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Иглокожие: морские животные с необычным строением
</a:t>
            </a:r>
            <a:endParaRPr lang="en-US" sz="1324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беспозвоночные с лучевой симметрией, скелетом и трубчатыми ножками.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в океанах Земли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встречаются от мелководий до глубин свыше 6000 метров. Они очищают дно, участвуют в пищевых цепях и сами служат кормом для многих морских обитателей. По ним можно судить о здоровье морской среды.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типа Иглокожие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5456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взрослых иглокожих тело обычно расположено вокруг центра и связано с жизнью на дне. Такая форма помогает им медленно передвигаться, удерживаться на поверхности и находить пищу среди донных отложений.
</a:t>
            </a:r>
            <a:endParaRPr lang="en-US" sz="96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
</a:t>
            </a:r>
            <a:endParaRPr lang="en-US" sz="12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351399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содержит известковые пластинки и нередко иглы. Вместе они образуют прочный внутренний скелет, который защищает тело и делает его устойчивым к повреждениям в морской среде.
</a:t>
            </a:r>
            <a:endParaRPr lang="en-US" sz="1014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086463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 и скелет
</a:t>
            </a:r>
            <a:endParaRPr lang="en-US" sz="1231" dirty="0"/>
          </a:p>
        </p:txBody>
      </p:sp>
      <p:sp>
        <p:nvSpPr>
          <p:cNvPr id="12" name="Text 6"/>
          <p:cNvSpPr txBox="1"/>
          <p:nvPr/>
        </p:nvSpPr>
        <p:spPr>
          <a:xfrm>
            <a:off x="360000" y="3248225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взрослых иглокожих заметна лучевая симметрия, чаще всего пятилучевая. Из-за этого у них нет выраженной головы, а органы расположены вокруг центральной части тела.
</a:t>
            </a:r>
            <a:endParaRPr lang="en-US" sz="1001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2983289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взрослых
</a:t>
            </a:r>
            <a:endParaRPr lang="en-US" sz="1231" dirty="0"/>
          </a:p>
        </p:txBody>
      </p:sp>
      <p:sp>
        <p:nvSpPr>
          <p:cNvPr id="14" name="Text 8"/>
          <p:cNvSpPr txBox="1"/>
          <p:nvPr/>
        </p:nvSpPr>
        <p:spPr>
          <a:xfrm>
            <a:off x="360000" y="414505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иглокожих устроены иначе: они имеют двустороннюю симметрию. Во время развития тело сильно перестраивается, и из личинки с привычной для многих животных формой появляется взрослый морской организм.
</a:t>
            </a:r>
            <a:endParaRPr lang="en-US" sz="961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88011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личинок
</a:t>
            </a:r>
            <a:endParaRPr lang="en-US" sz="12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Водно-сосудистая система и трубчатые ножки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Гидравлическая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Водно-сосудистая система иглокожих действует как простой гидравлический механизм. Морская вода заполняет каналы внутри тела и создаёт давление, которое помогает двигать ножки.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дну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ножки позволяют животному медленно, но уверенно перемещаться по дну. Они цепляются за поверхность, помогают менять положение тела и проходить по неровным участкам.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Ножки нужны не только для ходьбы. У многих видов они помогают удерживать пищу, подтягивать её к рту и даже прикрепляться к камням, раковинам и другим твёрдым предметам.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трубчатые ножки у иглокожих происходит и обмен газов. Поэтому эти небольшие выросты важны сразу для нескольких функций: движения, питания, закрепления и дыхания.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1838114"/>
            <a:ext cx="4491900" cy="21270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иглокожих и их особенности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одна группа животных может по-разному жить, двигаться и добывать пищу.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иглокожих освоили разные способы питания и движения, поэтому занимают различные ниши на морском дне.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зоологии
</a:t>
            </a:r>
            <a:endParaRPr lang="en-US" sz="8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питания иглокожих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у иглокожих связано с формой тела и образом жизни на дне, а не с одним универсальным способом добычи пищи.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типа питания распределяют иглокожих по разным экологическим нишам и уменьшают прямую конкуренцию между ними.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описанию основных групп иглокожих
</a:t>
            </a:r>
            <a:endParaRPr lang="en-US" sz="8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915" y="1280368"/>
            <a:ext cx="4083295" cy="330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звёзды: строение и охота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4" name="Text 2"/>
          <p:cNvSpPr txBox="1"/>
          <p:nvPr/>
        </p:nvSpPr>
        <p:spPr>
          <a:xfrm>
            <a:off x="657775" y="1311375"/>
            <a:ext cx="36504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морских звёзд обычно пять лучей, хотя у некоторых видов их больше. Такая форма помогает им медленно перемещаться по дну и охватывать добычу с разных сторон.
</a:t>
            </a:r>
            <a:endParaRPr lang="en-US" sz="1002" dirty="0"/>
          </a:p>
        </p:txBody>
      </p:sp>
      <p:sp>
        <p:nvSpPr>
          <p:cNvPr id="15" name="Text 3"/>
          <p:cNvSpPr txBox="1"/>
          <p:nvPr/>
        </p:nvSpPr>
        <p:spPr>
          <a:xfrm>
            <a:off x="657775" y="2011977"/>
            <a:ext cx="36504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сторона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расположен снизу, а по лучам идут ряды трубчатых ножек. Именно они позволяют звезде цепляться за поверхность и подползать к жертве без резких движений.
</a:t>
            </a:r>
            <a:endParaRPr lang="en-US" sz="1002" dirty="0"/>
          </a:p>
        </p:txBody>
      </p:sp>
      <p:sp>
        <p:nvSpPr>
          <p:cNvPr id="16" name="Text 4"/>
          <p:cNvSpPr txBox="1"/>
          <p:nvPr/>
        </p:nvSpPr>
        <p:spPr>
          <a:xfrm>
            <a:off x="657775" y="2712578"/>
            <a:ext cx="36504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звезда может крепко удерживать моллюска или другого донного обитателя ножками. После этого она подводит добычу к рту и начинает питание очень близко к телу жертвы.
</a:t>
            </a:r>
            <a:endParaRPr lang="en-US" sz="1002" dirty="0"/>
          </a:p>
        </p:txBody>
      </p:sp>
      <p:sp>
        <p:nvSpPr>
          <p:cNvPr id="17" name="Text 5"/>
          <p:cNvSpPr txBox="1"/>
          <p:nvPr/>
        </p:nvSpPr>
        <p:spPr>
          <a:xfrm>
            <a:off x="657775" y="3413180"/>
            <a:ext cx="36504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снаружи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желудок частично выворачивается наружу, и переваривание начинается вне тела. Это удобно для питания крупной или твёрдой добычей, которую сложно проглотить целиком.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657775" y="4113782"/>
            <a:ext cx="36504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лучей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способны отращивать утраченные лучи. Такая регенерация помогает им выживать после нападения хищников и быстро восстанавливать повреждённые части тела.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ежи: защита и питание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544695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морского ежа близко к шару и сверху покрыто подвижными иглами. Такая форма делает его заметным, но одновременно хорошо защищённым от многих врагов.
</a:t>
            </a:r>
            <a:endParaRPr lang="en-US" sz="102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100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Шаровидное тело
</a:t>
            </a:r>
            <a:endParaRPr lang="en-US" sz="11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16684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иглы отпугивают хищников и помогают осторожно перемещаться по дну. У некоторых видов они настолько подвижны, что могут менять положение в ответ на опасность.
</a:t>
            </a:r>
            <a:endParaRPr lang="en-US" sz="96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159088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иглы
</a:t>
            </a:r>
            <a:endParaRPr lang="en-US" sz="11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88660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морского ежа находится снизу и окружён сложным жевательным аппаратом. Он помогает соскребать и измельчать пищу, особенно твёрдые водоросли, растущие на камнях.
</a:t>
            </a:r>
            <a:endParaRPr lang="en-US" sz="936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031065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 Аристотеля
</a:t>
            </a:r>
            <a:endParaRPr lang="en-US" sz="11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60637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морские ежи питаются водорослями, но некоторые виды могут есть мелких животных и органические остатки. Благодаря этому они помогают поддерживать чистоту донных участков.
</a:t>
            </a:r>
            <a:endParaRPr lang="en-US" sz="936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903042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морских ежей
</a:t>
            </a:r>
            <a:endParaRPr lang="en-US" sz="11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Голотурии: мягкотелые обитатели морского дна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дне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Голотурии, или морские огурцы, обитают на морском дне и имеют вытянутое мягкое тело без длинных лучей. Их форма хорошо подходит для движения среди грунта и осадков.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199473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заглатывают донный грунт и извлекают из него органические остатки либо фильтруют частицы из воды. Так голотурии получают пищу там, где другие животные её почти не замечают.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3895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опасности некоторые виды могут выбрасывать внутренние органы, а затем восстанавливать их заново. Такая способность связана с высокой регенерацией и помогает пережить нападение хищника.
</a:t>
            </a:r>
            <a:endParaRPr lang="en-US" sz="11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Офиуры и морские лилии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Офиуры: быстрые лучи
</a:t>
            </a:r>
            <a:pPr algn="l" indent="0" marL="0">
              <a:lnSpc>
                <a:spcPct val="115000"/>
              </a:lnSpc>
              <a:buNone/>
            </a:pPr>
            <a:r>
              <a:rPr lang="en-US" sz="1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офиур есть небольшой центральный диск и тонкие гибкие лучи. Они быстро двигаются по дну и направляют пищевые частицы к рту с помощью своих лучей.
</a:t>
            </a:r>
            <a:endParaRPr lang="en-US" sz="1238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офиур
</a:t>
            </a:r>
            <a:pPr algn="l" indent="0" marL="0">
              <a:lnSpc>
                <a:spcPct val="115000"/>
              </a:lnSpc>
              <a:buNone/>
            </a:pPr>
            <a:r>
              <a:rPr lang="en-US" sz="1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Офиуры собирают мелкую пищу, оседающую на дне, а некоторые виды могут ловить мелких животных. Такая стратегия помогает им использовать даже слабые потоки и взвесь в воде.
</a:t>
            </a:r>
            <a:endParaRPr lang="en-US" sz="1153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лилии на субстрате
</a:t>
            </a:r>
            <a:pPr algn="l" indent="0" marL="0">
              <a:lnSpc>
                <a:spcPct val="115000"/>
              </a:lnSpc>
              <a:buNone/>
            </a:pPr>
            <a:r>
              <a:rPr lang="en-US" sz="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лилии чаще прикреплены к твёрдой поверхности стебельком или его остатками. Благодаря этому они остаются на месте и могут ловить пищевые частицы из воды.
</a:t>
            </a:r>
            <a:endParaRPr lang="en-US" sz="1109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течениям
</a:t>
            </a:r>
            <a:pPr algn="l" indent="0" marL="0">
              <a:lnSpc>
                <a:spcPct val="115000"/>
              </a:lnSpc>
              <a:buNone/>
            </a:pPr>
            <a:r>
              <a:rPr lang="en-US" sz="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хорошо чувствуют себя там, где в воде много взвешенных частиц и есть движение воды. Это делает их успешными жителями морей с течениями и сложным дном.
</a:t>
            </a:r>
            <a:endParaRPr lang="en-US" sz="11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морская звезда движется и питается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работе водно-сосудистой системы и способе питания морских звёзд.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19293"/>
            <a:ext cx="8424000" cy="17219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основных групп иглокожих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тела и способу питания легко понять, какую экологическую роль выполняет каждая группа.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различаются основные группы иглокожих по форме тела, питанию, движению и защите.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основных групп иглокожих по школьному курсу биологии.
</a:t>
            </a:r>
            <a:endParaRPr lang="en-US" sz="7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иглокожих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4793399" y="1493300"/>
            <a:ext cx="39906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Раздельнополые взрослые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видов самцы и самки отдельные. Это повышает разнообразие потомства и помогает сохранять численность популяций в разных морях.
</a:t>
            </a:r>
            <a:endParaRPr lang="en-US" sz="1202" dirty="0"/>
          </a:p>
        </p:txBody>
      </p:sp>
      <p:sp>
        <p:nvSpPr>
          <p:cNvPr id="10" name="Text 3"/>
          <p:cNvSpPr txBox="1"/>
          <p:nvPr/>
        </p:nvSpPr>
        <p:spPr>
          <a:xfrm>
            <a:off x="3664581" y="2623850"/>
            <a:ext cx="43668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половые клетки встречаются прямо в морской воде. Так начинается развитие будущего организма без сложной заботы о потомстве.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2511872" y="3792413"/>
            <a:ext cx="43668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 взрослая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личинка с двусторонней симметрией, а затем происходит превращение во взрослое животное с лучевой симметрией.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7068" y="1542147"/>
            <a:ext cx="470400" cy="418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4955" y="2695889"/>
            <a:ext cx="374625" cy="49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27068" y="3910084"/>
            <a:ext cx="470400" cy="47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у иглокожих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4" name="Text 2"/>
          <p:cNvSpPr txBox="1"/>
          <p:nvPr/>
        </p:nvSpPr>
        <p:spPr>
          <a:xfrm>
            <a:off x="360000" y="1218125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способны отращивать утраченные лучи, а у некоторых видов восстановление идёт даже после сильных повреждений тела. Это помогает им переживать атаки хищников и травмы на дне.
</a:t>
            </a:r>
            <a:endParaRPr lang="en-US" sz="1202" dirty="0"/>
          </a:p>
        </p:txBody>
      </p:sp>
      <p:sp>
        <p:nvSpPr>
          <p:cNvPr id="15" name="Text 3"/>
          <p:cNvSpPr txBox="1"/>
          <p:nvPr/>
        </p:nvSpPr>
        <p:spPr>
          <a:xfrm>
            <a:off x="360000" y="2412553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голотурий регенерация особенно необычна: они могут восстанавливать внутренние органы после опасности. Такой механизм позволяет им быстро возвращаться к жизни после сильного стресса и повреждений.
</a:t>
            </a:r>
            <a:endParaRPr lang="en-US" sz="1202" dirty="0"/>
          </a:p>
        </p:txBody>
      </p:sp>
      <p:sp>
        <p:nvSpPr>
          <p:cNvPr id="16" name="Text 4"/>
          <p:cNvSpPr txBox="1"/>
          <p:nvPr/>
        </p:nvSpPr>
        <p:spPr>
          <a:xfrm>
            <a:off x="360000" y="3612201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 восстановлению делает иглокожих более устойчивыми к травмам, чем многих других морских животных. Поэтому они лучше приспосабливаются к жизни среди камней, хищников и течений.
</a:t>
            </a:r>
            <a:endParaRPr lang="en-US" sz="1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иглокожие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живут в разных морских зонах: одни виды чаще встречаются у берега, другие приспособлены к большим глубинам и темноте.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форм связано с тёплыми и разнообразными морскими местообитаниями, но тип в целом очень широко расселён.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местах обитания иглокожих; схема отражает не численность видов, а относительное разнообразие по зонам.
</a:t>
            </a:r>
            <a:endParaRPr lang="en-US" sz="50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иглокожих в природе и жизни человека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657775" y="131137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1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поедают водоросли, мелких животных и остатки органики, а сами служат добычей рыб, ракообразных и других морских организмов. Так они связывают разные уровни морской пищевой цепи.
</a:t>
            </a:r>
            <a:endParaRPr lang="en-US" sz="1061" dirty="0"/>
          </a:p>
        </p:txBody>
      </p:sp>
      <p:sp>
        <p:nvSpPr>
          <p:cNvPr id="14" name="Text 3"/>
          <p:cNvSpPr txBox="1"/>
          <p:nvPr/>
        </p:nvSpPr>
        <p:spPr>
          <a:xfrm>
            <a:off x="657775" y="219457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1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очищают дно от органических частиц и донного мусора. Благодаря этому быстрее возвращаются в круговорот вещества элементы, из которых потом снова строятся живые организмы.
</a:t>
            </a:r>
            <a:endParaRPr lang="en-US" sz="1061" dirty="0"/>
          </a:p>
        </p:txBody>
      </p:sp>
      <p:sp>
        <p:nvSpPr>
          <p:cNvPr id="15" name="Text 4"/>
          <p:cNvSpPr txBox="1"/>
          <p:nvPr/>
        </p:nvSpPr>
        <p:spPr>
          <a:xfrm>
            <a:off x="657775" y="307779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стран в пищу употребляют морских ежей и голотурий. Это не главная их роль, но показывает, что иглокожие имеют значение и для человека.
</a:t>
            </a:r>
            <a:endParaRPr lang="en-US" sz="1102" dirty="0"/>
          </a:p>
        </p:txBody>
      </p:sp>
      <p:sp>
        <p:nvSpPr>
          <p:cNvPr id="16" name="Text 5"/>
          <p:cNvSpPr txBox="1"/>
          <p:nvPr/>
        </p:nvSpPr>
        <p:spPr>
          <a:xfrm>
            <a:off x="657775" y="396101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состояния моря
</a:t>
            </a:r>
            <a:pPr algn="l" indent="0" marL="0">
              <a:lnSpc>
                <a:spcPct val="115000"/>
              </a:lnSpc>
              <a:buNone/>
            </a:pPr>
            <a:r>
              <a:rPr lang="en-US" sz="19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чувствительны к загрязнению и изменению температуры воды. Если их становится меньше, это может быть ранним признаком неблагополучия в морской экосистеме.
</a:t>
            </a:r>
            <a:endParaRPr lang="en-US" sz="10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типе Иглокожие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59950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привычной головы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взрослых иглокожих нет выраженной головы. Их нервная система устроена иначе: она включает нервное кольцо и радиальные нервы, расходящиеся по лучам.
</a:t>
            </a:r>
            <a:endParaRPr lang="en-US" sz="1202" dirty="0"/>
          </a:p>
        </p:txBody>
      </p:sp>
      <p:sp>
        <p:nvSpPr>
          <p:cNvPr id="12" name="Text 3"/>
          <p:cNvSpPr txBox="1"/>
          <p:nvPr/>
        </p:nvSpPr>
        <p:spPr>
          <a:xfrm>
            <a:off x="2489674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известковый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кожей у многих видов находятся известковые пластинки. Они образуют прочный внутренний скелет и помогают защищать тело от повреждений и врагов.
</a:t>
            </a:r>
            <a:endParaRPr lang="en-US" sz="1202" dirty="0"/>
          </a:p>
        </p:txBody>
      </p:sp>
      <p:sp>
        <p:nvSpPr>
          <p:cNvPr id="13" name="Text 4"/>
          <p:cNvSpPr txBox="1"/>
          <p:nvPr/>
        </p:nvSpPr>
        <p:spPr>
          <a:xfrm>
            <a:off x="4619399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глубинах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иглокожие обитают на больших глубинах, где почти нет света и очень высокое давление. Такие условия выдерживают только хорошо приспособленные виды.
</a:t>
            </a:r>
            <a:endParaRPr lang="en-US" sz="1202" dirty="0"/>
          </a:p>
        </p:txBody>
      </p:sp>
      <p:sp>
        <p:nvSpPr>
          <p:cNvPr id="14" name="Text 5"/>
          <p:cNvSpPr txBox="1"/>
          <p:nvPr/>
        </p:nvSpPr>
        <p:spPr>
          <a:xfrm>
            <a:off x="6749117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история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известны на Земле очень давно. За миллионы лет они сильно изменились, но сохранили свои главные признаки и успешно освоили моря.
</a:t>
            </a:r>
            <a:endParaRPr lang="en-US" sz="12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1848023"/>
            <a:ext cx="4491900" cy="21072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иглокожих от других морских животных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признаки помогают отличить иглокожих от рыб, медуз и червей.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иглокожих — особая водно-сосудистая система и строение тела, приспособленное именно к морской среде.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сравнительных признаков животных из школьного курса биологии.
</a:t>
            </a:r>
            <a:endParaRPr lang="en-US" sz="7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иглокожих и уязвимость видов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5456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иглокожие плохо переносят потепление воды и загрязнение. Изменение условий среды особенно заметно там, где животные зависят от чистой прибрежной зоны.
</a:t>
            </a:r>
            <a:endParaRPr lang="en-US" sz="1115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среде
</a:t>
            </a:r>
            <a:endParaRPr lang="en-US" sz="12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351399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 видов создают разрушение коралловых рифов, повреждение дна и исчезновение укрытий. Без подходящего места жизни популяции быстро сокращаются.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086463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обитания
</a:t>
            </a:r>
            <a:endParaRPr lang="en-US" sz="1231" dirty="0"/>
          </a:p>
        </p:txBody>
      </p:sp>
      <p:sp>
        <p:nvSpPr>
          <p:cNvPr id="12" name="Text 6"/>
          <p:cNvSpPr txBox="1"/>
          <p:nvPr/>
        </p:nvSpPr>
        <p:spPr>
          <a:xfrm>
            <a:off x="360000" y="3248225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ежи и голотурии добываются человеком слишком активно. Если вылов не ограничивать, медленно растущие виды могут не успевать восстанавливаться.
</a:t>
            </a:r>
            <a:endParaRPr lang="en-US" sz="1082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2983289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
</a:t>
            </a:r>
            <a:endParaRPr lang="en-US" sz="1231" dirty="0"/>
          </a:p>
        </p:txBody>
      </p:sp>
      <p:sp>
        <p:nvSpPr>
          <p:cNvPr id="14" name="Text 8"/>
          <p:cNvSpPr txBox="1"/>
          <p:nvPr/>
        </p:nvSpPr>
        <p:spPr>
          <a:xfrm>
            <a:off x="360000" y="414505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морских экосистем, уменьшение загрязнения и охрана мест обитания помогают поддерживать разнообразие иглокожих и сохранять их роль в природе.
</a:t>
            </a:r>
            <a:endParaRPr lang="en-US" sz="1128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88011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защите
</a:t>
            </a:r>
            <a:endParaRPr lang="en-US" sz="12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иглокожие так важны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 — необычные морские животные с лучевой симметрией, известковым скелетом и водно-сосудистой системой. Они разнообразны, полезны для экосистем и показывают, насколько удивительна жизнь в океане.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2026-05-31T20:31:31Z</dcterms:created>
  <dcterms:modified xsi:type="dcterms:W3CDTF">2026-05-31T20:31:31Z</dcterms:modified>
</cp:coreProperties>
</file>