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00" y="415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35375" y="4237100"/>
            <a:ext cx="7236900" cy="67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637400"/>
            <a:ext cx="4997100" cy="186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представления о наследственности: основные темы и направления
</a:t>
            </a:r>
            <a:pPr algn="l" indent="0" marL="0">
              <a:lnSpc>
                <a:spcPct val="100000"/>
              </a:lnSpc>
              <a:buNone/>
            </a:pPr>
            <a:r>
              <a:rPr lang="en-US" sz="25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Интеграция генетики, эпигенетики и биотехнологий формирует современное понимание наследственности.
</a:t>
            </a:r>
            <a:endParaRPr lang="en-US" sz="2559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18850" y="1074565"/>
            <a:ext cx="4430100" cy="347832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604600" cy="83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путь и роль наследственности в науке
</a:t>
            </a:r>
            <a:endParaRPr lang="en-US" sz="3304" dirty="0"/>
          </a:p>
        </p:txBody>
      </p:sp>
      <p:sp>
        <p:nvSpPr>
          <p:cNvPr id="6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639000" y="1822650"/>
            <a:ext cx="3658500" cy="20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наследственности развивается с XIX века, объединяя открытия Менделя, цитологии и молекулярной генетики, что позволило понять взаимодействие генов и среды в формировании признаков живых организмов.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1046" y="205125"/>
            <a:ext cx="4031659" cy="4938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483800" y="139500"/>
            <a:ext cx="4300200" cy="117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85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Классические основы: открытия Менделя и законы наследования
</a:t>
            </a:r>
            <a:endParaRPr lang="en-US" sz="2985" dirty="0"/>
          </a:p>
        </p:txBody>
      </p:sp>
      <p:sp>
        <p:nvSpPr>
          <p:cNvPr id="6" name="Text 1"/>
          <p:cNvSpPr txBox="1"/>
          <p:nvPr/>
        </p:nvSpPr>
        <p:spPr>
          <a:xfrm>
            <a:off x="4989593" y="1943161"/>
            <a:ext cx="3884100" cy="125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Грегор Мендель открыл законы наследования, объяснив роль доминантных и рецессивных аллелей в передаче признаков у растений. Его работы заложили фундамент генетики как науки.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4989593" y="3442336"/>
            <a:ext cx="3884100" cy="125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закона Менделя описывают единообразие гибридов, расщепление признаков и независимое наследование, что стало основой для понимания механизмов наследования у разных организмов.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430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0075" y="1253399"/>
            <a:ext cx="3873300" cy="123310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0200" y="1253399"/>
            <a:ext cx="3873300" cy="123310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56650" y="4827325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162025"/>
            <a:ext cx="8438100" cy="5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Открытие ДНК: ключ к пониманию наследственной информации
</a:t>
            </a:r>
            <a:endParaRPr lang="en-US" sz="2059" dirty="0"/>
          </a:p>
        </p:txBody>
      </p:sp>
      <p:sp>
        <p:nvSpPr>
          <p:cNvPr id="8" name="Text 2"/>
          <p:cNvSpPr txBox="1"/>
          <p:nvPr/>
        </p:nvSpPr>
        <p:spPr>
          <a:xfrm>
            <a:off x="605925" y="2554918"/>
            <a:ext cx="37416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Двойная спираль как фундамент структуры ДНК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05925" y="3107600"/>
            <a:ext cx="37416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1953 году Уотсон и Крик описали молекулу ДНК как двойную спираль, что объяснило механизм хранения генетической информации в последовательности нуклеотидов.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816050" y="2554918"/>
            <a:ext cx="37416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Молекулярные процессы, обеспечивающие жизнь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4816050" y="3107600"/>
            <a:ext cx="37416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Комплементарность цепей ДНК позволяет точно копировать информацию и синтезировать белки через транскрипцию и трансляцию, что обеспечивает функционирование клетки и организмов.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93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термины: ген, геном, мутация и их биологическое значение
</a:t>
            </a:r>
            <a:endParaRPr lang="en-US" sz="3400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985000" y="1681150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 представляет собой участок ДНК, кодирующий конкретный белок или РНК, что определяет функции клетки и организма в целом.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5158125" y="1681150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Геном — совокупность всех генов и генетического материала клетки, включая ядерную и митохондриальную ДНК, отражающий наследственную информацию вида.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985000" y="3293075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— устойчивые изменения в структуре ДНК, которые могут привести к новым признакам или заболеваниям, являясь источником генетического разнообразия.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298363"/>
            <a:ext cx="8534700" cy="35053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1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молекулярные процессы наследования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ключевых этапов передачи генетической информации
</a:t>
            </a:r>
            <a:endParaRPr lang="en-US" sz="3101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097967"/>
            <a:ext cx="1973100" cy="19384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542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и количественный состав генома человека
</a:t>
            </a:r>
            <a:endParaRPr lang="en-US" sz="2786" dirty="0"/>
          </a:p>
        </p:txBody>
      </p:sp>
      <p:sp>
        <p:nvSpPr>
          <p:cNvPr id="6" name="Text 1"/>
          <p:cNvSpPr txBox="1"/>
          <p:nvPr/>
        </p:nvSpPr>
        <p:spPr>
          <a:xfrm>
            <a:off x="2778100" y="3141000"/>
            <a:ext cx="5404800" cy="12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генетического материала в клетках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каждой клетке присутствует диплоидный набор из 46 хромосом, включающих кодирующие и некодирующие последовательности, отвечающие за регуляцию генов и другие процессы.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2778100" y="1387050"/>
            <a:ext cx="5404800" cy="127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характеристики генома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Геном человека насчитывает около 3,2 миллиарда пар нуклеотидов и содержит между 20 000 и 25 000 генов, кодирующих разнообразные биологические функции.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5830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Генетическая изменчивость: механизмы и значение
</a:t>
            </a:r>
            <a:endParaRPr lang="en-US" sz="2786" dirty="0"/>
          </a:p>
        </p:txBody>
      </p:sp>
      <p:sp>
        <p:nvSpPr>
          <p:cNvPr id="6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57242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разных типов обеспечивают появление новых генетических вариантов, которые могут оказывать влияние на признаки и здоровье организмов.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267527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Рекомбинация при мейозе и обмен участками между хромосомами повышают генетическое разнообразие потомства и способствуют эволюции.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777950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Случайные ошибки при копировании ДНК также вносят вклад в генетическую изменчивость, что делает каждое живое существо уникальным.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88072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Генетический полиморфизм поддерживается в популяциях, обеспечивая адаптивный потенциал и устойчивость видов к изменениям окружающей среды.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8807" y="953812"/>
            <a:ext cx="2623497" cy="194712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3245" y="953812"/>
            <a:ext cx="2623497" cy="19471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7670" y="953812"/>
            <a:ext cx="2623497" cy="194712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78825" y="162025"/>
            <a:ext cx="8377800" cy="5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59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Наследование полигенных признаков и распределение в популяции
</a:t>
            </a:r>
            <a:endParaRPr lang="en-US" sz="2059" dirty="0"/>
          </a:p>
        </p:txBody>
      </p:sp>
      <p:sp>
        <p:nvSpPr>
          <p:cNvPr id="10" name="Text 2"/>
          <p:cNvSpPr txBox="1"/>
          <p:nvPr/>
        </p:nvSpPr>
        <p:spPr>
          <a:xfrm>
            <a:off x="378807" y="2991850"/>
            <a:ext cx="2625604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Сложность полигенных признаков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78807" y="3551900"/>
            <a:ext cx="2625604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Признаки, как цвет кожи и рост, формируются под влиянием множества генов и факторов среды, отражая непрерывное распределение в популяции без простых наследственных закономерностей.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253245" y="2991850"/>
            <a:ext cx="2625604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внешних условий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3253245" y="3551900"/>
            <a:ext cx="2625604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значительно влияет на проявление полигенных признаков, изменяя их выраженность и способствуя вариабельности среди людей с похожим генетическим фоном.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6127670" y="2991850"/>
            <a:ext cx="2625604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признаков в популяции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6127670" y="3551900"/>
            <a:ext cx="2625604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таких признаков описывается непрерывными шкалами, показывающими разнообразие фенотипов и позволяющими прогнозировать генетическую предрасположенность.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27499" y="728475"/>
            <a:ext cx="3673501" cy="4415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Генная инженерия и практические возможности изменения наследственности
</a:t>
            </a:r>
            <a:endParaRPr lang="en-US" sz="2786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10800" y="1962525"/>
            <a:ext cx="2326200" cy="17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технологии генной инженерии позволяют целенаправленно вносить изменения в генетический материал организмов, включая создание устойчивых ГМО культур.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38729" y="1962525"/>
            <a:ext cx="2326200" cy="17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Генная терапия открывает перспективы лечения наследственных болезней человека с помощью исправления дефектных генов и использования экспериментальных моделей на животных.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0444" y="1533950"/>
            <a:ext cx="234413" cy="2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16800" y="1533950"/>
            <a:ext cx="267900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06994" y="1533950"/>
            <a:ext cx="234413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10" name="Text 1"/>
          <p:cNvSpPr txBox="1"/>
          <p:nvPr/>
        </p:nvSpPr>
        <p:spPr>
          <a:xfrm>
            <a:off x="1077925" y="1390850"/>
            <a:ext cx="1860900" cy="51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Метилация ДНК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487300" y="2174950"/>
            <a:ext cx="2502300" cy="19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добавлении метильных групп к ДНК происходит изменение активности генов без изменения последовательности, что влияет на развитие и адаптацию организма.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6731025" y="1390850"/>
            <a:ext cx="1860900" cy="51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факторов среды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168150" y="2174950"/>
            <a:ext cx="2457900" cy="19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Питание, стресс и окружающие условия изменяют эпигенетические метки, что вызывает вариативность экспрессии генов и развитие фенотипических особенностей.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3905825" y="1390850"/>
            <a:ext cx="1860900" cy="51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Модификации гистонов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3352100" y="2174950"/>
            <a:ext cx="2437800" cy="19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Химические изменения белков гистонов регулируют упаковку ДНК и, следовательно, доступ генов к аппаратам чтения и синтеза белков.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249300" y="139500"/>
            <a:ext cx="85347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эпигенетики в наследуемых изменениях без мутаций ДНК
</a:t>
            </a:r>
            <a:endParaRPr lang="en-US" sz="3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среды становится значимее с возрастом, что влияет на проявление многих признаков в течение жизни.
</a:t>
            </a:r>
            <a:endParaRPr lang="en-US" sz="1292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близнецов, 2019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Гены и среда: сравнительный вклад в формирование человеческих признаков
</a:t>
            </a:r>
            <a:endParaRPr lang="en-US" sz="2786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наследуемость роста отражает генетическую устойчивость, в то время как окружающая среда оказывает сильное влияние на метаболизм и здоровье.
</a:t>
            </a:r>
            <a:endParaRPr lang="en-US" sz="105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276150" y="2224975"/>
            <a:ext cx="1908300" cy="207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Секвенирование генома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Расшифровка полного состава ДНК позволяет выявлять генетические вариации и мутации с высокой точностью.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2441125" y="2224975"/>
            <a:ext cx="1908300" cy="207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ПЦР (полимеразная цепная реакция)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быстрого амплифицирования участков ДНК для диагностики заболеваний и обнаружения мутаций.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606100" y="2224975"/>
            <a:ext cx="1908300" cy="207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Микросателлитный анализ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коротких повторяющихся последовательностей ДНК для анализа индивидуальных различий и родословных.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6771075" y="2224975"/>
            <a:ext cx="1908300" cy="207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Кариотипирование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числа и структуры хромосом для выявления хромосомных аномалий и генетических заболеваний.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249300" y="139500"/>
            <a:ext cx="8534700" cy="11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изучения наследственности в современной биологии
</a:t>
            </a:r>
            <a:endParaRPr lang="en-US" sz="3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0600" y="1599079"/>
            <a:ext cx="4133400" cy="226729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1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генетических заболеваний: классификация и примеры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622500" y="1830025"/>
            <a:ext cx="3608400" cy="180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типы заболеваний обусловлены уникальными генетическими механизмами, что требует специализированных подходов к диагностике и лечению.
</a:t>
            </a:r>
            <a:pPr algn="l" indent="0" marL="0">
              <a:lnSpc>
                <a:spcPct val="150000"/>
              </a:lnSpc>
              <a:buNone/>
            </a:pPr>
            <a:r>
              <a:rPr lang="en-US" sz="5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0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Эффективная диагностика должна учитывать разнообразие генетических механизмов и клинических проявлений заболеваний.
</a:t>
            </a:r>
            <a:pPr algn="l" indent="0" marL="0">
              <a:lnSpc>
                <a:spcPct val="150000"/>
              </a:lnSpc>
              <a:buNone/>
            </a:pPr>
            <a:r>
              <a:rPr lang="en-US" sz="5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«Генетика», 2023
</a:t>
            </a:r>
            <a:endParaRPr lang="en-US" sz="109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наследственных знаний в медицине: новые подходы
</a:t>
            </a:r>
            <a:endParaRPr lang="en-US" sz="2786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145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Персонализированная медицина учитывает генетическую информацию пациента для выбора эффективных лекарств и оптимального лечения с минимальными побочными эффектами.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293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Раннее генетическое тестирование помогает выявить предрасположенность к заболеваниям, что позволяет применять профилактические меры задолго до симптомов.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2441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Генная терапия и клеточные технологии разрабатываются для коррекции наследственных заболеваний, включая муковисцидоз и некоторые виды лейкоза.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3350" y="3260250"/>
            <a:ext cx="5818800" cy="9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и генетическая изменчивость служат основой для адаптации и формирования новых признаков у видов.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614700" y="1500075"/>
            <a:ext cx="2741400" cy="104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9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3,2 миллиарда
</a:t>
            </a:r>
            <a:endParaRPr lang="en-US" sz="3900" dirty="0"/>
          </a:p>
        </p:txBody>
      </p:sp>
      <p:sp>
        <p:nvSpPr>
          <p:cNvPr id="7" name="Text 3"/>
          <p:cNvSpPr txBox="1"/>
          <p:nvPr/>
        </p:nvSpPr>
        <p:spPr>
          <a:xfrm>
            <a:off x="4045350" y="1359376"/>
            <a:ext cx="4304100" cy="1316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 нуклеотидов содержится в человеческом геноме, обеспечивая неисчерпаемый ресурс для вариаций и эволюционного отбора.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Геном человека, 2020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847627"/>
            <a:ext cx="8633400" cy="229324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Этические и юридические аспекты генной инженерии и наследственности
</a:t>
            </a:r>
            <a:endParaRPr lang="en-US" sz="2786" dirty="0"/>
          </a:p>
        </p:txBody>
      </p:sp>
      <p:sp>
        <p:nvSpPr>
          <p:cNvPr id="8" name="Text 1"/>
          <p:cNvSpPr txBox="1"/>
          <p:nvPr/>
        </p:nvSpPr>
        <p:spPr>
          <a:xfrm>
            <a:off x="984525" y="3255482"/>
            <a:ext cx="33441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Редактирование генома вызывает дискуссии о допустимости вмешательств в человеческую наследственность и необходимости регулирования таких процедур законодательно.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119000" y="3255482"/>
            <a:ext cx="34545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персональных генетических данных становится приоритетом для предотвращения дискриминации и обеспечения права на конфиденциальность.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1070448" y="1691557"/>
            <a:ext cx="3344100" cy="11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Стволовые клетки дают надежду на лечение наследственных болезней путем замены повреждённых тканей новыми здоровыми клетками.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5243573" y="1691557"/>
            <a:ext cx="3344100" cy="11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использование позволяет восстанавливать ткани после ожогов и травм, что значительно ускоряет процесс реабилитации.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Стволовые клетки: возможности регенеративной медицины
</a:t>
            </a:r>
            <a:endParaRPr lang="en-US" sz="2786" dirty="0"/>
          </a:p>
        </p:txBody>
      </p:sp>
      <p:sp>
        <p:nvSpPr>
          <p:cNvPr id="12" name="Text 4"/>
          <p:cNvSpPr txBox="1"/>
          <p:nvPr/>
        </p:nvSpPr>
        <p:spPr>
          <a:xfrm>
            <a:off x="1070448" y="3241532"/>
            <a:ext cx="3344100" cy="11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лабораторных условиях изучается выращивание органов, что в будущем может решить проблему дефицита донорских тканей.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5243573" y="3241532"/>
            <a:ext cx="3344100" cy="11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терапии, стволовые клетки помогают изучать механизмы клеточной дифференцировки и регенерации на молекулярном уровне.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525768"/>
            <a:ext cx="4335600" cy="344646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4977100" y="1237163"/>
            <a:ext cx="3850500" cy="138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тестирования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Генетическое тестирование широко применяется в медицине для диагностики заболеваний, в сельском хозяйстве для отбора сортов и в криминалистике для идентификации личностей.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249300" y="139500"/>
            <a:ext cx="4129200" cy="138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63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Генетическое тестирование: перспективы и вызовы
</a:t>
            </a:r>
            <a:endParaRPr lang="en-US" sz="2763" dirty="0"/>
          </a:p>
        </p:txBody>
      </p:sp>
      <p:sp>
        <p:nvSpPr>
          <p:cNvPr id="10" name="Text 3"/>
          <p:cNvSpPr txBox="1"/>
          <p:nvPr/>
        </p:nvSpPr>
        <p:spPr>
          <a:xfrm>
            <a:off x="4977100" y="3055588"/>
            <a:ext cx="3850500" cy="138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и ограничения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стоимость, ограниченный доступ и сложность интерпретации результатов уменьшают широкое применение, а также возникают вопросы конфиденциальности и этики.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47571" y="-4475"/>
            <a:ext cx="469645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6990" y="639971"/>
            <a:ext cx="3285000" cy="378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горизонты наследственности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наука объединяет генетику, эпигенетику и биотехнологии для улучшения здоровья, агропроизводства и понимания эволюции, при этом учитывая этические нормы и социальные вызовы.
</a:t>
            </a:r>
            <a:endParaRPr lang="en-US" sz="3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2026-05-10T05:36:37Z</dcterms:created>
  <dcterms:modified xsi:type="dcterms:W3CDTF">2026-05-10T05:36:37Z</dcterms:modified>
</cp:coreProperties>
</file>