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2400" y="701866"/>
            <a:ext cx="3939600" cy="33817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72000" y="1294400"/>
            <a:ext cx="2870700" cy="28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6" b="1" dirty="0">
                <a:solidFill>
                  <a:srgbClr val="FF008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Национальная безопасность России: что это такое и зачем она нужна
</a:t>
            </a:r>
            <a:pPr algn="l" indent="0" marL="0">
              <a:lnSpc>
                <a:spcPct val="100000"/>
              </a:lnSpc>
              <a:buNone/>
            </a:pPr>
            <a:r>
              <a:rPr lang="en-US" sz="1635" b="1" dirty="0">
                <a:solidFill>
                  <a:srgbClr val="FF008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страны — это защита людей, государства и будущего.
</a:t>
            </a:r>
            <a:endParaRPr lang="en-US" sz="2906" dirty="0"/>
          </a:p>
        </p:txBody>
      </p:sp>
      <p:sp>
        <p:nvSpPr>
          <p:cNvPr id="6" name="Text 1"/>
          <p:cNvSpPr txBox="1"/>
          <p:nvPr/>
        </p:nvSpPr>
        <p:spPr>
          <a:xfrm>
            <a:off x="362106" y="4516678"/>
            <a:ext cx="3623154" cy="30777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77084" y="1691289"/>
            <a:ext cx="5173980" cy="29154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4541" y="2194559"/>
            <a:ext cx="2683479" cy="1882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безопасность страны зависит не только от армии. На неё влияют санкции, кибератаки, дезинформация и чрезвычайные ситуации. Поэтому Россия рассматривает угрозы комплексно, а не по отдельности.
</a:t>
            </a:r>
            <a:endParaRPr lang="en-US" sz="1050" dirty="0"/>
          </a:p>
        </p:txBody>
      </p:sp>
      <p:sp>
        <p:nvSpPr>
          <p:cNvPr id="7" name="Text 1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угрозы в современном мире
</a:t>
            </a:r>
            <a:endParaRPr lang="en-US" sz="2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38113" y="2075790"/>
            <a:ext cx="3077771" cy="8067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Обороноспособность и охрана границ защищают страну от внешнего давления, помогают сохранять суверенитет и обеспечивают готовность к отражению опасных угроз.
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4788934" y="2075790"/>
            <a:ext cx="3077771" cy="8067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Устойчивость экономики, энергетики и транспорта поддерживает работу предприятий, снабжение регионов и стабильность жизни людей в обычных и кризисных условиях.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438113" y="3746375"/>
            <a:ext cx="3077771" cy="8067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информации, цифровых систем и персональных данных снижает риск утечек, сбоев и манипуляций, влияющих на граждан и государственные службы.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788934" y="3746375"/>
            <a:ext cx="3077771" cy="8067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Законность, работа правоохранительных органов и доверие к государственным институтам помогают предупреждать чрезвычайные ситуации и быстро восстанавливать порядок.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элементы национальной безопасности
</a:t>
            </a:r>
            <a:endParaRPr lang="en-US" sz="2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22154" y="2340564"/>
            <a:ext cx="3848986" cy="153393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6962" y="1566447"/>
            <a:ext cx="3908988" cy="204153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угрозы различаются по природе, но часто действуют одновременно.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Угрозы взаимосвязаны: экономическое давление усиливает информационные атаки, а киберинциденты могут затронуть сразу многие сферы.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56962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Стратегия национальной безопасности Российской Федерации, 2021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виды угроз и их примеры
</a:t>
            </a:r>
            <a:endParaRPr lang="en-US" sz="2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8114" y="1647489"/>
            <a:ext cx="3848986" cy="29200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48769" y="1647327"/>
            <a:ext cx="4069235" cy="17934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цифровой зависимости делает сбои в сетях и сервисах особенно заметными для людей и организаций.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быстро усиливаются кибер- и информационные риски; именно поэтому возрастает значение устойчивости государства.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748770" y="3881852"/>
            <a:ext cx="4061855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открытых оценок угроз и тенденций, 2019–2024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структура угроз в современном мире
</a:t>
            </a:r>
            <a:endParaRPr lang="en-US" sz="2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12084" y="1824424"/>
            <a:ext cx="3331914" cy="27559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5691" y="2547933"/>
            <a:ext cx="2293620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Пространство, которое нужно защищать
</a:t>
            </a:r>
            <a:pPr algn="l" indent="0" marL="0">
              <a:lnSpc>
                <a:spcPct val="100000"/>
              </a:lnSpc>
              <a:buNone/>
            </a:pPr>
            <a:r>
              <a:rPr lang="en-US" sz="7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занимает огромную территорию, поэтому безопасность зависит не только от столицы, но и от удалённых регионов. Чем больше пространство, тем важнее постоянный контроль и связь между частями страны.
</a:t>
            </a:r>
            <a:endParaRPr lang="en-US" sz="1396" dirty="0"/>
          </a:p>
        </p:txBody>
      </p:sp>
      <p:sp>
        <p:nvSpPr>
          <p:cNvPr id="8" name="Text 1"/>
          <p:cNvSpPr txBox="1"/>
          <p:nvPr/>
        </p:nvSpPr>
        <p:spPr>
          <a:xfrm>
            <a:off x="3294662" y="2547933"/>
            <a:ext cx="2293620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Рубежи и маршруты страны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охраны используются сухопутные, морские и воздушные рубежи, а также транспортные коридоры. Они помогают сохранять целостность государства и быстро доставлять ресурсы, помощь и информацию.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России и значение защиты границ
</a:t>
            </a:r>
            <a:endParaRPr lang="en-US" sz="2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3088" y="1647327"/>
            <a:ext cx="8019234" cy="29204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государства при угрозе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построена по общему порядку реагирования органов безопасности и чрезвычайного управления
</a:t>
            </a:r>
            <a:endParaRPr lang="en-US" sz="2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8" name="Text 1"/>
          <p:cNvSpPr txBox="1"/>
          <p:nvPr/>
        </p:nvSpPr>
        <p:spPr>
          <a:xfrm>
            <a:off x="501500" y="2140092"/>
            <a:ext cx="2237391" cy="20346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Военная безопасность нужна для того, чтобы предотвратить агрессию и сохранить независимость государства. Для этого важны высокая готовность войск, дисциплина и надёжная система управления.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424922" y="2140092"/>
            <a:ext cx="2237391" cy="20346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воздушного, морского и сухопутного пространства требует современной техники, подготовки кадров и постоянной проверки боеготовности подразделений на разных направлениях.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324641" y="2140092"/>
            <a:ext cx="2237391" cy="20346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Отдельное значение имеет ядерное сдерживание: оно снижает вероятность крупной войны и заставляет потенциального противника учитывать тяжёлые последствия нападения.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Военная безопасность и защита суверенитета
</a:t>
            </a:r>
            <a:endParaRPr lang="en-US" sz="2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7380" y="1607763"/>
            <a:ext cx="306494" cy="30649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92023" y="1602393"/>
            <a:ext cx="277579" cy="3172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67380" y="3313091"/>
            <a:ext cx="306494" cy="306494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69287" y="3304813"/>
            <a:ext cx="323050" cy="32305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13" name="Text 1"/>
          <p:cNvSpPr txBox="1"/>
          <p:nvPr/>
        </p:nvSpPr>
        <p:spPr>
          <a:xfrm>
            <a:off x="672781" y="2005017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Проверяй источник
</a:t>
            </a:r>
            <a:pPr algn="l" indent="0" marL="0">
              <a:lnSpc>
                <a:spcPct val="100000"/>
              </a:lnSpc>
              <a:buNone/>
            </a:pPr>
            <a:r>
              <a:rPr lang="en-US" sz="7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нужно понять, кто сообщил новость и можно ли доверять этому источнику. Надёжнее выбирать официальные сообщения, известные СМИ и проверяемые факты.
</a:t>
            </a:r>
            <a:endParaRPr lang="en-US" sz="1319" dirty="0"/>
          </a:p>
        </p:txBody>
      </p:sp>
      <p:sp>
        <p:nvSpPr>
          <p:cNvPr id="14" name="Text 2"/>
          <p:cNvSpPr txBox="1"/>
          <p:nvPr/>
        </p:nvSpPr>
        <p:spPr>
          <a:xfrm>
            <a:off x="4973912" y="2005017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Сравнивай сообщения
</a:t>
            </a:r>
            <a:pPr algn="l" indent="0" marL="0">
              <a:lnSpc>
                <a:spcPct val="100000"/>
              </a:lnSpc>
              <a:buNone/>
            </a:pPr>
            <a:r>
              <a:rPr lang="en-US" sz="7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 тот же факт лучше искать в нескольких источниках. Если данные совпадают, вероятность ошибки ниже, а если расходятся — стоит быть особенно осторожным.
</a:t>
            </a:r>
            <a:endParaRPr lang="en-US" sz="1319" dirty="0"/>
          </a:p>
        </p:txBody>
      </p:sp>
      <p:sp>
        <p:nvSpPr>
          <p:cNvPr id="15" name="Text 3"/>
          <p:cNvSpPr txBox="1"/>
          <p:nvPr/>
        </p:nvSpPr>
        <p:spPr>
          <a:xfrm>
            <a:off x="672781" y="3707436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Замечай признаки фейка
</a:t>
            </a:r>
            <a:pPr algn="l" indent="0" marL="0">
              <a:lnSpc>
                <a:spcPct val="100000"/>
              </a:lnSpc>
              <a:buNone/>
            </a:pPr>
            <a:r>
              <a:rPr lang="en-US" sz="7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Недостоверные сообщения часто используют громкий заголовок, не приводят доказательств и торопят переслать текст дальше. Это типичные признаки манипуляции.
</a:t>
            </a:r>
            <a:endParaRPr lang="en-US" sz="1319" dirty="0"/>
          </a:p>
        </p:txBody>
      </p:sp>
      <p:sp>
        <p:nvSpPr>
          <p:cNvPr id="16" name="Text 4"/>
          <p:cNvSpPr txBox="1"/>
          <p:nvPr/>
        </p:nvSpPr>
        <p:spPr>
          <a:xfrm>
            <a:off x="4973912" y="3707436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Защищай себя в сети
</a:t>
            </a:r>
            <a:pPr algn="l" indent="0" marL="0">
              <a:lnSpc>
                <a:spcPct val="100000"/>
              </a:lnSpc>
              <a:buNone/>
            </a:pPr>
            <a:r>
              <a:rPr lang="en-US" sz="7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Осторожность в социальных сетях, сложные пароли и внимательное отношение к ссылкам помогают не только распознавать ложь, но и защищать личные данные.
</a:t>
            </a:r>
            <a:endParaRPr lang="en-US" sz="1340" dirty="0"/>
          </a:p>
        </p:txBody>
      </p:sp>
      <p:sp>
        <p:nvSpPr>
          <p:cNvPr id="17" name="Text 5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Информационная безопасность и медиаграмотность
</a:t>
            </a:r>
            <a:endParaRPr lang="en-US" sz="2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8114" y="1647489"/>
            <a:ext cx="3848986" cy="29200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48769" y="1647327"/>
            <a:ext cx="4069235" cy="17934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Сильная экономика помогает государству быстрее адаптироваться к внешним ограничениям и сохранять повседневную стабильность.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устойчивость ключевых отраслей, тем меньше зависимость страны от внешнего давления и тем надёжнее её развитие.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748770" y="3881852"/>
            <a:ext cx="4061855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Условная схема по ключевым направлениям экономической устойчивости, 2024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Экономическая устойчивость как часть национальной безопасности
</a:t>
            </a:r>
            <a:endParaRPr lang="en-US" sz="2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2558" y="0"/>
            <a:ext cx="4570883" cy="51434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2778" y="2046224"/>
            <a:ext cx="3437864" cy="11208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Продовольственная безопасность означает, что у страны достаточно качественных продуктов и устойчивые поставки зерна, мяса, молока, овощей и другой базовой еды для населения.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72778" y="3578858"/>
            <a:ext cx="3437864" cy="11208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Энергетическая безопасность опирается на надёжную работу электростанций, сетей, трубопроводов и транспорта топлива, чтобы дома, школы, больницы и предприятия были обеспечены ресурсами без перебоев.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Продовольственная и энергетическая безопасность
</a:t>
            </a:r>
            <a:endParaRPr lang="en-US" sz="2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374276" y="2571749"/>
            <a:ext cx="1953183" cy="19927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Пароль и доступ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начинается с надёжных паролей и двухфакторной проверки, которые усложняют взлом аккаунтов и уменьшают риск кражи личных данных.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2546232" y="2571749"/>
            <a:ext cx="1953183" cy="19927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Обновления и резервные копии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Регулярные обновления программ и создание копий важных файлов помогают закрывать уязвимости и быстро восстановить работу после сбоя или атаки.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718188" y="2571749"/>
            <a:ext cx="1953183" cy="19927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Фишинг и вирусы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Пользователь учится распознавать подозрительные письма, ссылки и вложения, чтобы не установить вредоносную программу и не передать данные мошенникам.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890144" y="2571749"/>
            <a:ext cx="1953183" cy="19927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Устойчивые сервисы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Банки, госуслуги и транспорт защищают сетью мер, включая резервирование систем, проверенные решения и постоянный контроль цифровых угроз.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Кибербезопасность в цифровой среде
</a:t>
            </a:r>
            <a:endParaRPr lang="en-US" sz="2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3088" y="1647327"/>
            <a:ext cx="8019234" cy="29204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Профилактика терроризма и экстремизма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раннее предупреждение угроз и взаимодействие семьи, школы, государства и правоохранительных органов.
</a:t>
            </a:r>
            <a:endParaRPr lang="en-US" sz="2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25" y="1790390"/>
            <a:ext cx="306494" cy="27243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97768" y="1767993"/>
            <a:ext cx="277579" cy="3172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3125" y="3330118"/>
            <a:ext cx="306494" cy="27243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74256" y="3336497"/>
            <a:ext cx="324602" cy="25968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8526" y="2170617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Чистая вода
</a:t>
            </a:r>
            <a:pPr algn="l" indent="0" marL="0">
              <a:lnSpc>
                <a:spcPct val="100000"/>
              </a:lnSpc>
              <a:buNone/>
            </a:pPr>
            <a:r>
              <a:rPr lang="en-US" sz="7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Надёжное водоснабжение и защита рек от загрязнения важны для здоровья людей, работы городов и сохранения природных ресурсов на долгий срок.
</a:t>
            </a:r>
            <a:endParaRPr lang="en-US" sz="1371" dirty="0"/>
          </a:p>
        </p:txBody>
      </p:sp>
      <p:sp>
        <p:nvSpPr>
          <p:cNvPr id="9" name="Text 1"/>
          <p:cNvSpPr txBox="1"/>
          <p:nvPr/>
        </p:nvSpPr>
        <p:spPr>
          <a:xfrm>
            <a:off x="4679657" y="2170617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 и пожары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Лесные пожары опасны для населённых пунктов, транспорта и воздуха. Их профилактика и быстрое тушение помогают снизить ущерб и защитить жизнь.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378526" y="3707436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Промышленные риски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Выбросы предприятий и аварии могут ухудшить качество воздуха и почвы. Поэтому нужны контроль, соблюдение норм и безопасная утилизация отходов.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679657" y="3707436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Климатические изменения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Потепление и экстремальная погода особенно заметны в северных регионах. Они влияют на инфраструктуру, снабжение и условия жизни людей.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безопасность и здоровье населения
</a:t>
            </a:r>
            <a:endParaRPr lang="en-US" sz="2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96114" y="2755985"/>
            <a:ext cx="3551773" cy="168709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157678" y="1512476"/>
            <a:ext cx="3627548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Стратегия национальной безопасности РФ (2021); общие функции государственных органов РФ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Государственные институты, отвечающие за безопасность
</a:t>
            </a:r>
            <a:endParaRPr lang="en-US" sz="2000" dirty="0"/>
          </a:p>
        </p:txBody>
      </p:sp>
      <p:sp>
        <p:nvSpPr>
          <p:cNvPr id="10" name="Text 3"/>
          <p:cNvSpPr txBox="1"/>
          <p:nvPr/>
        </p:nvSpPr>
        <p:spPr>
          <a:xfrm>
            <a:off x="386953" y="1512476"/>
            <a:ext cx="4185047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институты безопасности и их ключевые задачи.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обеспечивается не одним ведомством, а согласованной работой нескольких институтов, где у каждого есть своя зона ответственности.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8720" y="2198483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Дипломатия помогает решать споры без применения силы: через переговоры, договоры и поиск взаимоприемлемых решений, которые уменьшают риск эскалации.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3339491" y="2198483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Совместная работа государств важна для обмена информацией о терроризме, наркотрафике и трансграничной преступности, а также для координации мер безопасности.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111266" y="2198483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организации создают площадки для диалога, где обсуждаются правила, доверие и меры по поддержанию мира, стабильности и предсказуемости.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Международное сотрудничество и дипломатия
</a:t>
            </a:r>
            <a:endParaRPr lang="en-US" sz="2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8114" y="1647489"/>
            <a:ext cx="3848986" cy="29200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48769" y="1647327"/>
            <a:ext cx="4069235" cy="17934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Устойчивость общества особенно заметна в кризисе: люди быстрее находят нужную информацию, соблюдают правила и поддерживают друг друга.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Сильнее всего устойчивость опирается на доверие, экономику и образование, а остальные элементы помогают сохранять порядок и спокойствие.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748770" y="3881852"/>
            <a:ext cx="4061855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материалам курса ОБЗР и общим принципам общественной устойчивости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важна устойчивость общества
</a:t>
            </a:r>
            <a:endParaRPr lang="en-US" sz="2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12084" y="1824463"/>
            <a:ext cx="3331800" cy="275589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5691" y="2547933"/>
            <a:ext cx="2293620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Школьники укрепляют безопасность, когда знают правила поведения при пожаре, эвакуации и других опасных ситуациях. Такие навыки помогают не растеряться и действовать правильно.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264182" y="2547933"/>
            <a:ext cx="2293620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менее важны цифровая грамотность, уважение к закону и готовность помогать людям рядом. Ответственное поведение в школе, дома и в сети делает общество надёжнее.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310202"/>
            <a:ext cx="7108800" cy="7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молодёжи в укреплении безопасности страны
</a:t>
            </a:r>
            <a:endParaRPr lang="en-US" sz="2000" dirty="0"/>
          </a:p>
        </p:txBody>
      </p:sp>
      <p:sp>
        <p:nvSpPr>
          <p:cNvPr id="9" name="Text 3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867943" y="1056457"/>
            <a:ext cx="2122406" cy="9593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Национальная безопасность России основана на сочетании обороны, экономики, технологий и дипломатии. Ни один из этих элементов не работает эффективно в одиночку.
</a:t>
            </a:r>
            <a:endParaRPr lang="en-US" sz="1095" dirty="0"/>
          </a:p>
        </p:txBody>
      </p:sp>
      <p:sp>
        <p:nvSpPr>
          <p:cNvPr id="8" name="Text 1"/>
          <p:cNvSpPr txBox="1"/>
          <p:nvPr/>
        </p:nvSpPr>
        <p:spPr>
          <a:xfrm>
            <a:off x="6589990" y="1056458"/>
            <a:ext cx="2122406" cy="9593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угрозы часто приходят одновременно: кибератаки, дезинформация, санкции и локальные конфликты. Поэтому защита должна быть не разовой, а постоянной.
</a:t>
            </a:r>
            <a:endParaRPr lang="en-US" sz="1079" dirty="0"/>
          </a:p>
        </p:txBody>
      </p:sp>
      <p:sp>
        <p:nvSpPr>
          <p:cNvPr id="9" name="Text 2"/>
          <p:cNvSpPr txBox="1"/>
          <p:nvPr/>
        </p:nvSpPr>
        <p:spPr>
          <a:xfrm>
            <a:off x="3867942" y="3165709"/>
            <a:ext cx="2122406" cy="9593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Устойчивость страны зависит и от общества: дисциплины, доверия, образования и готовности соблюдать правила в обычной жизни и в чрезвычайной ситуации.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589989" y="3165710"/>
            <a:ext cx="2122406" cy="9593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обеспечении безопасности участвуют государство, организации и граждане. Чем лучше их взаимодействие, тем выше способность страны сохранять стабильность и развитие.
</a:t>
            </a:r>
            <a:endParaRPr lang="en-US" sz="1079" dirty="0"/>
          </a:p>
        </p:txBody>
      </p:sp>
      <p:sp>
        <p:nvSpPr>
          <p:cNvPr id="11" name="Text 4"/>
          <p:cNvSpPr txBox="1"/>
          <p:nvPr/>
        </p:nvSpPr>
        <p:spPr>
          <a:xfrm>
            <a:off x="361950" y="814388"/>
            <a:ext cx="2562225" cy="35147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выводы о современных вызовах
</a:t>
            </a:r>
            <a:endParaRPr lang="en-US" sz="2000" dirty="0"/>
          </a:p>
        </p:txBody>
      </p:sp>
      <p:sp>
        <p:nvSpPr>
          <p:cNvPr id="12" name="Text 5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24434" y="1405968"/>
            <a:ext cx="4816995" cy="233156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— основа развития России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Национальная безопасность защищает людей, государство и будущее страны. Когда оборона, экономика, технологии и ответственное общество действуют вместе, Россия сохраняет стабильность и уверенно развивается.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2026-05-21T02:56:14Z</dcterms:created>
  <dcterms:modified xsi:type="dcterms:W3CDTF">2026-05-21T02:56:14Z</dcterms:modified>
</cp:coreProperties>
</file>