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2933699" y="239467"/>
            <a:ext cx="12839703" cy="9592161"/>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sp>
        <p:nvSpPr>
          <p:cNvPr id="6" name="Text 0"/>
          <p:cNvSpPr txBox="1"/>
          <p:nvPr/>
        </p:nvSpPr>
        <p:spPr>
          <a:xfrm>
            <a:off x="663675" y="4258175"/>
            <a:ext cx="16960500" cy="4791300"/>
          </a:xfrm>
          <a:prstGeom prst="rect">
            <a:avLst/>
          </a:prstGeom>
          <a:noFill/>
          <a:ln/>
        </p:spPr>
        <p:txBody>
          <a:bodyPr wrap="square" lIns="0" tIns="0" rIns="0" bIns="0" rtlCol="0" anchor="t"/>
          <a:lstStyle/>
          <a:p>
            <a:pPr algn="ctr" indent="0" marL="0">
              <a:lnSpc>
                <a:spcPct val="100000"/>
              </a:lnSpc>
              <a:buNone/>
            </a:pPr>
            <a:r>
              <a:rPr lang="en-US" sz="7711" dirty="0">
                <a:solidFill>
                  <a:srgbClr val="FFFFFF"/>
                </a:solidFill>
                <a:latin typeface="Arial" pitchFamily="34" charset="0"/>
                <a:ea typeface="Arial" pitchFamily="34" charset="-122"/>
                <a:cs typeface="Arial" pitchFamily="34" charset="-120"/>
              </a:rPr>
              <a:t>Решение комбинаторных задач: правило умножения
</a:t>
            </a:r>
            <a:pPr algn="ctr" indent="0" marL="0">
              <a:lnSpc>
                <a:spcPct val="100000"/>
              </a:lnSpc>
              <a:buNone/>
            </a:pPr>
            <a:r>
              <a:rPr lang="en-US" sz="63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3605" dirty="0">
                <a:solidFill>
                  <a:srgbClr val="FFFFFF"/>
                </a:solidFill>
                <a:latin typeface="Arial" pitchFamily="34" charset="0"/>
                <a:ea typeface="Arial" pitchFamily="34" charset="-122"/>
                <a:cs typeface="Arial" pitchFamily="34" charset="-120"/>
              </a:rPr>
              <a:t>Считаем варианты по шагам — без лишнего перебора.
</a:t>
            </a:r>
            <a:pPr algn="ctr" indent="0" marL="0">
              <a:lnSpc>
                <a:spcPct val="100000"/>
              </a:lnSpc>
              <a:buNone/>
            </a:pPr>
            <a:r>
              <a:rPr lang="en-US" sz="3605"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2400" i="1" dirty="0">
                <a:solidFill>
                  <a:srgbClr val="FFFFFF"/>
                </a:solidFill>
                <a:latin typeface="Arial" pitchFamily="34" charset="0"/>
                <a:ea typeface="Arial" pitchFamily="34" charset="-122"/>
                <a:cs typeface="Arial" pitchFamily="34" charset="-120"/>
              </a:rPr>
              <a:t>
</a:t>
            </a:r>
            <a:endParaRPr lang="en-US" sz="771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DCA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220254" y="0"/>
            <a:ext cx="8063092"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2</a:t>
            </a:r>
            <a:endParaRPr lang="en-US" sz="2700" dirty="0"/>
          </a:p>
        </p:txBody>
      </p:sp>
      <p:sp>
        <p:nvSpPr>
          <p:cNvPr id="5" name="Text 1"/>
          <p:cNvSpPr txBox="1"/>
          <p:nvPr/>
        </p:nvSpPr>
        <p:spPr>
          <a:xfrm>
            <a:off x="724925" y="1390500"/>
            <a:ext cx="8408100" cy="75060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Где пригодится подсчёт вариантов
</a:t>
            </a:r>
            <a:pPr algn="l" indent="0" marL="0">
              <a:lnSpc>
                <a:spcPct val="100000"/>
              </a:lnSpc>
              <a:buNone/>
            </a:pPr>
            <a:r>
              <a:rPr lang="en-US" sz="3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400" dirty="0">
                <a:solidFill>
                  <a:srgbClr val="000000"/>
                </a:solidFill>
                <a:latin typeface="Arial" pitchFamily="34" charset="0"/>
                <a:ea typeface="Arial" pitchFamily="34" charset="-122"/>
                <a:cs typeface="Arial" pitchFamily="34" charset="-120"/>
              </a:rPr>
              <a:t>Комбинаторные задачи встречаются в одежде, меню, паролях, маршрутах и расписаниях. Они учат внимательно читать условие, выделять шаги выбора и записывать ответ как произведение чисел.
</a:t>
            </a:r>
            <a:endParaRPr lang="en-US" sz="5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0376250" y="2760275"/>
            <a:ext cx="7388400" cy="5442900"/>
          </a:xfrm>
          <a:prstGeom prst="rect">
            <a:avLst/>
          </a:prstGeom>
          <a:noFill/>
          <a:ln/>
        </p:spPr>
        <p:txBody>
          <a:bodyPr wrap="square" lIns="0" tIns="0" rIns="0" bIns="0" rtlCol="0" anchor="ctr"/>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При нескольких последовательных выборах общее число способов находят умножением чисел на каждом этапе.
</a:t>
            </a:r>
            <a:endParaRPr lang="en-US" sz="2800" dirty="0"/>
          </a:p>
        </p:txBody>
      </p:sp>
      <p:sp>
        <p:nvSpPr>
          <p:cNvPr id="5"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3</a:t>
            </a:r>
            <a:endParaRPr lang="en-US" sz="2700" dirty="0"/>
          </a:p>
        </p:txBody>
      </p:sp>
      <p:sp>
        <p:nvSpPr>
          <p:cNvPr id="6" name="Text 2"/>
          <p:cNvSpPr txBox="1"/>
          <p:nvPr/>
        </p:nvSpPr>
        <p:spPr>
          <a:xfrm>
            <a:off x="1185425" y="3135575"/>
            <a:ext cx="8397600" cy="4607100"/>
          </a:xfrm>
          <a:prstGeom prst="rect">
            <a:avLst/>
          </a:prstGeom>
          <a:noFill/>
          <a:ln/>
        </p:spPr>
        <p:txBody>
          <a:bodyPr wrap="square" lIns="0" tIns="0" rIns="0" bIns="0" rtlCol="0" anchor="ctr"/>
          <a:lstStyle/>
          <a:p>
            <a:pPr algn="ctr" indent="0" marL="0">
              <a:lnSpc>
                <a:spcPct val="100000"/>
              </a:lnSpc>
              <a:buNone/>
            </a:pPr>
            <a:r>
              <a:rPr lang="en-US" sz="9000" b="1" dirty="0">
                <a:solidFill>
                  <a:srgbClr val="FFFFFF"/>
                </a:solidFill>
                <a:latin typeface="Arial" pitchFamily="34" charset="0"/>
                <a:ea typeface="Arial" pitchFamily="34" charset="-122"/>
                <a:cs typeface="Arial" pitchFamily="34" charset="-120"/>
              </a:rPr>
              <a:t>3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ctr" indent="0" marL="0">
              <a:lnSpc>
                <a:spcPct val="120004"/>
              </a:lnSpc>
              <a:buNone/>
            </a:pPr>
            <a:r>
              <a:rPr lang="en-US" sz="600" dirty="0">
                <a:solidFill>
                  <a:srgbClr val="000000"/>
                </a:solidFill>
                <a:latin typeface="Arial" pitchFamily="34" charset="0"/>
                <a:ea typeface="Arial" pitchFamily="34" charset="-122"/>
                <a:cs typeface="Arial" pitchFamily="34" charset="-120"/>
              </a:rPr>
              <a:t>
</a:t>
            </a:r>
            <a:pPr algn="ctr" indent="0" marL="0">
              <a:lnSpc>
                <a:spcPct val="120004"/>
              </a:lnSpc>
              <a:buNone/>
            </a:pPr>
            <a:r>
              <a:rPr lang="en-US" sz="4300" dirty="0">
                <a:solidFill>
                  <a:srgbClr val="000000"/>
                </a:solidFill>
                <a:latin typeface="Arial" pitchFamily="34" charset="0"/>
                <a:ea typeface="Arial" pitchFamily="34" charset="-122"/>
                <a:cs typeface="Arial" pitchFamily="34" charset="-120"/>
              </a:rPr>
              <a:t>последовательных шага уже требуют перемножения вариантов.
</a:t>
            </a:r>
            <a:endParaRPr lang="en-US" sz="9000" dirty="0"/>
          </a:p>
        </p:txBody>
      </p:sp>
      <p:sp>
        <p:nvSpPr>
          <p:cNvPr id="7" name="Text 3"/>
          <p:cNvSpPr txBox="1"/>
          <p:nvPr/>
        </p:nvSpPr>
        <p:spPr>
          <a:xfrm>
            <a:off x="1690025" y="8689000"/>
            <a:ext cx="7388400" cy="918900"/>
          </a:xfrm>
          <a:prstGeom prst="rect">
            <a:avLst/>
          </a:prstGeom>
          <a:noFill/>
          <a:ln/>
        </p:spPr>
        <p:txBody>
          <a:bodyPr wrap="square" lIns="0" tIns="0" rIns="0" bIns="0" rtlCol="0" anchor="t"/>
          <a:lstStyle/>
          <a:p>
            <a:pPr algn="ctr" indent="0" marL="0">
              <a:lnSpc>
                <a:spcPct val="100000"/>
              </a:lnSpc>
              <a:buNone/>
            </a:pPr>
            <a:r>
              <a:rPr lang="en-US" sz="2200" i="1" dirty="0">
                <a:solidFill>
                  <a:srgbClr val="000000"/>
                </a:solidFill>
                <a:latin typeface="Arial" pitchFamily="34" charset="0"/>
                <a:ea typeface="Arial" pitchFamily="34" charset="-122"/>
                <a:cs typeface="Arial" pitchFamily="34" charset="-120"/>
              </a:rPr>
              <a:t>Обобщение правила умножения для комбинаторных задач
</a:t>
            </a:r>
            <a:endParaRPr lang="en-US" sz="2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A1E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980784" y="2400"/>
            <a:ext cx="8304081" cy="102822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4</a:t>
            </a:r>
            <a:endParaRPr lang="en-US" sz="2700" dirty="0"/>
          </a:p>
        </p:txBody>
      </p:sp>
      <p:sp>
        <p:nvSpPr>
          <p:cNvPr id="8" name="Text 1"/>
          <p:cNvSpPr txBox="1"/>
          <p:nvPr/>
        </p:nvSpPr>
        <p:spPr>
          <a:xfrm>
            <a:off x="683400" y="1548575"/>
            <a:ext cx="8360400" cy="1919100"/>
          </a:xfrm>
          <a:prstGeom prst="rect">
            <a:avLst/>
          </a:prstGeom>
          <a:noFill/>
          <a:ln/>
        </p:spPr>
        <p:txBody>
          <a:bodyPr wrap="square" lIns="0" tIns="0" rIns="0" bIns="0" rtlCol="0" anchor="ctr"/>
          <a:lstStyle/>
          <a:p>
            <a:pPr algn="l" indent="0" marL="0">
              <a:lnSpc>
                <a:spcPct val="100000"/>
              </a:lnSpc>
              <a:buNone/>
            </a:pPr>
            <a:r>
              <a:rPr lang="en-US" sz="5000" dirty="0">
                <a:solidFill>
                  <a:srgbClr val="000000"/>
                </a:solidFill>
                <a:latin typeface="Arial" pitchFamily="34" charset="0"/>
                <a:ea typeface="Arial" pitchFamily="34" charset="-122"/>
                <a:cs typeface="Arial" pitchFamily="34" charset="-120"/>
              </a:rPr>
              <a:t>Пример выбора одежды
</a:t>
            </a:r>
            <a:endParaRPr lang="en-US" sz="5000" dirty="0"/>
          </a:p>
        </p:txBody>
      </p:sp>
      <p:sp>
        <p:nvSpPr>
          <p:cNvPr id="9" name="Text 2"/>
          <p:cNvSpPr txBox="1"/>
          <p:nvPr/>
        </p:nvSpPr>
        <p:spPr>
          <a:xfrm>
            <a:off x="683400" y="3812041"/>
            <a:ext cx="8360400" cy="23709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Первый выбор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600" dirty="0">
                <a:solidFill>
                  <a:srgbClr val="000000"/>
                </a:solidFill>
                <a:latin typeface="Arial" pitchFamily="34" charset="0"/>
                <a:ea typeface="Arial" pitchFamily="34" charset="-122"/>
                <a:cs typeface="Arial" pitchFamily="34" charset="-120"/>
              </a:rPr>
              <a:t>Если есть несколько футболок, одну из них можно выбрать независимо от остальных предметов одежды. Каждый вариант верха подходит для дальнейшего сочетания.
</a:t>
            </a:r>
            <a:endParaRPr lang="en-US" sz="3000" dirty="0"/>
          </a:p>
        </p:txBody>
      </p:sp>
      <p:sp>
        <p:nvSpPr>
          <p:cNvPr id="10" name="Text 3"/>
          <p:cNvSpPr txBox="1"/>
          <p:nvPr/>
        </p:nvSpPr>
        <p:spPr>
          <a:xfrm>
            <a:off x="683400" y="6487691"/>
            <a:ext cx="8360400" cy="23709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Все сочетания
</a:t>
            </a:r>
            <a:pPr algn="l" indent="0" marL="0">
              <a:lnSpc>
                <a:spcPct val="100000"/>
              </a:lnSpc>
              <a:buNone/>
            </a:pPr>
            <a:r>
              <a:rPr lang="en-US" sz="1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600" dirty="0">
                <a:solidFill>
                  <a:srgbClr val="000000"/>
                </a:solidFill>
                <a:latin typeface="Arial" pitchFamily="34" charset="0"/>
                <a:ea typeface="Arial" pitchFamily="34" charset="-122"/>
                <a:cs typeface="Arial" pitchFamily="34" charset="-120"/>
              </a:rPr>
              <a:t>Когда к футболкам добавляют шорты, каждый верх соединяется с каждым низом. Поэтому число комплектов находят умножением количества вариантов на каждом шаге.
</a:t>
            </a:r>
            <a:endParaRPr lang="en-US" sz="3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7308950" y="2756271"/>
            <a:ext cx="9453600" cy="5262583"/>
          </a:xfrm>
          <a:prstGeom prst="rect">
            <a:avLst/>
          </a:prstGeom>
        </p:spPr>
      </p:pic>
      <p:sp>
        <p:nvSpPr>
          <p:cNvPr id="6" name="Text 0"/>
          <p:cNvSpPr txBox="1"/>
          <p:nvPr/>
        </p:nvSpPr>
        <p:spPr>
          <a:xfrm>
            <a:off x="1461100" y="2888875"/>
            <a:ext cx="4800600" cy="5264100"/>
          </a:xfrm>
          <a:prstGeom prst="rect">
            <a:avLst/>
          </a:prstGeom>
          <a:noFill/>
          <a:ln/>
        </p:spPr>
        <p:txBody>
          <a:bodyPr wrap="square" lIns="0" tIns="0" rIns="0" bIns="0" rtlCol="0" anchor="ctr"/>
          <a:lstStyle/>
          <a:p>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Даже небольшое число выборов на каждом этапе быстро даёт большой итог, если шагов становится больше.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Последовательные выборы усиливают друг друга: итог растёт по произведению, а не по сумме.
</a:t>
            </a:r>
            <a:endParaRPr lang="en-US" sz="2400" dirty="0"/>
          </a:p>
        </p:txBody>
      </p:sp>
      <p:sp>
        <p:nvSpPr>
          <p:cNvPr id="7"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5</a:t>
            </a:r>
            <a:endParaRPr lang="en-US" sz="2700" dirty="0"/>
          </a:p>
        </p:txBody>
      </p:sp>
      <p:sp>
        <p:nvSpPr>
          <p:cNvPr id="8" name="Text 2"/>
          <p:cNvSpPr txBox="1"/>
          <p:nvPr/>
        </p:nvSpPr>
        <p:spPr>
          <a:xfrm>
            <a:off x="1092450" y="438150"/>
            <a:ext cx="16103100" cy="16002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Как быстро растёт число вариантов
</a:t>
            </a:r>
            <a:endParaRPr lang="en-US" sz="5000" dirty="0"/>
          </a:p>
        </p:txBody>
      </p:sp>
      <p:sp>
        <p:nvSpPr>
          <p:cNvPr id="9" name="Text 3"/>
          <p:cNvSpPr txBox="1"/>
          <p:nvPr/>
        </p:nvSpPr>
        <p:spPr>
          <a:xfrm>
            <a:off x="7811749" y="8183125"/>
            <a:ext cx="8950800" cy="277200"/>
          </a:xfrm>
          <a:prstGeom prst="rect">
            <a:avLst/>
          </a:prstGeom>
          <a:noFill/>
          <a:ln/>
        </p:spPr>
        <p:txBody>
          <a:bodyPr wrap="square" lIns="0" tIns="0" rIns="0" bIns="0" rtlCol="0" anchor="t"/>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Учебный пример для иллюстрации правила умножения
</a:t>
            </a:r>
            <a:endParaRPr lang="en-US" sz="1454"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pic>
        <p:nvPicPr>
          <p:cNvPr id="8" name="Image 6" descr="preencoded.png">    </p:cNvPr>
          <p:cNvPicPr>
            <a:picLocks noChangeAspect="1"/>
          </p:cNvPicPr>
          <p:nvPr/>
        </p:nvPicPr>
        <p:blipFill>
          <a:blip r:embed="rId7"/>
          <a:stretch>
            <a:fillRect/>
          </a:stretch>
        </p:blipFill>
        <p:spPr>
          <a:xfrm>
            <a:off x="0" y="0"/>
            <a:ext cx="18288000" cy="10287000"/>
          </a:xfrm>
          <a:prstGeom prst="rect">
            <a:avLst/>
          </a:prstGeom>
        </p:spPr>
      </p:pic>
      <p:sp>
        <p:nvSpPr>
          <p:cNvPr id="9" name="Text 0"/>
          <p:cNvSpPr txBox="1"/>
          <p:nvPr/>
        </p:nvSpPr>
        <p:spPr>
          <a:xfrm>
            <a:off x="3201000" y="817850"/>
            <a:ext cx="11886000" cy="17238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Алгоритм решения комбинаторной задачи
</a:t>
            </a:r>
            <a:endParaRPr lang="en-US" sz="5000" dirty="0"/>
          </a:p>
        </p:txBody>
      </p:sp>
      <p:sp>
        <p:nvSpPr>
          <p:cNvPr id="10" name="Text 1"/>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6</a:t>
            </a:r>
            <a:endParaRPr lang="en-US" sz="2700" dirty="0"/>
          </a:p>
        </p:txBody>
      </p:sp>
      <p:sp>
        <p:nvSpPr>
          <p:cNvPr id="11" name="Text 2"/>
          <p:cNvSpPr txBox="1"/>
          <p:nvPr/>
        </p:nvSpPr>
        <p:spPr>
          <a:xfrm>
            <a:off x="1960325" y="3010050"/>
            <a:ext cx="4257300" cy="2770800"/>
          </a:xfrm>
          <a:prstGeom prst="rect">
            <a:avLst/>
          </a:prstGeom>
          <a:noFill/>
          <a:ln/>
        </p:spPr>
        <p:txBody>
          <a:bodyPr wrap="square" lIns="0" tIns="0" rIns="0" bIns="0" rtlCol="0" anchor="ctr"/>
          <a:lstStyle/>
          <a:p>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1. Выделить шаги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00" dirty="0">
                <a:solidFill>
                  <a:srgbClr val="000000"/>
                </a:solidFill>
                <a:latin typeface="Arial" pitchFamily="34" charset="0"/>
                <a:ea typeface="Arial" pitchFamily="34" charset="-122"/>
                <a:cs typeface="Arial" pitchFamily="34" charset="-120"/>
              </a:rPr>
              <a:t>Сначала нужно понять, из каких последовательных действий состоит выбор. Это помогает не пропустить ни одного этапа и увидеть структуру задачи.
</a:t>
            </a:r>
            <a:endParaRPr lang="en-US" sz="2500" dirty="0"/>
          </a:p>
        </p:txBody>
      </p:sp>
      <p:sp>
        <p:nvSpPr>
          <p:cNvPr id="12" name="Text 3"/>
          <p:cNvSpPr txBox="1"/>
          <p:nvPr/>
        </p:nvSpPr>
        <p:spPr>
          <a:xfrm>
            <a:off x="1960325" y="6289075"/>
            <a:ext cx="4257300" cy="2770800"/>
          </a:xfrm>
          <a:prstGeom prst="rect">
            <a:avLst/>
          </a:prstGeom>
          <a:noFill/>
          <a:ln/>
        </p:spPr>
        <p:txBody>
          <a:bodyPr wrap="square" lIns="0" tIns="0" rIns="0" bIns="0" rtlCol="0" anchor="ctr"/>
          <a:lstStyle/>
          <a:p>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3. Учесть ограничения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00" dirty="0">
                <a:solidFill>
                  <a:srgbClr val="000000"/>
                </a:solidFill>
                <a:latin typeface="Arial" pitchFamily="34" charset="0"/>
                <a:ea typeface="Arial" pitchFamily="34" charset="-122"/>
                <a:cs typeface="Arial" pitchFamily="34" charset="-120"/>
              </a:rPr>
              <a:t>Если что-то запрещено, например повторение или конкретный элемент, число вариантов на соответствующем шаге уменьшается. Ограничение нельзя игнорировать.
</a:t>
            </a:r>
            <a:endParaRPr lang="en-US" sz="2500" dirty="0"/>
          </a:p>
        </p:txBody>
      </p:sp>
      <p:sp>
        <p:nvSpPr>
          <p:cNvPr id="13" name="Text 4"/>
          <p:cNvSpPr txBox="1"/>
          <p:nvPr/>
        </p:nvSpPr>
        <p:spPr>
          <a:xfrm>
            <a:off x="7733500" y="3010050"/>
            <a:ext cx="4257300" cy="2770800"/>
          </a:xfrm>
          <a:prstGeom prst="rect">
            <a:avLst/>
          </a:prstGeom>
          <a:noFill/>
          <a:ln/>
        </p:spPr>
        <p:txBody>
          <a:bodyPr wrap="square" lIns="0" tIns="0" rIns="0" bIns="0" rtlCol="0" anchor="ctr"/>
          <a:lstStyle/>
          <a:p>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2. Найти варианты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00" dirty="0">
                <a:solidFill>
                  <a:srgbClr val="000000"/>
                </a:solidFill>
                <a:latin typeface="Arial" pitchFamily="34" charset="0"/>
                <a:ea typeface="Arial" pitchFamily="34" charset="-122"/>
                <a:cs typeface="Arial" pitchFamily="34" charset="-120"/>
              </a:rPr>
              <a:t>Для каждого шага отдельно определяют, сколько есть допустимых способов выбора. Здесь важно учитывать только те варианты, которые действительно разрешены условием.
</a:t>
            </a:r>
            <a:endParaRPr lang="en-US" sz="2500" dirty="0"/>
          </a:p>
        </p:txBody>
      </p:sp>
      <p:sp>
        <p:nvSpPr>
          <p:cNvPr id="14" name="Text 5"/>
          <p:cNvSpPr txBox="1"/>
          <p:nvPr/>
        </p:nvSpPr>
        <p:spPr>
          <a:xfrm>
            <a:off x="7733500" y="6289075"/>
            <a:ext cx="4257300" cy="2770800"/>
          </a:xfrm>
          <a:prstGeom prst="rect">
            <a:avLst/>
          </a:prstGeom>
          <a:noFill/>
          <a:ln/>
        </p:spPr>
        <p:txBody>
          <a:bodyPr wrap="square" lIns="0" tIns="0" rIns="0" bIns="0" rtlCol="0" anchor="ctr"/>
          <a:lstStyle/>
          <a:p>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4. Перемножить числа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00" dirty="0">
                <a:solidFill>
                  <a:srgbClr val="000000"/>
                </a:solidFill>
                <a:latin typeface="Arial" pitchFamily="34" charset="0"/>
                <a:ea typeface="Arial" pitchFamily="34" charset="-122"/>
                <a:cs typeface="Arial" pitchFamily="34" charset="-120"/>
              </a:rPr>
              <a:t>Когда все этапы описаны, найденные количества вариантов перемножают. Так получают общее число способов решения без полного перебора.
</a:t>
            </a:r>
            <a:endParaRPr lang="en-US" sz="2500" dirty="0"/>
          </a:p>
        </p:txBody>
      </p:sp>
      <p:sp>
        <p:nvSpPr>
          <p:cNvPr id="15" name="Text 6"/>
          <p:cNvSpPr txBox="1"/>
          <p:nvPr/>
        </p:nvSpPr>
        <p:spPr>
          <a:xfrm>
            <a:off x="13360574" y="4676101"/>
            <a:ext cx="4257300" cy="2770800"/>
          </a:xfrm>
          <a:prstGeom prst="rect">
            <a:avLst/>
          </a:prstGeom>
          <a:noFill/>
          <a:ln/>
        </p:spPr>
        <p:txBody>
          <a:bodyPr wrap="square" lIns="0" tIns="0" rIns="0" bIns="0" rtlCol="0" anchor="ctr"/>
          <a:lstStyle/>
          <a:p>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5. Проверить ответ
</a:t>
            </a:r>
            <a:pPr algn="l" indent="0" marL="0">
              <a:lnSpc>
                <a:spcPct val="100000"/>
              </a:lnSpc>
              <a:buNone/>
            </a:pPr>
            <a:r>
              <a:rPr lang="en-US" sz="2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900" dirty="0">
                <a:solidFill>
                  <a:srgbClr val="000000"/>
                </a:solidFill>
                <a:latin typeface="Arial" pitchFamily="34" charset="0"/>
                <a:ea typeface="Arial" pitchFamily="34" charset="-122"/>
                <a:cs typeface="Arial" pitchFamily="34" charset="-120"/>
              </a:rPr>
              <a:t>В конце нужно ещё раз прочитать условие и убедиться, что порядок выбора, повторения и запреты учтены правильно. Это снижает риск ошибки.
</a:t>
            </a:r>
            <a:endParaRPr lang="en-US" sz="2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855991" y="973064"/>
            <a:ext cx="10121400" cy="8340871"/>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sp>
        <p:nvSpPr>
          <p:cNvPr id="5" name="Text 0"/>
          <p:cNvSpPr txBox="1"/>
          <p:nvPr/>
        </p:nvSpPr>
        <p:spPr>
          <a:xfrm>
            <a:off x="421200" y="777850"/>
            <a:ext cx="6723600" cy="8342700"/>
          </a:xfrm>
          <a:prstGeom prst="rect">
            <a:avLst/>
          </a:prstGeom>
          <a:noFill/>
          <a:ln/>
        </p:spPr>
        <p:txBody>
          <a:bodyPr wrap="square" lIns="0" tIns="0" rIns="0" bIns="0" rtlCol="0" anchor="ctr"/>
          <a:lstStyle/>
          <a:p>
            <a:pPr algn="l" indent="0" marL="0">
              <a:lnSpc>
                <a:spcPct val="120000"/>
              </a:lnSpc>
              <a:buNone/>
            </a:pPr>
            <a:r>
              <a:rPr lang="en-US" sz="5000" dirty="0">
                <a:solidFill>
                  <a:srgbClr val="000000"/>
                </a:solidFill>
                <a:latin typeface="Arial" pitchFamily="34" charset="0"/>
                <a:ea typeface="Arial" pitchFamily="34" charset="-122"/>
                <a:cs typeface="Arial" pitchFamily="34" charset="-120"/>
              </a:rPr>
              <a:t>Как применять правило умножения
</a:t>
            </a:r>
            <a:pPr algn="l" indent="0" marL="0">
              <a:lnSpc>
                <a:spcPct val="12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Последовательность действий при решении задачи на подсчёт вариантов
</a:t>
            </a:r>
            <a:endParaRPr lang="en-US" sz="5000" dirty="0"/>
          </a:p>
        </p:txBody>
      </p:sp>
      <p:sp>
        <p:nvSpPr>
          <p:cNvPr id="6"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7</a:t>
            </a:r>
            <a:endParaRPr lang="en-US" sz="2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250" y="3049712"/>
            <a:ext cx="10121400" cy="4033676"/>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396800" y="895200"/>
            <a:ext cx="6364800" cy="8420400"/>
          </a:xfrm>
          <a:prstGeom prst="rect">
            <a:avLst/>
          </a:prstGeom>
          <a:noFill/>
          <a:ln/>
        </p:spPr>
        <p:txBody>
          <a:bodyPr wrap="square" lIns="0" tIns="0" rIns="0" bIns="0" rtlCol="0" anchor="ctr"/>
          <a:lstStyle/>
          <a:p>
            <a:pPr algn="l" indent="0" marL="0">
              <a:lnSpc>
                <a:spcPct val="120000"/>
              </a:lnSpc>
              <a:buNone/>
            </a:pPr>
            <a:r>
              <a:rPr lang="en-US" sz="3200" dirty="0">
                <a:solidFill>
                  <a:srgbClr val="000000"/>
                </a:solidFill>
                <a:latin typeface="Arial" pitchFamily="34" charset="0"/>
                <a:ea typeface="Arial" pitchFamily="34" charset="-122"/>
                <a:cs typeface="Arial" pitchFamily="34" charset="-120"/>
              </a:rPr>
              <a:t>Типовые задачи и формулы подсчёта
</a:t>
            </a:r>
            <a:pPr algn="l" indent="0" marL="0">
              <a:lnSpc>
                <a:spcPct val="120000"/>
              </a:lnSpc>
              <a:buNone/>
            </a:pPr>
            <a:r>
              <a:rPr lang="en-US" sz="28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В таблице показано, как поэтапный выбор превращается в произведение чисел.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Во всех примерах ответ получается произведением чисел, потому что выбор идёт последовательно.
</a:t>
            </a:r>
            <a:endParaRPr lang="en-US" sz="3200" dirty="0"/>
          </a:p>
        </p:txBody>
      </p:sp>
      <p:sp>
        <p:nvSpPr>
          <p:cNvPr id="5" name="Text 1"/>
          <p:cNvSpPr txBox="1"/>
          <p:nvPr/>
        </p:nvSpPr>
        <p:spPr>
          <a:xfrm>
            <a:off x="2273375" y="9886100"/>
            <a:ext cx="8204400" cy="277200"/>
          </a:xfrm>
          <a:prstGeom prst="rect">
            <a:avLst/>
          </a:prstGeom>
          <a:noFill/>
          <a:ln/>
        </p:spPr>
        <p:txBody>
          <a:bodyPr wrap="square" lIns="0" tIns="0" rIns="0" bIns="0" rtlCol="0" anchor="b"/>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Учебные примеры по теме «Правило умножения»
</a:t>
            </a:r>
            <a:endParaRPr lang="en-US" sz="1454" dirty="0"/>
          </a:p>
        </p:txBody>
      </p:sp>
      <p:sp>
        <p:nvSpPr>
          <p:cNvPr id="6" name="Text 2"/>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8</a:t>
            </a:r>
            <a:endParaRPr lang="en-US" sz="2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0376250" y="2760275"/>
            <a:ext cx="7388400" cy="5442900"/>
          </a:xfrm>
          <a:prstGeom prst="rect">
            <a:avLst/>
          </a:prstGeom>
          <a:noFill/>
          <a:ln/>
        </p:spPr>
        <p:txBody>
          <a:bodyPr wrap="square" lIns="0" tIns="0" rIns="0" bIns="0" rtlCol="0" anchor="ctr"/>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Ограничение меняет только первый шаг, а остальные выборы остаются прежними и считаются отдельно.
</a:t>
            </a:r>
            <a:endParaRPr lang="en-US" sz="2800" dirty="0"/>
          </a:p>
        </p:txBody>
      </p:sp>
      <p:sp>
        <p:nvSpPr>
          <p:cNvPr id="5"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9</a:t>
            </a:r>
            <a:endParaRPr lang="en-US" sz="2700" dirty="0"/>
          </a:p>
        </p:txBody>
      </p:sp>
      <p:sp>
        <p:nvSpPr>
          <p:cNvPr id="6" name="Text 2"/>
          <p:cNvSpPr txBox="1"/>
          <p:nvPr/>
        </p:nvSpPr>
        <p:spPr>
          <a:xfrm>
            <a:off x="1185425" y="3135575"/>
            <a:ext cx="8397600" cy="4607100"/>
          </a:xfrm>
          <a:prstGeom prst="rect">
            <a:avLst/>
          </a:prstGeom>
          <a:noFill/>
          <a:ln/>
        </p:spPr>
        <p:txBody>
          <a:bodyPr wrap="square" lIns="0" tIns="0" rIns="0" bIns="0" rtlCol="0" anchor="ctr"/>
          <a:lstStyle/>
          <a:p>
            <a:pPr algn="ctr" indent="0" marL="0">
              <a:lnSpc>
                <a:spcPct val="100000"/>
              </a:lnSpc>
              <a:buNone/>
            </a:pPr>
            <a:r>
              <a:rPr lang="en-US" sz="9000" b="1" dirty="0">
                <a:solidFill>
                  <a:srgbClr val="FFFFFF"/>
                </a:solidFill>
                <a:latin typeface="Arial" pitchFamily="34" charset="0"/>
                <a:ea typeface="Arial" pitchFamily="34" charset="-122"/>
                <a:cs typeface="Arial" pitchFamily="34" charset="-120"/>
              </a:rPr>
              <a:t>9
</a:t>
            </a:r>
            <a:pPr algn="ctr" indent="0" marL="0">
              <a:lnSpc>
                <a:spcPct val="100000"/>
              </a:lnSpc>
              <a:buNone/>
            </a:pPr>
            <a:r>
              <a:rPr lang="en-US" sz="1800" dirty="0">
                <a:solidFill>
                  <a:srgbClr val="FFFFFF"/>
                </a:solidFill>
                <a:latin typeface="Arial" pitchFamily="34" charset="0"/>
                <a:ea typeface="Arial" pitchFamily="34" charset="-122"/>
                <a:cs typeface="Arial" pitchFamily="34" charset="-120"/>
              </a:rPr>
              <a:t>
</a:t>
            </a:r>
            <a:pPr algn="ctr" indent="0" marL="0">
              <a:lnSpc>
                <a:spcPct val="120004"/>
              </a:lnSpc>
              <a:buNone/>
            </a:pPr>
            <a:r>
              <a:rPr lang="en-US" sz="600" dirty="0">
                <a:solidFill>
                  <a:srgbClr val="000000"/>
                </a:solidFill>
                <a:latin typeface="Arial" pitchFamily="34" charset="0"/>
                <a:ea typeface="Arial" pitchFamily="34" charset="-122"/>
                <a:cs typeface="Arial" pitchFamily="34" charset="-120"/>
              </a:rPr>
              <a:t>
</a:t>
            </a:r>
            <a:pPr algn="ctr" indent="0" marL="0">
              <a:lnSpc>
                <a:spcPct val="120004"/>
              </a:lnSpc>
              <a:buNone/>
            </a:pPr>
            <a:r>
              <a:rPr lang="en-US" sz="4300" dirty="0">
                <a:solidFill>
                  <a:srgbClr val="000000"/>
                </a:solidFill>
                <a:latin typeface="Arial" pitchFamily="34" charset="0"/>
                <a:ea typeface="Arial" pitchFamily="34" charset="-122"/>
                <a:cs typeface="Arial" pitchFamily="34" charset="-120"/>
              </a:rPr>
              <a:t>вариантов остаётся для первой цифры, если ноль запрещён.
</a:t>
            </a:r>
            <a:endParaRPr lang="en-US" sz="9000" dirty="0"/>
          </a:p>
        </p:txBody>
      </p:sp>
      <p:sp>
        <p:nvSpPr>
          <p:cNvPr id="7" name="Text 3"/>
          <p:cNvSpPr txBox="1"/>
          <p:nvPr/>
        </p:nvSpPr>
        <p:spPr>
          <a:xfrm>
            <a:off x="1690025" y="8689000"/>
            <a:ext cx="7388400" cy="918900"/>
          </a:xfrm>
          <a:prstGeom prst="rect">
            <a:avLst/>
          </a:prstGeom>
          <a:noFill/>
          <a:ln/>
        </p:spPr>
        <p:txBody>
          <a:bodyPr wrap="square" lIns="0" tIns="0" rIns="0" bIns="0" rtlCol="0" anchor="t"/>
          <a:lstStyle/>
          <a:p>
            <a:pPr algn="ctr" indent="0" marL="0">
              <a:lnSpc>
                <a:spcPct val="100000"/>
              </a:lnSpc>
              <a:buNone/>
            </a:pPr>
            <a:r>
              <a:rPr lang="en-US" sz="2200" i="1" dirty="0">
                <a:solidFill>
                  <a:srgbClr val="000000"/>
                </a:solidFill>
                <a:latin typeface="Arial" pitchFamily="34" charset="0"/>
                <a:ea typeface="Arial" pitchFamily="34" charset="-122"/>
                <a:cs typeface="Arial" pitchFamily="34" charset="-120"/>
              </a:rPr>
              <a:t>Условие задачи о четырёхзначном коде без начального нуля
</a:t>
            </a:r>
            <a:endParaRPr lang="en-US" sz="2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517075" y="1879782"/>
            <a:ext cx="8490900" cy="4311785"/>
          </a:xfrm>
          <a:prstGeom prst="rect">
            <a:avLst/>
          </a:prstGeom>
        </p:spPr>
      </p:pic>
      <p:pic>
        <p:nvPicPr>
          <p:cNvPr id="4" name="Image 2" descr="preencoded.png">    </p:cNvPr>
          <p:cNvPicPr>
            <a:picLocks noChangeAspect="1"/>
          </p:cNvPicPr>
          <p:nvPr/>
        </p:nvPicPr>
        <p:blipFill>
          <a:blip r:embed="rId3"/>
          <a:stretch>
            <a:fillRect/>
          </a:stretch>
        </p:blipFill>
        <p:spPr>
          <a:xfrm>
            <a:off x="9319050" y="1879807"/>
            <a:ext cx="8490900" cy="4311785"/>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92524" y="9607900"/>
            <a:ext cx="2706000" cy="469500"/>
          </a:xfrm>
          <a:prstGeom prst="rect">
            <a:avLst/>
          </a:prstGeom>
          <a:noFill/>
          <a:ln/>
        </p:spPr>
        <p:txBody>
          <a:bodyPr wrap="square" lIns="0" tIns="0" rIns="0" bIns="0" rtlCol="0" anchor="t"/>
          <a:lstStyle/>
          <a:p>
            <a:pPr algn="l" indent="0" marL="0">
              <a:lnSpc>
                <a:spcPct val="100000"/>
              </a:lnSpc>
              <a:buNone/>
            </a:pPr>
            <a:r>
              <a:rPr lang="en-US" sz="2700" b="1" dirty="0">
                <a:solidFill>
                  <a:srgbClr val="000000"/>
                </a:solidFill>
                <a:latin typeface="Arial" pitchFamily="34" charset="0"/>
                <a:ea typeface="Arial" pitchFamily="34" charset="-122"/>
                <a:cs typeface="Arial" pitchFamily="34" charset="-120"/>
              </a:rPr>
              <a:t>10</a:t>
            </a:r>
            <a:endParaRPr lang="en-US" sz="2700" dirty="0"/>
          </a:p>
        </p:txBody>
      </p:sp>
      <p:sp>
        <p:nvSpPr>
          <p:cNvPr id="8" name="Text 1"/>
          <p:cNvSpPr txBox="1"/>
          <p:nvPr/>
        </p:nvSpPr>
        <p:spPr>
          <a:xfrm>
            <a:off x="669325"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Две дороги — шесть путей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Сначала выбирают одну из двух дорог, а затем каждая из них делится ещё на три направления. На схеме сразу видно все конечные маршруты, потому что каждая ветвь отвечает за отдельный шаг выбора. Такой рисунок помогает не забыть ни один вариант.
</a:t>
            </a:r>
            <a:endParaRPr lang="en-US" sz="2800" dirty="0"/>
          </a:p>
        </p:txBody>
      </p:sp>
      <p:sp>
        <p:nvSpPr>
          <p:cNvPr id="9" name="Text 2"/>
          <p:cNvSpPr txBox="1"/>
          <p:nvPr/>
        </p:nvSpPr>
        <p:spPr>
          <a:xfrm>
            <a:off x="9458400" y="6327889"/>
            <a:ext cx="8212200" cy="2613000"/>
          </a:xfrm>
          <a:prstGeom prst="rect">
            <a:avLst/>
          </a:prstGeom>
          <a:noFill/>
          <a:ln/>
        </p:spPr>
        <p:txBody>
          <a:bodyPr wrap="square" lIns="0" tIns="0" rIns="0" bIns="0" rtlCol="0" anchor="t"/>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Выбор по уровням
</a:t>
            </a:r>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Дерево вариантов удобно там, где решение строится поэтапно и важно видеть связь между шагами. Можно идти сверху вниз и отмечать все развилки, пока не получится полный набор ответов. Это особенно полезно, когда вариантов немного и их легко проверить.
</a:t>
            </a:r>
            <a:endParaRPr lang="en-US" sz="2800" dirty="0"/>
          </a:p>
        </p:txBody>
      </p:sp>
      <p:sp>
        <p:nvSpPr>
          <p:cNvPr id="10" name="Text 3"/>
          <p:cNvSpPr txBox="1"/>
          <p:nvPr/>
        </p:nvSpPr>
        <p:spPr>
          <a:xfrm>
            <a:off x="2207850" y="399425"/>
            <a:ext cx="13872300" cy="12903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Как выглядит дерево вариантов
</a:t>
            </a:r>
            <a:endParaRPr lang="en-US" sz="5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7308950" y="2756271"/>
            <a:ext cx="9453600" cy="5262583"/>
          </a:xfrm>
          <a:prstGeom prst="rect">
            <a:avLst/>
          </a:prstGeom>
        </p:spPr>
      </p:pic>
      <p:sp>
        <p:nvSpPr>
          <p:cNvPr id="6" name="Text 0"/>
          <p:cNvSpPr txBox="1"/>
          <p:nvPr/>
        </p:nvSpPr>
        <p:spPr>
          <a:xfrm>
            <a:off x="1461100" y="2888875"/>
            <a:ext cx="4800600" cy="5264100"/>
          </a:xfrm>
          <a:prstGeom prst="rect">
            <a:avLst/>
          </a:prstGeom>
          <a:noFill/>
          <a:ln/>
        </p:spPr>
        <p:txBody>
          <a:bodyPr wrap="square" lIns="0" tIns="0" rIns="0" bIns="0" rtlCol="0" anchor="ctr"/>
          <a:lstStyle/>
          <a:p>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Даже небольшие значения на отдельных этапах дают большой итог, если каждый выбор зависит от предыдущего.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Произведение шагов резко увеличивает число вариантов; именно поэтому важно считать поэтапно, а не складывать значения.
</a:t>
            </a:r>
            <a:endParaRPr lang="en-US" sz="2400" dirty="0"/>
          </a:p>
        </p:txBody>
      </p:sp>
      <p:sp>
        <p:nvSpPr>
          <p:cNvPr id="7"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11</a:t>
            </a:r>
            <a:endParaRPr lang="en-US" sz="2700" dirty="0"/>
          </a:p>
        </p:txBody>
      </p:sp>
      <p:sp>
        <p:nvSpPr>
          <p:cNvPr id="8" name="Text 2"/>
          <p:cNvSpPr txBox="1"/>
          <p:nvPr/>
        </p:nvSpPr>
        <p:spPr>
          <a:xfrm>
            <a:off x="1092450" y="438150"/>
            <a:ext cx="16103100" cy="16002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Вклад каждого шага в общий результат
</a:t>
            </a:r>
            <a:endParaRPr lang="en-US" sz="5000" dirty="0"/>
          </a:p>
        </p:txBody>
      </p:sp>
      <p:sp>
        <p:nvSpPr>
          <p:cNvPr id="9" name="Text 3"/>
          <p:cNvSpPr txBox="1"/>
          <p:nvPr/>
        </p:nvSpPr>
        <p:spPr>
          <a:xfrm>
            <a:off x="7811749" y="8183125"/>
            <a:ext cx="8950800" cy="277200"/>
          </a:xfrm>
          <a:prstGeom prst="rect">
            <a:avLst/>
          </a:prstGeom>
          <a:noFill/>
          <a:ln/>
        </p:spPr>
        <p:txBody>
          <a:bodyPr wrap="square" lIns="0" tIns="0" rIns="0" bIns="0" rtlCol="0" anchor="t"/>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Учебный пример по теме «Правило умножения».
</a:t>
            </a:r>
            <a:endParaRPr lang="en-US" sz="145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sp>
        <p:nvSpPr>
          <p:cNvPr id="7" name="Text 0"/>
          <p:cNvSpPr txBox="1"/>
          <p:nvPr/>
        </p:nvSpPr>
        <p:spPr>
          <a:xfrm>
            <a:off x="683400" y="419100"/>
            <a:ext cx="14556600" cy="2271600"/>
          </a:xfrm>
          <a:prstGeom prst="rect">
            <a:avLst/>
          </a:prstGeom>
          <a:noFill/>
          <a:ln/>
        </p:spPr>
        <p:txBody>
          <a:bodyPr wrap="square" lIns="0" tIns="0" rIns="0" bIns="0" rtlCol="0" anchor="ctr"/>
          <a:lstStyle/>
          <a:p>
            <a:pPr algn="l" indent="0" marL="0">
              <a:lnSpc>
                <a:spcPct val="90000"/>
              </a:lnSpc>
              <a:buNone/>
            </a:pPr>
            <a:r>
              <a:rPr lang="en-US" sz="5000" dirty="0">
                <a:solidFill>
                  <a:srgbClr val="000000"/>
                </a:solidFill>
                <a:latin typeface="Arial" pitchFamily="34" charset="0"/>
                <a:ea typeface="Arial" pitchFamily="34" charset="-122"/>
                <a:cs typeface="Arial" pitchFamily="34" charset="-120"/>
              </a:rPr>
              <a:t>Когда правило умножения не подходит напрямую
</a:t>
            </a:r>
            <a:endParaRPr lang="en-US" sz="5000" dirty="0"/>
          </a:p>
        </p:txBody>
      </p:sp>
      <p:sp>
        <p:nvSpPr>
          <p:cNvPr id="8"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12</a:t>
            </a:r>
            <a:endParaRPr lang="en-US" sz="2700" dirty="0"/>
          </a:p>
        </p:txBody>
      </p:sp>
      <p:sp>
        <p:nvSpPr>
          <p:cNvPr id="9" name="Text 2"/>
          <p:cNvSpPr txBox="1"/>
          <p:nvPr/>
        </p:nvSpPr>
        <p:spPr>
          <a:xfrm>
            <a:off x="1176244" y="3589775"/>
            <a:ext cx="4688400" cy="4125600"/>
          </a:xfrm>
          <a:prstGeom prst="rect">
            <a:avLst/>
          </a:prstGeom>
          <a:noFill/>
          <a:ln/>
        </p:spPr>
        <p:txBody>
          <a:bodyPr wrap="square" lIns="0" tIns="0" rIns="0" bIns="0" rtlCol="0" anchor="t"/>
          <a:lstStyle/>
          <a:p>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Изменяющиеся варианты
</a:t>
            </a:r>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Если после каждого шага число доступных вариантов меняется, нужно считать каждый этап отдельно. Нельзя автоматически подставлять одинаковые множители, пока не проверено условие задачи.
</a:t>
            </a:r>
            <a:endParaRPr lang="en-US" sz="2900" dirty="0"/>
          </a:p>
        </p:txBody>
      </p:sp>
      <p:sp>
        <p:nvSpPr>
          <p:cNvPr id="10" name="Text 3"/>
          <p:cNvSpPr txBox="1"/>
          <p:nvPr/>
        </p:nvSpPr>
        <p:spPr>
          <a:xfrm>
            <a:off x="6799793" y="3589775"/>
            <a:ext cx="4688400" cy="4125600"/>
          </a:xfrm>
          <a:prstGeom prst="rect">
            <a:avLst/>
          </a:prstGeom>
          <a:noFill/>
          <a:ln/>
        </p:spPr>
        <p:txBody>
          <a:bodyPr wrap="square" lIns="0" tIns="0" rIns="0" bIns="0" rtlCol="0" anchor="t"/>
          <a:lstStyle/>
          <a:p>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Порядок выбора
</a:t>
            </a:r>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Когда перестановка элементов не создаёт новый вариант, обычное применение правила умножения недостаточно. В таких задачах сначала определяют, что именно считается различием между ответами.
</a:t>
            </a:r>
            <a:endParaRPr lang="en-US" sz="2900" dirty="0"/>
          </a:p>
        </p:txBody>
      </p:sp>
      <p:sp>
        <p:nvSpPr>
          <p:cNvPr id="11" name="Text 4"/>
          <p:cNvSpPr txBox="1"/>
          <p:nvPr/>
        </p:nvSpPr>
        <p:spPr>
          <a:xfrm>
            <a:off x="12430728" y="3589775"/>
            <a:ext cx="4688400" cy="4125600"/>
          </a:xfrm>
          <a:prstGeom prst="rect">
            <a:avLst/>
          </a:prstGeom>
          <a:noFill/>
          <a:ln/>
        </p:spPr>
        <p:txBody>
          <a:bodyPr wrap="square" lIns="0" tIns="0" rIns="0" bIns="0" rtlCol="0" anchor="t"/>
          <a:lstStyle/>
          <a:p>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Чтение условия
</a:t>
            </a:r>
            <a:pPr algn="l" indent="0" marL="0">
              <a:lnSpc>
                <a:spcPct val="100000"/>
              </a:lnSpc>
              <a:buNone/>
            </a:pPr>
            <a:r>
              <a:rPr lang="en-US" sz="29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300" dirty="0">
                <a:solidFill>
                  <a:srgbClr val="000000"/>
                </a:solidFill>
                <a:latin typeface="Arial" pitchFamily="34" charset="0"/>
                <a:ea typeface="Arial" pitchFamily="34" charset="-122"/>
                <a:cs typeface="Arial" pitchFamily="34" charset="-120"/>
              </a:rPr>
              <a:t>Ключ к правильному решению — внимательно отметить запреты, повторения и смысл выбора. Это помогает понять, где правило умножения работает напрямую, а где требуется другой способ подсчёта.
</a:t>
            </a:r>
            <a:endParaRPr lang="en-US" sz="2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855991" y="3334226"/>
            <a:ext cx="10121400" cy="3229917"/>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421200" y="777850"/>
            <a:ext cx="6723600" cy="8342700"/>
          </a:xfrm>
          <a:prstGeom prst="rect">
            <a:avLst/>
          </a:prstGeom>
          <a:noFill/>
          <a:ln/>
        </p:spPr>
        <p:txBody>
          <a:bodyPr wrap="square" lIns="0" tIns="0" rIns="0" bIns="0" rtlCol="0" anchor="ctr"/>
          <a:lstStyle/>
          <a:p>
            <a:pPr algn="l" indent="0" marL="0">
              <a:lnSpc>
                <a:spcPct val="120000"/>
              </a:lnSpc>
              <a:buNone/>
            </a:pPr>
            <a:r>
              <a:rPr lang="en-US" sz="3200" dirty="0">
                <a:solidFill>
                  <a:srgbClr val="000000"/>
                </a:solidFill>
                <a:latin typeface="Arial" pitchFamily="34" charset="0"/>
                <a:ea typeface="Arial" pitchFamily="34" charset="-122"/>
                <a:cs typeface="Arial" pitchFamily="34" charset="-120"/>
              </a:rPr>
              <a:t>Где порядок важен, а где нет
</a:t>
            </a:r>
            <a:pPr algn="l" indent="0" marL="0">
              <a:lnSpc>
                <a:spcPct val="12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Сравните несколько типичных ситуаций и определите, влияет ли перестановка элементов на ответ.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Перед подсчётом нужно понять, изменяет ли порядок смысл варианта: это определяет способ решения и формулу.
</a:t>
            </a:r>
            <a:endParaRPr lang="en-US" sz="3200" dirty="0"/>
          </a:p>
        </p:txBody>
      </p:sp>
      <p:sp>
        <p:nvSpPr>
          <p:cNvPr id="5" name="Text 1"/>
          <p:cNvSpPr txBox="1"/>
          <p:nvPr/>
        </p:nvSpPr>
        <p:spPr>
          <a:xfrm>
            <a:off x="9026589" y="9760300"/>
            <a:ext cx="8950800" cy="277200"/>
          </a:xfrm>
          <a:prstGeom prst="rect">
            <a:avLst/>
          </a:prstGeom>
          <a:noFill/>
          <a:ln/>
        </p:spPr>
        <p:txBody>
          <a:bodyPr wrap="square" lIns="0" tIns="0" rIns="0" bIns="0" rtlCol="0" anchor="t"/>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Учебные примеры по теме комбинаторики.
</a:t>
            </a:r>
            <a:endParaRPr lang="en-US" sz="1454" dirty="0"/>
          </a:p>
        </p:txBody>
      </p:sp>
      <p:sp>
        <p:nvSpPr>
          <p:cNvPr id="6" name="Text 2"/>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13</a:t>
            </a:r>
            <a:endParaRPr lang="en-US" sz="2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0" y="0"/>
            <a:ext cx="18288000" cy="10287000"/>
          </a:xfrm>
          <a:prstGeom prst="rect">
            <a:avLst/>
          </a:prstGeom>
        </p:spPr>
      </p:pic>
      <p:pic>
        <p:nvPicPr>
          <p:cNvPr id="6" name="Image 4" descr="preencoded.png">    </p:cNvPr>
          <p:cNvPicPr>
            <a:picLocks noChangeAspect="1"/>
          </p:cNvPicPr>
          <p:nvPr/>
        </p:nvPicPr>
        <p:blipFill>
          <a:blip r:embed="rId5"/>
          <a:stretch>
            <a:fillRect/>
          </a:stretch>
        </p:blipFill>
        <p:spPr>
          <a:xfrm>
            <a:off x="0" y="0"/>
            <a:ext cx="18288000" cy="10287000"/>
          </a:xfrm>
          <a:prstGeom prst="rect">
            <a:avLst/>
          </a:prstGeom>
        </p:spPr>
      </p:pic>
      <p:pic>
        <p:nvPicPr>
          <p:cNvPr id="7" name="Image 5" descr="preencoded.png">    </p:cNvPr>
          <p:cNvPicPr>
            <a:picLocks noChangeAspect="1"/>
          </p:cNvPicPr>
          <p:nvPr/>
        </p:nvPicPr>
        <p:blipFill>
          <a:blip r:embed="rId6"/>
          <a:stretch>
            <a:fillRect/>
          </a:stretch>
        </p:blipFill>
        <p:spPr>
          <a:xfrm>
            <a:off x="0" y="0"/>
            <a:ext cx="18288000" cy="10287000"/>
          </a:xfrm>
          <a:prstGeom prst="rect">
            <a:avLst/>
          </a:prstGeom>
        </p:spPr>
      </p:pic>
      <p:sp>
        <p:nvSpPr>
          <p:cNvPr id="8" name="Text 0"/>
          <p:cNvSpPr txBox="1"/>
          <p:nvPr/>
        </p:nvSpPr>
        <p:spPr>
          <a:xfrm>
            <a:off x="17560320"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14</a:t>
            </a:r>
            <a:endParaRPr lang="en-US" sz="2700" dirty="0"/>
          </a:p>
        </p:txBody>
      </p:sp>
      <p:sp>
        <p:nvSpPr>
          <p:cNvPr id="9" name="Text 1"/>
          <p:cNvSpPr txBox="1"/>
          <p:nvPr/>
        </p:nvSpPr>
        <p:spPr>
          <a:xfrm>
            <a:off x="3201000" y="432314"/>
            <a:ext cx="11886000" cy="17238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Задачи на выбор из нескольких предметов
</a:t>
            </a:r>
            <a:endParaRPr lang="en-US" sz="5000" dirty="0"/>
          </a:p>
        </p:txBody>
      </p:sp>
      <p:sp>
        <p:nvSpPr>
          <p:cNvPr id="10" name="Text 2"/>
          <p:cNvSpPr txBox="1"/>
          <p:nvPr/>
        </p:nvSpPr>
        <p:spPr>
          <a:xfrm>
            <a:off x="6595925" y="2466150"/>
            <a:ext cx="7725000" cy="1782600"/>
          </a:xfrm>
          <a:prstGeom prst="rect">
            <a:avLst/>
          </a:prstGeom>
          <a:noFill/>
          <a:ln/>
        </p:spPr>
        <p:txBody>
          <a:bodyPr wrap="square" lIns="0" tIns="0" rIns="0" bIns="0" rtlCol="0" anchor="ctr"/>
          <a:lstStyle/>
          <a:p>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Раздели выбор на шаги
</a:t>
            </a:r>
            <a:pPr algn="l" indent="0" marL="0">
              <a:lnSpc>
                <a:spcPct val="100000"/>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200" dirty="0">
                <a:solidFill>
                  <a:srgbClr val="000000"/>
                </a:solidFill>
                <a:latin typeface="Arial" pitchFamily="34" charset="0"/>
                <a:ea typeface="Arial" pitchFamily="34" charset="-122"/>
                <a:cs typeface="Arial" pitchFamily="34" charset="-120"/>
              </a:rPr>
              <a:t>Сначала определите, что выбирается по очереди: например, первое блюдо, второе блюдо и напиток. Каждую часть задачи удобно рассматривать как отдельный этап.
</a:t>
            </a:r>
            <a:endParaRPr lang="en-US" sz="2800" dirty="0"/>
          </a:p>
        </p:txBody>
      </p:sp>
      <p:sp>
        <p:nvSpPr>
          <p:cNvPr id="11" name="Text 3"/>
          <p:cNvSpPr txBox="1"/>
          <p:nvPr/>
        </p:nvSpPr>
        <p:spPr>
          <a:xfrm>
            <a:off x="4096450" y="5062175"/>
            <a:ext cx="7409700" cy="1723800"/>
          </a:xfrm>
          <a:prstGeom prst="rect">
            <a:avLst/>
          </a:prstGeom>
          <a:noFill/>
          <a:ln/>
        </p:spPr>
        <p:txBody>
          <a:bodyPr wrap="square" lIns="0" tIns="0" rIns="0" bIns="0" rtlCol="0" anchor="ctr"/>
          <a:lstStyle/>
          <a:p>
            <a:pPr algn="l" indent="0" marL="0">
              <a:lnSpc>
                <a:spcPct val="100000"/>
              </a:lnSpc>
              <a:buNone/>
            </a:pPr>
            <a:r>
              <a:rPr lang="en-US" sz="2713" dirty="0">
                <a:solidFill>
                  <a:srgbClr val="000000"/>
                </a:solidFill>
                <a:latin typeface="Arial" pitchFamily="34" charset="0"/>
                <a:ea typeface="Arial" pitchFamily="34" charset="-122"/>
                <a:cs typeface="Arial" pitchFamily="34" charset="-120"/>
              </a:rPr>
              <a:t>Перемножь варианты
</a:t>
            </a:r>
            <a:pPr algn="l" indent="0" marL="0">
              <a:lnSpc>
                <a:spcPct val="100000"/>
              </a:lnSpc>
              <a:buNone/>
            </a:pPr>
            <a:r>
              <a:rPr lang="en-US" sz="2713"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131" dirty="0">
                <a:solidFill>
                  <a:srgbClr val="000000"/>
                </a:solidFill>
                <a:latin typeface="Arial" pitchFamily="34" charset="0"/>
                <a:ea typeface="Arial" pitchFamily="34" charset="-122"/>
                <a:cs typeface="Arial" pitchFamily="34" charset="-120"/>
              </a:rPr>
              <a:t>Если на одном шаге 4 варианта, на другом 5, а на третьем 3, общее число сочетаний находят произведением 4×5×3. Так быстро получают итог без полного перебора.
</a:t>
            </a:r>
            <a:endParaRPr lang="en-US" sz="2713" dirty="0"/>
          </a:p>
        </p:txBody>
      </p:sp>
      <p:sp>
        <p:nvSpPr>
          <p:cNvPr id="12" name="Text 4"/>
          <p:cNvSpPr txBox="1"/>
          <p:nvPr/>
        </p:nvSpPr>
        <p:spPr>
          <a:xfrm>
            <a:off x="6595925" y="7599457"/>
            <a:ext cx="7725000" cy="1723800"/>
          </a:xfrm>
          <a:prstGeom prst="rect">
            <a:avLst/>
          </a:prstGeom>
          <a:noFill/>
          <a:ln/>
        </p:spPr>
        <p:txBody>
          <a:bodyPr wrap="square" lIns="0" tIns="0" rIns="0" bIns="0" rtlCol="0" anchor="ctr"/>
          <a:lstStyle/>
          <a:p>
            <a:pPr algn="l" indent="0" marL="0">
              <a:lnSpc>
                <a:spcPct val="100000"/>
              </a:lnSpc>
              <a:buNone/>
            </a:pPr>
            <a:r>
              <a:rPr lang="en-US" sz="2639" dirty="0">
                <a:solidFill>
                  <a:srgbClr val="000000"/>
                </a:solidFill>
                <a:latin typeface="Arial" pitchFamily="34" charset="0"/>
                <a:ea typeface="Arial" pitchFamily="34" charset="-122"/>
                <a:cs typeface="Arial" pitchFamily="34" charset="-120"/>
              </a:rPr>
              <a:t>Проверь смысл ответа
</a:t>
            </a:r>
            <a:pPr algn="l" indent="0" marL="0">
              <a:lnSpc>
                <a:spcPct val="100000"/>
              </a:lnSpc>
              <a:buNone/>
            </a:pPr>
            <a:r>
              <a:rPr lang="en-US" sz="263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2073" dirty="0">
                <a:solidFill>
                  <a:srgbClr val="000000"/>
                </a:solidFill>
                <a:latin typeface="Arial" pitchFamily="34" charset="0"/>
                <a:ea typeface="Arial" pitchFamily="34" charset="-122"/>
                <a:cs typeface="Arial" pitchFamily="34" charset="-120"/>
              </a:rPr>
              <a:t>После вычисления полезно представить несколько конкретных сочетаний и убедиться, что они действительно различаются. Это помогает заметить пропущенное ограничение или неверный учёт порядка.
</a:t>
            </a:r>
            <a:endParaRPr lang="en-US" sz="2639"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855991" y="973064"/>
            <a:ext cx="10121400" cy="8340871"/>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sp>
        <p:nvSpPr>
          <p:cNvPr id="5" name="Text 0"/>
          <p:cNvSpPr txBox="1"/>
          <p:nvPr/>
        </p:nvSpPr>
        <p:spPr>
          <a:xfrm>
            <a:off x="421200" y="777850"/>
            <a:ext cx="6723600" cy="8342700"/>
          </a:xfrm>
          <a:prstGeom prst="rect">
            <a:avLst/>
          </a:prstGeom>
          <a:noFill/>
          <a:ln/>
        </p:spPr>
        <p:txBody>
          <a:bodyPr wrap="square" lIns="0" tIns="0" rIns="0" bIns="0" rtlCol="0" anchor="ctr"/>
          <a:lstStyle/>
          <a:p>
            <a:pPr algn="l" indent="0" marL="0">
              <a:lnSpc>
                <a:spcPct val="120000"/>
              </a:lnSpc>
              <a:buNone/>
            </a:pPr>
            <a:r>
              <a:rPr lang="en-US" sz="5000" dirty="0">
                <a:solidFill>
                  <a:srgbClr val="000000"/>
                </a:solidFill>
                <a:latin typeface="Arial" pitchFamily="34" charset="0"/>
                <a:ea typeface="Arial" pitchFamily="34" charset="-122"/>
                <a:cs typeface="Arial" pitchFamily="34" charset="-120"/>
              </a:rPr>
              <a:t>Проверка решения задачи
</a:t>
            </a:r>
            <a:pPr algn="l" indent="0" marL="0">
              <a:lnSpc>
                <a:spcPct val="120000"/>
              </a:lnSpc>
              <a:buNone/>
            </a:pPr>
            <a:r>
              <a:rPr lang="en-US" sz="32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Последовательность действий при подсчёте вариантов
</a:t>
            </a:r>
            <a:endParaRPr lang="en-US" sz="5000" dirty="0"/>
          </a:p>
        </p:txBody>
      </p:sp>
      <p:sp>
        <p:nvSpPr>
          <p:cNvPr id="6"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15</a:t>
            </a:r>
            <a:endParaRPr lang="en-US" sz="2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E4E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pic>
        <p:nvPicPr>
          <p:cNvPr id="4" name="Image 2" descr="preencoded.png">    </p:cNvPr>
          <p:cNvPicPr>
            <a:picLocks noChangeAspect="1"/>
          </p:cNvPicPr>
          <p:nvPr/>
        </p:nvPicPr>
        <p:blipFill>
          <a:blip r:embed="rId3"/>
          <a:stretch>
            <a:fillRect/>
          </a:stretch>
        </p:blipFill>
        <p:spPr>
          <a:xfrm>
            <a:off x="0" y="0"/>
            <a:ext cx="18288000" cy="10287000"/>
          </a:xfrm>
          <a:prstGeom prst="rect">
            <a:avLst/>
          </a:prstGeom>
        </p:spPr>
      </p:pic>
      <p:pic>
        <p:nvPicPr>
          <p:cNvPr id="5" name="Image 3" descr="preencoded.png">    </p:cNvPr>
          <p:cNvPicPr>
            <a:picLocks noChangeAspect="1"/>
          </p:cNvPicPr>
          <p:nvPr/>
        </p:nvPicPr>
        <p:blipFill>
          <a:blip r:embed="rId4"/>
          <a:stretch>
            <a:fillRect/>
          </a:stretch>
        </p:blipFill>
        <p:spPr>
          <a:xfrm>
            <a:off x="7308950" y="2756271"/>
            <a:ext cx="9453600" cy="5262583"/>
          </a:xfrm>
          <a:prstGeom prst="rect">
            <a:avLst/>
          </a:prstGeom>
        </p:spPr>
      </p:pic>
      <p:sp>
        <p:nvSpPr>
          <p:cNvPr id="6" name="Text 0"/>
          <p:cNvSpPr txBox="1"/>
          <p:nvPr/>
        </p:nvSpPr>
        <p:spPr>
          <a:xfrm>
            <a:off x="1461100" y="2888875"/>
            <a:ext cx="4800600" cy="5264100"/>
          </a:xfrm>
          <a:prstGeom prst="rect">
            <a:avLst/>
          </a:prstGeom>
          <a:noFill/>
          <a:ln/>
        </p:spPr>
        <p:txBody>
          <a:bodyPr wrap="square" lIns="0" tIns="0" rIns="0" bIns="0" rtlCol="0" anchor="ctr"/>
          <a:lstStyle/>
          <a:p>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Чаще всего ошибка появляется не в вычислениях, а в неверном выборе способа подсчёта для конкретного условия.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Главная проблема — смешение сложения и умножения; дальше идут пропуски ограничений и ошибки в понимании порядка.
</a:t>
            </a:r>
            <a:endParaRPr lang="en-US" sz="2400" dirty="0"/>
          </a:p>
        </p:txBody>
      </p:sp>
      <p:sp>
        <p:nvSpPr>
          <p:cNvPr id="7"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16</a:t>
            </a:r>
            <a:endParaRPr lang="en-US" sz="2700" dirty="0"/>
          </a:p>
        </p:txBody>
      </p:sp>
      <p:sp>
        <p:nvSpPr>
          <p:cNvPr id="8" name="Text 2"/>
          <p:cNvSpPr txBox="1"/>
          <p:nvPr/>
        </p:nvSpPr>
        <p:spPr>
          <a:xfrm>
            <a:off x="1092450" y="438150"/>
            <a:ext cx="16103100" cy="16002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Типичные ошибки при подсчёте вариантов
</a:t>
            </a:r>
            <a:endParaRPr lang="en-US" sz="5000" dirty="0"/>
          </a:p>
        </p:txBody>
      </p:sp>
      <p:sp>
        <p:nvSpPr>
          <p:cNvPr id="9" name="Text 3"/>
          <p:cNvSpPr txBox="1"/>
          <p:nvPr/>
        </p:nvSpPr>
        <p:spPr>
          <a:xfrm>
            <a:off x="7811749" y="8183125"/>
            <a:ext cx="8950800" cy="277200"/>
          </a:xfrm>
          <a:prstGeom prst="rect">
            <a:avLst/>
          </a:prstGeom>
          <a:noFill/>
          <a:ln/>
        </p:spPr>
        <p:txBody>
          <a:bodyPr wrap="square" lIns="0" tIns="0" rIns="0" bIns="0" rtlCol="0" anchor="t"/>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Учебная схема типичных ошибок по теме «Правило умножения».
</a:t>
            </a:r>
            <a:endParaRPr lang="en-US" sz="145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1101275" y="2118335"/>
            <a:ext cx="7900200" cy="5392812"/>
          </a:xfrm>
          <a:prstGeom prst="rect">
            <a:avLst/>
          </a:prstGeom>
        </p:spPr>
      </p:pic>
      <p:pic>
        <p:nvPicPr>
          <p:cNvPr id="4" name="Image 2" descr="preencoded.png">    </p:cNvPr>
          <p:cNvPicPr>
            <a:picLocks noChangeAspect="1"/>
          </p:cNvPicPr>
          <p:nvPr/>
        </p:nvPicPr>
        <p:blipFill>
          <a:blip r:embed="rId3"/>
          <a:stretch>
            <a:fillRect/>
          </a:stretch>
        </p:blipFill>
        <p:spPr>
          <a:xfrm>
            <a:off x="9286625" y="2083614"/>
            <a:ext cx="7900200" cy="5423672"/>
          </a:xfrm>
          <a:prstGeom prst="rect">
            <a:avLst/>
          </a:prstGeom>
        </p:spPr>
      </p:pic>
      <p:sp>
        <p:nvSpPr>
          <p:cNvPr id="5" name="Text 0"/>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17</a:t>
            </a:r>
            <a:endParaRPr lang="en-US" sz="2700" dirty="0"/>
          </a:p>
        </p:txBody>
      </p:sp>
      <p:sp>
        <p:nvSpPr>
          <p:cNvPr id="6" name="Text 1"/>
          <p:cNvSpPr txBox="1"/>
          <p:nvPr/>
        </p:nvSpPr>
        <p:spPr>
          <a:xfrm>
            <a:off x="508325" y="341300"/>
            <a:ext cx="17209800" cy="954300"/>
          </a:xfrm>
          <a:prstGeom prst="rect">
            <a:avLst/>
          </a:prstGeom>
          <a:noFill/>
          <a:ln/>
        </p:spPr>
        <p:txBody>
          <a:bodyPr wrap="square" lIns="0" tIns="0" rIns="0" bIns="0" rtlCol="0" anchor="t"/>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Проверка на простом примере с мороженым
</a:t>
            </a:r>
            <a:endParaRPr lang="en-US" sz="5000" dirty="0"/>
          </a:p>
        </p:txBody>
      </p:sp>
      <p:sp>
        <p:nvSpPr>
          <p:cNvPr id="7" name="Text 2"/>
          <p:cNvSpPr txBox="1"/>
          <p:nvPr/>
        </p:nvSpPr>
        <p:spPr>
          <a:xfrm>
            <a:off x="1101270" y="7874897"/>
            <a:ext cx="7900105" cy="1295746"/>
          </a:xfrm>
          <a:prstGeom prst="rect">
            <a:avLst/>
          </a:prstGeom>
          <a:noFill/>
          <a:ln/>
        </p:spPr>
        <p:txBody>
          <a:bodyPr wrap="square" lIns="0" tIns="0" rIns="0" bIns="0" rtlCol="0" anchor="ctr"/>
          <a:lstStyle/>
          <a:p>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Три выбора — один результат
</a:t>
            </a:r>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788" dirty="0">
                <a:solidFill>
                  <a:srgbClr val="000000"/>
                </a:solidFill>
                <a:latin typeface="Arial" pitchFamily="34" charset="0"/>
                <a:ea typeface="Arial" pitchFamily="34" charset="-122"/>
                <a:cs typeface="Arial" pitchFamily="34" charset="-120"/>
              </a:rPr>
              <a:t>Представьте, что нужно выбрать вафлю, вкус мороженого и посыпку. Если вариантов 2, 3 и 2, то каждый выбор соединяется с каждым следующим, и получается 12 сочетаний. Такой пример легко изобразить тремя рядами картинок и быстро проверить.
</a:t>
            </a:r>
            <a:endParaRPr lang="en-US" sz="2086" dirty="0"/>
          </a:p>
        </p:txBody>
      </p:sp>
      <p:sp>
        <p:nvSpPr>
          <p:cNvPr id="8" name="Text 3"/>
          <p:cNvSpPr txBox="1"/>
          <p:nvPr/>
        </p:nvSpPr>
        <p:spPr>
          <a:xfrm>
            <a:off x="9286625" y="7874897"/>
            <a:ext cx="7900105" cy="1295746"/>
          </a:xfrm>
          <a:prstGeom prst="rect">
            <a:avLst/>
          </a:prstGeom>
          <a:noFill/>
          <a:ln/>
        </p:spPr>
        <p:txBody>
          <a:bodyPr wrap="square" lIns="0" tIns="0" rIns="0" bIns="0" rtlCol="0" anchor="ctr"/>
          <a:lstStyle/>
          <a:p>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Почему пример удобен
</a:t>
            </a:r>
            <a:pPr algn="l" indent="0" marL="0">
              <a:lnSpc>
                <a:spcPct val="90000"/>
              </a:lnSpc>
              <a:buNone/>
            </a:pPr>
            <a:r>
              <a:rPr lang="en-US" sz="2086" b="1"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788" dirty="0">
                <a:solidFill>
                  <a:srgbClr val="000000"/>
                </a:solidFill>
                <a:latin typeface="Arial" pitchFamily="34" charset="0"/>
                <a:ea typeface="Arial" pitchFamily="34" charset="-122"/>
                <a:cs typeface="Arial" pitchFamily="34" charset="-120"/>
              </a:rPr>
              <a:t>Здесь все этапы выбора понятны и не требуют сложных вычислений. Ребёнок может мысленно перечислить несколько вариантов, увидеть повторяемость схемы и убедиться, что ответ получается именно умножением, а не сложением.
</a:t>
            </a:r>
            <a:endParaRPr lang="en-US" sz="2086"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CCD8B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469800" y="3031411"/>
            <a:ext cx="753300" cy="602640"/>
          </a:xfrm>
          <a:prstGeom prst="rect">
            <a:avLst/>
          </a:prstGeom>
        </p:spPr>
      </p:pic>
      <p:pic>
        <p:nvPicPr>
          <p:cNvPr id="4" name="Image 2" descr="preencoded.png">    </p:cNvPr>
          <p:cNvPicPr>
            <a:picLocks noChangeAspect="1"/>
          </p:cNvPicPr>
          <p:nvPr/>
        </p:nvPicPr>
        <p:blipFill>
          <a:blip r:embed="rId3"/>
          <a:stretch>
            <a:fillRect/>
          </a:stretch>
        </p:blipFill>
        <p:spPr>
          <a:xfrm>
            <a:off x="4045406" y="2977081"/>
            <a:ext cx="622388" cy="711300"/>
          </a:xfrm>
          <a:prstGeom prst="rect">
            <a:avLst/>
          </a:prstGeom>
        </p:spPr>
      </p:pic>
      <p:pic>
        <p:nvPicPr>
          <p:cNvPr id="5" name="Image 3" descr="preencoded.png">    </p:cNvPr>
          <p:cNvPicPr>
            <a:picLocks noChangeAspect="1"/>
          </p:cNvPicPr>
          <p:nvPr/>
        </p:nvPicPr>
        <p:blipFill>
          <a:blip r:embed="rId4"/>
          <a:stretch>
            <a:fillRect/>
          </a:stretch>
        </p:blipFill>
        <p:spPr>
          <a:xfrm>
            <a:off x="7511100" y="2977081"/>
            <a:ext cx="711300" cy="711300"/>
          </a:xfrm>
          <a:prstGeom prst="rect">
            <a:avLst/>
          </a:prstGeom>
        </p:spPr>
      </p:pic>
      <p:pic>
        <p:nvPicPr>
          <p:cNvPr id="6" name="Image 4" descr="preencoded.png">    </p:cNvPr>
          <p:cNvPicPr>
            <a:picLocks noChangeAspect="1"/>
          </p:cNvPicPr>
          <p:nvPr/>
        </p:nvPicPr>
        <p:blipFill>
          <a:blip r:embed="rId5"/>
          <a:stretch>
            <a:fillRect/>
          </a:stretch>
        </p:blipFill>
        <p:spPr>
          <a:xfrm>
            <a:off x="11021250" y="2977081"/>
            <a:ext cx="711300" cy="711300"/>
          </a:xfrm>
          <a:prstGeom prst="rect">
            <a:avLst/>
          </a:prstGeom>
        </p:spPr>
      </p:pic>
      <p:pic>
        <p:nvPicPr>
          <p:cNvPr id="7" name="Image 5" descr="preencoded.png">    </p:cNvPr>
          <p:cNvPicPr>
            <a:picLocks noChangeAspect="1"/>
          </p:cNvPicPr>
          <p:nvPr/>
        </p:nvPicPr>
        <p:blipFill>
          <a:blip r:embed="rId6"/>
          <a:stretch>
            <a:fillRect/>
          </a:stretch>
        </p:blipFill>
        <p:spPr>
          <a:xfrm>
            <a:off x="14575856" y="2977081"/>
            <a:ext cx="622388" cy="711300"/>
          </a:xfrm>
          <a:prstGeom prst="rect">
            <a:avLst/>
          </a:prstGeom>
        </p:spPr>
      </p:pic>
      <p:sp>
        <p:nvSpPr>
          <p:cNvPr id="8" name="Text 0"/>
          <p:cNvSpPr txBox="1"/>
          <p:nvPr/>
        </p:nvSpPr>
        <p:spPr>
          <a:xfrm>
            <a:off x="2207850" y="791650"/>
            <a:ext cx="13872300" cy="1623600"/>
          </a:xfrm>
          <a:prstGeom prst="rect">
            <a:avLst/>
          </a:prstGeom>
          <a:noFill/>
          <a:ln/>
        </p:spPr>
        <p:txBody>
          <a:bodyPr wrap="square" lIns="0" tIns="0" rIns="0" bIns="0" rtlCol="0" anchor="ctr"/>
          <a:lstStyle/>
          <a:p>
            <a:pPr algn="ctr" indent="0" marL="0">
              <a:lnSpc>
                <a:spcPct val="100000"/>
              </a:lnSpc>
              <a:buNone/>
            </a:pPr>
            <a:r>
              <a:rPr lang="en-US" sz="5000" dirty="0">
                <a:solidFill>
                  <a:srgbClr val="000000"/>
                </a:solidFill>
                <a:latin typeface="Arial" pitchFamily="34" charset="0"/>
                <a:ea typeface="Arial" pitchFamily="34" charset="-122"/>
                <a:cs typeface="Arial" pitchFamily="34" charset="-120"/>
              </a:rPr>
              <a:t>Связь с повседневной жизнью
</a:t>
            </a:r>
            <a:endParaRPr lang="en-US" sz="5000" dirty="0"/>
          </a:p>
        </p:txBody>
      </p:sp>
      <p:sp>
        <p:nvSpPr>
          <p:cNvPr id="9" name="Text 1"/>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18</a:t>
            </a:r>
            <a:endParaRPr lang="en-US" sz="2700" dirty="0"/>
          </a:p>
        </p:txBody>
      </p:sp>
      <p:sp>
        <p:nvSpPr>
          <p:cNvPr id="10" name="Text 2"/>
          <p:cNvSpPr txBox="1"/>
          <p:nvPr/>
        </p:nvSpPr>
        <p:spPr>
          <a:xfrm>
            <a:off x="469800" y="3796088"/>
            <a:ext cx="3307800" cy="10698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Одежда
</a:t>
            </a:r>
            <a:endParaRPr lang="en-US" sz="2800" dirty="0"/>
          </a:p>
        </p:txBody>
      </p:sp>
      <p:sp>
        <p:nvSpPr>
          <p:cNvPr id="11" name="Text 3"/>
          <p:cNvSpPr txBox="1"/>
          <p:nvPr/>
        </p:nvSpPr>
        <p:spPr>
          <a:xfrm>
            <a:off x="469800" y="5123263"/>
            <a:ext cx="3307800" cy="39228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При выборе комплекта одежды каждый верх можно сочетать с разными низами. Это помогает быстро понять, почему число комплектов считается по шагам, а не просто перечислением всех вещей.
</a:t>
            </a:r>
            <a:endParaRPr lang="en-US" sz="2400" dirty="0"/>
          </a:p>
        </p:txBody>
      </p:sp>
      <p:sp>
        <p:nvSpPr>
          <p:cNvPr id="12" name="Text 4"/>
          <p:cNvSpPr txBox="1"/>
          <p:nvPr/>
        </p:nvSpPr>
        <p:spPr>
          <a:xfrm>
            <a:off x="3979950" y="3796088"/>
            <a:ext cx="3307800" cy="10698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Меню
</a:t>
            </a:r>
            <a:endParaRPr lang="en-US" sz="2800" dirty="0"/>
          </a:p>
        </p:txBody>
      </p:sp>
      <p:sp>
        <p:nvSpPr>
          <p:cNvPr id="13" name="Text 5"/>
          <p:cNvSpPr txBox="1"/>
          <p:nvPr/>
        </p:nvSpPr>
        <p:spPr>
          <a:xfrm>
            <a:off x="3979950" y="5123263"/>
            <a:ext cx="3307800" cy="39228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В кафе или столовой выбор супа, второго блюда и напитка образует последовательную цепочку решений. Правило умножения позволяет сразу оценить число возможных обедов без длинного перебора.
</a:t>
            </a:r>
            <a:endParaRPr lang="en-US" sz="2400" dirty="0"/>
          </a:p>
        </p:txBody>
      </p:sp>
      <p:sp>
        <p:nvSpPr>
          <p:cNvPr id="14" name="Text 6"/>
          <p:cNvSpPr txBox="1"/>
          <p:nvPr/>
        </p:nvSpPr>
        <p:spPr>
          <a:xfrm>
            <a:off x="7490100" y="3796088"/>
            <a:ext cx="3307800" cy="10698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Коды и пароли
</a:t>
            </a:r>
            <a:endParaRPr lang="en-US" sz="2800" dirty="0"/>
          </a:p>
        </p:txBody>
      </p:sp>
      <p:sp>
        <p:nvSpPr>
          <p:cNvPr id="15" name="Text 7"/>
          <p:cNvSpPr txBox="1"/>
          <p:nvPr/>
        </p:nvSpPr>
        <p:spPr>
          <a:xfrm>
            <a:off x="7490100" y="5123263"/>
            <a:ext cx="3307800" cy="39228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При создании кода важны число позиций, допустимые символы и ограничения на первый знак. Такие задачи учат внимательно читать условие и учитывать каждое ограничение отдельно.
</a:t>
            </a:r>
            <a:endParaRPr lang="en-US" sz="2400" dirty="0"/>
          </a:p>
        </p:txBody>
      </p:sp>
      <p:sp>
        <p:nvSpPr>
          <p:cNvPr id="16" name="Text 8"/>
          <p:cNvSpPr txBox="1"/>
          <p:nvPr/>
        </p:nvSpPr>
        <p:spPr>
          <a:xfrm>
            <a:off x="11000250" y="3796088"/>
            <a:ext cx="3307800" cy="10698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Маршруты
</a:t>
            </a:r>
            <a:endParaRPr lang="en-US" sz="2800" dirty="0"/>
          </a:p>
        </p:txBody>
      </p:sp>
      <p:sp>
        <p:nvSpPr>
          <p:cNvPr id="17" name="Text 9"/>
          <p:cNvSpPr txBox="1"/>
          <p:nvPr/>
        </p:nvSpPr>
        <p:spPr>
          <a:xfrm>
            <a:off x="11000250" y="5123263"/>
            <a:ext cx="3307800" cy="39228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Если путь проходит через несколько развилок, каждый следующий выбор зависит от предыдущего. Поэтому удобно считать количество маршрутов по этапам и проверять, не меняет ли порядок ответ.
</a:t>
            </a:r>
            <a:endParaRPr lang="en-US" sz="2400" dirty="0"/>
          </a:p>
        </p:txBody>
      </p:sp>
      <p:sp>
        <p:nvSpPr>
          <p:cNvPr id="18" name="Text 10"/>
          <p:cNvSpPr txBox="1"/>
          <p:nvPr/>
        </p:nvSpPr>
        <p:spPr>
          <a:xfrm>
            <a:off x="14510400" y="3796088"/>
            <a:ext cx="3307800" cy="1069800"/>
          </a:xfrm>
          <a:prstGeom prst="rect">
            <a:avLst/>
          </a:prstGeom>
          <a:noFill/>
          <a:ln/>
        </p:spPr>
        <p:txBody>
          <a:bodyPr wrap="square" lIns="0" tIns="0" rIns="0" bIns="0" rtlCol="0" anchor="ctr"/>
          <a:lstStyle/>
          <a:p>
            <a:pPr algn="l" indent="0" marL="0">
              <a:lnSpc>
                <a:spcPct val="90000"/>
              </a:lnSpc>
              <a:buNone/>
            </a:pPr>
            <a:r>
              <a:rPr lang="en-US" sz="2800" b="1" dirty="0">
                <a:solidFill>
                  <a:srgbClr val="000000"/>
                </a:solidFill>
                <a:latin typeface="Arial" pitchFamily="34" charset="0"/>
                <a:ea typeface="Arial" pitchFamily="34" charset="-122"/>
                <a:cs typeface="Arial" pitchFamily="34" charset="-120"/>
              </a:rPr>
              <a:t>Расписание
</a:t>
            </a:r>
            <a:endParaRPr lang="en-US" sz="2800" dirty="0"/>
          </a:p>
        </p:txBody>
      </p:sp>
      <p:sp>
        <p:nvSpPr>
          <p:cNvPr id="19" name="Text 11"/>
          <p:cNvSpPr txBox="1"/>
          <p:nvPr/>
        </p:nvSpPr>
        <p:spPr>
          <a:xfrm>
            <a:off x="14510400" y="5123263"/>
            <a:ext cx="3307800" cy="3922800"/>
          </a:xfrm>
          <a:prstGeom prst="rect">
            <a:avLst/>
          </a:prstGeom>
          <a:noFill/>
          <a:ln/>
        </p:spPr>
        <p:txBody>
          <a:bodyPr wrap="square" lIns="0" tIns="0" rIns="0" bIns="0" rtlCol="0" anchor="t"/>
          <a:lstStyle/>
          <a:p>
            <a:pPr algn="l" indent="0" marL="0">
              <a:lnSpc>
                <a:spcPct val="90000"/>
              </a:lnSpc>
              <a:buNone/>
            </a:pPr>
            <a:r>
              <a:rPr lang="en-US" sz="2400" dirty="0">
                <a:solidFill>
                  <a:srgbClr val="000000"/>
                </a:solidFill>
                <a:latin typeface="Arial" pitchFamily="34" charset="0"/>
                <a:ea typeface="Arial" pitchFamily="34" charset="-122"/>
                <a:cs typeface="Arial" pitchFamily="34" charset="-120"/>
              </a:rPr>
              <a:t>При составлении расписания нужно совместить несколько условий: уроки, дни недели, время и доступные кабинеты. Это хороший пример, где сложную ситуацию разбивают на простые шаги.
</a:t>
            </a:r>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56250" y="3451591"/>
            <a:ext cx="10121400" cy="3229917"/>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sp>
        <p:nvSpPr>
          <p:cNvPr id="4" name="Text 0"/>
          <p:cNvSpPr txBox="1"/>
          <p:nvPr/>
        </p:nvSpPr>
        <p:spPr>
          <a:xfrm>
            <a:off x="11396800" y="895200"/>
            <a:ext cx="6364800" cy="8420400"/>
          </a:xfrm>
          <a:prstGeom prst="rect">
            <a:avLst/>
          </a:prstGeom>
          <a:noFill/>
          <a:ln/>
        </p:spPr>
        <p:txBody>
          <a:bodyPr wrap="square" lIns="0" tIns="0" rIns="0" bIns="0" rtlCol="0" anchor="ctr"/>
          <a:lstStyle/>
          <a:p>
            <a:pPr algn="l" indent="0" marL="0">
              <a:lnSpc>
                <a:spcPct val="120000"/>
              </a:lnSpc>
              <a:buNone/>
            </a:pPr>
            <a:r>
              <a:rPr lang="en-US" sz="3200" dirty="0">
                <a:solidFill>
                  <a:srgbClr val="000000"/>
                </a:solidFill>
                <a:latin typeface="Arial" pitchFamily="34" charset="0"/>
                <a:ea typeface="Arial" pitchFamily="34" charset="-122"/>
                <a:cs typeface="Arial" pitchFamily="34" charset="-120"/>
              </a:rPr>
              <a:t>Краткая памятка по правилу умножения
</a:t>
            </a:r>
            <a:pPr algn="l" indent="0" marL="0">
              <a:lnSpc>
                <a:spcPct val="120000"/>
              </a:lnSpc>
              <a:buNone/>
            </a:pPr>
            <a:r>
              <a:rPr lang="en-US" sz="2800" dirty="0">
                <a:solidFill>
                  <a:srgbClr val="2A3E5C"/>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Используйте памятку, чтобы быстро проверить ход решения и не перепутать действия при подсчёте вариантов.
</a:t>
            </a:r>
            <a:pPr algn="l" indent="0" marL="0">
              <a:lnSpc>
                <a:spcPct val="150041"/>
              </a:lnSpc>
              <a:buNone/>
            </a:pPr>
            <a:r>
              <a:rPr lang="en-US" sz="2800" dirty="0">
                <a:solidFill>
                  <a:srgbClr val="000000"/>
                </a:solidFill>
                <a:latin typeface="Arial" pitchFamily="34" charset="0"/>
                <a:ea typeface="Arial" pitchFamily="34" charset="-122"/>
                <a:cs typeface="Arial" pitchFamily="34" charset="-120"/>
              </a:rPr>
              <a:t>
</a:t>
            </a:r>
            <a:pPr algn="l" indent="0" marL="0">
              <a:lnSpc>
                <a:spcPct val="150041"/>
              </a:lnSpc>
              <a:buNone/>
            </a:pPr>
            <a:r>
              <a:rPr lang="en-US" sz="2400" dirty="0">
                <a:solidFill>
                  <a:srgbClr val="000000"/>
                </a:solidFill>
                <a:latin typeface="Arial" pitchFamily="34" charset="0"/>
                <a:ea typeface="Arial" pitchFamily="34" charset="-122"/>
                <a:cs typeface="Arial" pitchFamily="34" charset="-120"/>
              </a:rPr>
              <a:t>Если выбор идёт по этапам, варианты перемножаются; ограничения и порядок нужно проверять до вычисления.
</a:t>
            </a:r>
            <a:endParaRPr lang="en-US" sz="3200" dirty="0"/>
          </a:p>
        </p:txBody>
      </p:sp>
      <p:sp>
        <p:nvSpPr>
          <p:cNvPr id="5" name="Text 1"/>
          <p:cNvSpPr txBox="1"/>
          <p:nvPr/>
        </p:nvSpPr>
        <p:spPr>
          <a:xfrm>
            <a:off x="2273375" y="9886100"/>
            <a:ext cx="8204400" cy="277200"/>
          </a:xfrm>
          <a:prstGeom prst="rect">
            <a:avLst/>
          </a:prstGeom>
          <a:noFill/>
          <a:ln/>
        </p:spPr>
        <p:txBody>
          <a:bodyPr wrap="square" lIns="0" tIns="0" rIns="0" bIns="0" rtlCol="0" anchor="b"/>
          <a:lstStyle/>
          <a:p>
            <a:pPr algn="r" indent="0" marL="0">
              <a:lnSpc>
                <a:spcPct val="150041"/>
              </a:lnSpc>
              <a:buNone/>
            </a:pPr>
            <a:r>
              <a:rPr lang="en-US" sz="1454" i="1" dirty="0">
                <a:solidFill>
                  <a:srgbClr val="2A3E5C"/>
                </a:solidFill>
                <a:latin typeface="Arial" pitchFamily="34" charset="0"/>
                <a:ea typeface="Arial" pitchFamily="34" charset="-122"/>
                <a:cs typeface="Arial" pitchFamily="34" charset="-120"/>
              </a:rPr>
              <a:t>Учебная памятка по теме комбинаторных задач.
</a:t>
            </a:r>
            <a:endParaRPr lang="en-US" sz="1454" dirty="0"/>
          </a:p>
        </p:txBody>
      </p:sp>
      <p:sp>
        <p:nvSpPr>
          <p:cNvPr id="6" name="Text 2"/>
          <p:cNvSpPr txBox="1"/>
          <p:nvPr/>
        </p:nvSpPr>
        <p:spPr>
          <a:xfrm>
            <a:off x="92525" y="9607900"/>
            <a:ext cx="632400" cy="2147400"/>
          </a:xfrm>
          <a:prstGeom prst="rect">
            <a:avLst/>
          </a:prstGeom>
          <a:noFill/>
          <a:ln/>
        </p:spPr>
        <p:txBody>
          <a:bodyPr wrap="square" lIns="0" tIns="0" rIns="0" bIns="0" rtlCol="0" anchor="t"/>
          <a:lstStyle/>
          <a:p>
            <a:pPr algn="ctr" indent="0" marL="0">
              <a:lnSpc>
                <a:spcPct val="100000"/>
              </a:lnSpc>
              <a:buNone/>
            </a:pPr>
            <a:r>
              <a:rPr lang="en-US" sz="2700" b="1" dirty="0">
                <a:solidFill>
                  <a:srgbClr val="000000"/>
                </a:solidFill>
                <a:latin typeface="Arial" pitchFamily="34" charset="0"/>
                <a:ea typeface="Arial" pitchFamily="34" charset="-122"/>
                <a:cs typeface="Arial" pitchFamily="34" charset="-120"/>
              </a:rPr>
              <a:t>19</a:t>
            </a:r>
            <a:endParaRPr lang="en-US" sz="2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sp>
        <p:nvSpPr>
          <p:cNvPr id="3" name="Text 0"/>
          <p:cNvSpPr txBox="1"/>
          <p:nvPr/>
        </p:nvSpPr>
        <p:spPr>
          <a:xfrm>
            <a:off x="1334450" y="1830500"/>
            <a:ext cx="15619200" cy="5332800"/>
          </a:xfrm>
          <a:prstGeom prst="rect">
            <a:avLst/>
          </a:prstGeom>
          <a:noFill/>
          <a:ln/>
        </p:spPr>
        <p:txBody>
          <a:bodyPr wrap="square" lIns="0" tIns="0" rIns="0" bIns="0" rtlCol="0" anchor="t"/>
          <a:lstStyle/>
          <a:p>
            <a:pPr algn="l" indent="0" marL="0">
              <a:lnSpc>
                <a:spcPct val="100000"/>
              </a:lnSpc>
              <a:buNone/>
            </a:pPr>
            <a:r>
              <a:rPr lang="en-US" sz="5500" b="1" dirty="0">
                <a:solidFill>
                  <a:srgbClr val="000000"/>
                </a:solidFill>
                <a:latin typeface="Arial" pitchFamily="34" charset="0"/>
                <a:ea typeface="Arial" pitchFamily="34" charset="-122"/>
                <a:cs typeface="Arial" pitchFamily="34" charset="-120"/>
              </a:rPr>
              <a:t>Правило умножения помогает считать варианты быстро и точно
</a:t>
            </a:r>
            <a:pPr algn="l" indent="0" marL="0">
              <a:lnSpc>
                <a:spcPct val="100000"/>
              </a:lnSpc>
              <a:buNone/>
            </a:pPr>
            <a:r>
              <a:rPr lang="en-US" sz="58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3000" dirty="0">
                <a:solidFill>
                  <a:srgbClr val="000000"/>
                </a:solidFill>
                <a:latin typeface="Arial" pitchFamily="34" charset="0"/>
                <a:ea typeface="Arial" pitchFamily="34" charset="-122"/>
                <a:cs typeface="Arial" pitchFamily="34" charset="-120"/>
              </a:rPr>
              <a:t>Если задача разбивается на последовательные шаги, правило умножения позволяет получить ответ без полного перебора. Главное — внимательно читать условие, учитывать ограничения и проверять, важен ли порядок.
</a:t>
            </a:r>
            <a:endParaRPr lang="en-US" sz="5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2026-05-29T23:39:26Z</dcterms:created>
  <dcterms:modified xsi:type="dcterms:W3CDTF">2026-05-29T23:39:26Z</dcterms:modified>
</cp:coreProperties>
</file>