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jpeg"/><Relationship Id="rId4" Type="http://schemas.openxmlformats.org/officeDocument/2006/relationships/image" Target="../media/image-10-4.png"/><Relationship Id="rId5" Type="http://schemas.openxmlformats.org/officeDocument/2006/relationships/image" Target="../media/image-10-5.jpe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image" Target="../media/image-12-8.png"/><Relationship Id="rId9" Type="http://schemas.openxmlformats.org/officeDocument/2006/relationships/image" Target="../media/image-12-9.png"/><Relationship Id="rId10" Type="http://schemas.openxmlformats.org/officeDocument/2006/relationships/image" Target="../media/image-12-10.png"/><Relationship Id="rId11" Type="http://schemas.openxmlformats.org/officeDocument/2006/relationships/image" Target="../media/image-12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image" Target="../media/image-15-3.jpe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238A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100" y="415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635375" y="4237100"/>
            <a:ext cx="7236900" cy="671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300" dirty="0"/>
          </a:p>
        </p:txBody>
      </p:sp>
      <p:sp>
        <p:nvSpPr>
          <p:cNvPr id="5" name="Text 1"/>
          <p:cNvSpPr txBox="1"/>
          <p:nvPr/>
        </p:nvSpPr>
        <p:spPr>
          <a:xfrm>
            <a:off x="270000" y="1637400"/>
            <a:ext cx="4997100" cy="186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9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Европа XVII–XVIII веков: наука, разум и культурное обновление
</a:t>
            </a:r>
            <a:pPr algn="l" indent="0" marL="0">
              <a:lnSpc>
                <a:spcPct val="100000"/>
              </a:lnSpc>
              <a:buNone/>
            </a:pPr>
            <a:r>
              <a:rPr lang="en-US" sz="309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6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Наука, эксперимент и критика авторитетов связали знания с реформами культуры и политики.
</a:t>
            </a:r>
            <a:endParaRPr lang="en-US" sz="3098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4303F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18850" y="1074565"/>
            <a:ext cx="4430100" cy="347832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49300" y="139500"/>
            <a:ext cx="8604600" cy="83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Исторический контекст эпохи
</a:t>
            </a:r>
            <a:endParaRPr lang="en-US" sz="3400" dirty="0"/>
          </a:p>
        </p:txBody>
      </p:sp>
      <p:sp>
        <p:nvSpPr>
          <p:cNvPr id="6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639000" y="1822650"/>
            <a:ext cx="3658500" cy="200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XVII веке Европа сотрясалась религиозными конфликтами и усиливала абсолютизм, при этом росли торговля и города. В Англии, Франции, Нидерландах и германских землях укреплялись научные общества, а в XVIII веке расширились журналы, энциклопедии и салоны.
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49300" y="139500"/>
            <a:ext cx="8534700" cy="93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Научная революция как основа Просвещения
</a:t>
            </a:r>
            <a:endParaRPr lang="en-US" sz="3400" dirty="0"/>
          </a:p>
        </p:txBody>
      </p:sp>
      <p:sp>
        <p:nvSpPr>
          <p:cNvPr id="8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985000" y="1681150"/>
            <a:ext cx="3344100" cy="98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Коперник, Галилей, Кеплер и Ньютон изменили представления о строении Вселенной и о законах природы. Научный взгляд сместился от готовых объяснений к проверке теорий фактами.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5158125" y="1681150"/>
            <a:ext cx="3344100" cy="98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явления стали объяснять с помощью математики, наблюдения и эксперимента. Проверяемые закономерности постепенно вытесняли объяснения, опиравшиеся только на традицию и авторитет.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985000" y="3293075"/>
            <a:ext cx="3344100" cy="98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Книга Ньютона «Математические начала натуральной философии» (1687) закрепила идею универсальных законов движения и всемирного тяготения. Это дало науке опору в виде единой, связной картины мира.
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49300" y="1298363"/>
            <a:ext cx="8534700" cy="350532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49300" y="139500"/>
            <a:ext cx="8534700" cy="10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распространялись новые идеи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Наблюдение и публикация знаний → институты → публичное обсуждение → реформы; центры обмена: Париж, Лондон, Амстердам и немецкие университеты.
</a:t>
            </a:r>
            <a:endParaRPr lang="en-US" sz="3400" dirty="0"/>
          </a:p>
        </p:txBody>
      </p:sp>
      <p:sp>
        <p:nvSpPr>
          <p:cNvPr id="5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9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4303F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49300" y="1097967"/>
            <a:ext cx="1973100" cy="193841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49300" y="139500"/>
            <a:ext cx="85425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7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Ньютон, Лейбниц и новая картина природы
</a:t>
            </a:r>
            <a:endParaRPr lang="en-US" sz="3075" dirty="0"/>
          </a:p>
        </p:txBody>
      </p:sp>
      <p:sp>
        <p:nvSpPr>
          <p:cNvPr id="6" name="Text 1"/>
          <p:cNvSpPr txBox="1"/>
          <p:nvPr/>
        </p:nvSpPr>
        <p:spPr>
          <a:xfrm>
            <a:off x="2778100" y="3141000"/>
            <a:ext cx="5404800" cy="123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Математический анализ: инструмент для описания изменений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Готфрид Вильгельм Лейбниц развивал математический анализ, расширяя способы выражать непрерывные изменения. В совокупности работы двух ученых поддержали представление об упорядоченности мироздания и точности научного языка.
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2778100" y="1387050"/>
            <a:ext cx="5404800" cy="127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C05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Механика и тяготение: опора для науки о мире
</a:t>
            </a:r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C05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C05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Исаак Ньютон создал классическую механику и сформулировал закон всемирного тяготения, связав земные и небесные процессы. Его идеи укрепляли уверенность, что природу можно описывать строго и непротиворечиво.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9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83764" y="1760050"/>
            <a:ext cx="3555773" cy="2216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929532" y="1827992"/>
            <a:ext cx="34830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2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Хотя просветители по-разному понимали детали, их объединял общий пафос: объяснять мир через доводы разума и проверяемые идеи.
</a:t>
            </a:r>
            <a:endParaRPr lang="en-US" sz="1229" dirty="0"/>
          </a:p>
        </p:txBody>
      </p:sp>
      <p:sp>
        <p:nvSpPr>
          <p:cNvPr id="10" name="Text 2"/>
          <p:cNvSpPr txBox="1"/>
          <p:nvPr/>
        </p:nvSpPr>
        <p:spPr>
          <a:xfrm>
            <a:off x="4883100" y="4111000"/>
            <a:ext cx="36630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6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текстам мыслителей Просвещения (данные качественные, доли условные для наглядности).
</a:t>
            </a:r>
            <a:endParaRPr lang="en-US" sz="969" dirty="0"/>
          </a:p>
        </p:txBody>
      </p:sp>
      <p:sp>
        <p:nvSpPr>
          <p:cNvPr id="11" name="Text 3"/>
          <p:cNvSpPr txBox="1"/>
          <p:nvPr/>
        </p:nvSpPr>
        <p:spPr>
          <a:xfrm>
            <a:off x="249300" y="157950"/>
            <a:ext cx="853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идеи Просвещения
</a:t>
            </a:r>
            <a:endParaRPr lang="en-US" sz="3400" dirty="0"/>
          </a:p>
        </p:txBody>
      </p:sp>
      <p:sp>
        <p:nvSpPr>
          <p:cNvPr id="12" name="Text 4"/>
          <p:cNvSpPr txBox="1"/>
          <p:nvPr/>
        </p:nvSpPr>
        <p:spPr>
          <a:xfrm>
            <a:off x="929532" y="3130317"/>
            <a:ext cx="34830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96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 равную значимость основных тем: от прав и общественного устройства до веры в прогресс и роли образования. Вместе они формируют целостную программу модернизации.
</a:t>
            </a:r>
            <a:endParaRPr lang="en-US" sz="969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4303F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49300" y="139500"/>
            <a:ext cx="85830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Французское Просвещение
</a:t>
            </a:r>
            <a:endParaRPr lang="en-US" sz="3400" dirty="0"/>
          </a:p>
        </p:txBody>
      </p:sp>
      <p:sp>
        <p:nvSpPr>
          <p:cNvPr id="6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572425" y="1671550"/>
            <a:ext cx="1763100" cy="274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Франция стала главным интеллектуальным центром XVIII века: здесь спорили о религии, власти и устройстве общества. Вольтер выступал против фанатизма и нетерпимости, настаивая на свободе убеждений.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2675275" y="1671550"/>
            <a:ext cx="1763100" cy="274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Монтескье исследовал, как структура государства влияет на свободу граждан, поэтому важным считал разделение властей. Руссо связывал легитимность власти с волей народа и его суверенитетом.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4777950" y="1671550"/>
            <a:ext cx="1763100" cy="274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Дидро и д’Аламбер создали «Энциклопедию», ставшую символом культурного обновления. В окончательном виде издание насчитывало 35 томов и собирало знания по философии, науке и ремеслам.
</a:t>
            </a:r>
            <a:endParaRPr lang="en-US" sz="1100" dirty="0"/>
          </a:p>
        </p:txBody>
      </p:sp>
      <p:sp>
        <p:nvSpPr>
          <p:cNvPr id="10" name="Text 5"/>
          <p:cNvSpPr txBox="1"/>
          <p:nvPr/>
        </p:nvSpPr>
        <p:spPr>
          <a:xfrm>
            <a:off x="6880725" y="1671550"/>
            <a:ext cx="1763100" cy="274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Французские мыслители соединяли идеи с публичностью: печать, дискуссии и салонная культура превращали философию в часть общественной жизни, а не только в академический спор.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44918" y="1584025"/>
            <a:ext cx="3144764" cy="2297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49300" y="139500"/>
            <a:ext cx="8534700" cy="115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Философы Просвещения и их вклад
</a:t>
            </a:r>
            <a:endParaRPr lang="en-US" sz="3400" dirty="0"/>
          </a:p>
        </p:txBody>
      </p:sp>
      <p:sp>
        <p:nvSpPr>
          <p:cNvPr id="5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622500" y="1830025"/>
            <a:ext cx="3608400" cy="180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0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ключевых фигур показывает, как разные авторы по-разному решали вопрос о разуме, праве и устройстве общества.
</a:t>
            </a:r>
            <a:pPr algn="l" indent="0" marL="0">
              <a:lnSpc>
                <a:spcPct val="150000"/>
              </a:lnSpc>
              <a:buNone/>
            </a:pPr>
            <a:r>
              <a:rPr lang="en-US" sz="5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0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подчеркивает: Просвещение работало на стыке этики, политики и знания. Общее направление — освободить мышление от догм через разум, право и просветительскую культуру.
</a:t>
            </a:r>
            <a:pPr algn="l" indent="0" marL="0">
              <a:lnSpc>
                <a:spcPct val="150000"/>
              </a:lnSpc>
              <a:buNone/>
            </a:pPr>
            <a:r>
              <a:rPr lang="en-US" sz="5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4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Биографические справки и каталоги основных работ мыслителей Просвещения (обобщение).
</a:t>
            </a:r>
            <a:endParaRPr lang="en-US" sz="1031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4303F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63700" y="1533950"/>
            <a:ext cx="267900" cy="267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333544" y="1533950"/>
            <a:ext cx="234413" cy="267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465050" y="1540580"/>
            <a:ext cx="318300" cy="25464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900" dirty="0"/>
          </a:p>
        </p:txBody>
      </p:sp>
      <p:sp>
        <p:nvSpPr>
          <p:cNvPr id="10" name="Text 1"/>
          <p:cNvSpPr txBox="1"/>
          <p:nvPr/>
        </p:nvSpPr>
        <p:spPr>
          <a:xfrm>
            <a:off x="1077925" y="1390850"/>
            <a:ext cx="1860900" cy="51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Парламент и закон
</a:t>
            </a:r>
            <a:endParaRPr lang="en-US" sz="1200" dirty="0"/>
          </a:p>
        </p:txBody>
      </p:sp>
      <p:sp>
        <p:nvSpPr>
          <p:cNvPr id="11" name="Text 2"/>
          <p:cNvSpPr txBox="1"/>
          <p:nvPr/>
        </p:nvSpPr>
        <p:spPr>
          <a:xfrm>
            <a:off x="487300" y="2174950"/>
            <a:ext cx="2502300" cy="194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революции 1688 года в Англии укрепилась парламентская монархия. Роль закона в политической жизни стала заметнее, а споры о власти чаще переводились в плоскость правил и процедур.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6731025" y="1390850"/>
            <a:ext cx="1860900" cy="51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Эмпиризм Бэкона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6168150" y="2174950"/>
            <a:ext cx="2457900" cy="194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Фрэнсис Бэкон и Локк поддерживали эмпиризм: знание должно опираться на опыт, наблюдение и проверку. Авторитет и традиция переставали быть главным основанием истины.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3905825" y="1390850"/>
            <a:ext cx="1860900" cy="51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Естественные права Локка
</a:t>
            </a:r>
            <a:endParaRPr lang="en-US" sz="1200" dirty="0"/>
          </a:p>
        </p:txBody>
      </p:sp>
      <p:sp>
        <p:nvSpPr>
          <p:cNvPr id="15" name="Text 6"/>
          <p:cNvSpPr txBox="1"/>
          <p:nvPr/>
        </p:nvSpPr>
        <p:spPr>
          <a:xfrm>
            <a:off x="3352100" y="2174950"/>
            <a:ext cx="2437800" cy="194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C05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Джон Локк обосновывал естественные права человека: жизнь, свободу и собственность. Эти идеи помогали мыслить государство как инструмент защиты прав, а не как произвол.
</a:t>
            </a:r>
            <a:endParaRPr lang="en-US" sz="1000" dirty="0"/>
          </a:p>
        </p:txBody>
      </p:sp>
      <p:sp>
        <p:nvSpPr>
          <p:cNvPr id="16" name="Text 7"/>
          <p:cNvSpPr txBox="1"/>
          <p:nvPr/>
        </p:nvSpPr>
        <p:spPr>
          <a:xfrm>
            <a:off x="249300" y="139500"/>
            <a:ext cx="8534700" cy="87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Английская политическая культура и эмпиризм
</a:t>
            </a:r>
            <a:endParaRPr lang="en-US" sz="3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430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0969" y="1253727"/>
            <a:ext cx="2570322" cy="123244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74808" y="1253727"/>
            <a:ext cx="2570322" cy="123244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74519" y="1253727"/>
            <a:ext cx="2570322" cy="123244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56650" y="4827325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360000" y="162025"/>
            <a:ext cx="8438100" cy="52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Салоны, кофейни и новые пространства общения
</a:t>
            </a:r>
            <a:endParaRPr lang="en-US" sz="2643" dirty="0"/>
          </a:p>
        </p:txBody>
      </p:sp>
      <p:sp>
        <p:nvSpPr>
          <p:cNvPr id="10" name="Text 2"/>
          <p:cNvSpPr txBox="1"/>
          <p:nvPr/>
        </p:nvSpPr>
        <p:spPr>
          <a:xfrm>
            <a:off x="524675" y="2554925"/>
            <a:ext cx="2482800" cy="4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Салон, где спорили до полуночи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524675" y="3095625"/>
            <a:ext cx="2482800" cy="123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Представьте парижскую гостиную, где за чаем и свечами обсуждают свежие книги и самые горячие новости политики. Здесь ученые, писатели и образованная публика проверяют аргументы друг друга, а не просто слушают «готовые ответы». Такой обмен ускорял превращение идей в общественный разговор.
</a:t>
            </a:r>
            <a:endParaRPr lang="en-US" sz="1079" dirty="0"/>
          </a:p>
        </p:txBody>
      </p:sp>
      <p:sp>
        <p:nvSpPr>
          <p:cNvPr id="12" name="Text 4"/>
          <p:cNvSpPr txBox="1"/>
          <p:nvPr/>
        </p:nvSpPr>
        <p:spPr>
          <a:xfrm>
            <a:off x="3318514" y="2554925"/>
            <a:ext cx="2482800" cy="4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Кофейня как редакция и лаборатория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3318514" y="3095625"/>
            <a:ext cx="2482800" cy="123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42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кофейне XVIII века люди собирались, чтобы читать газеты, обмениваться письмами и обсуждать открытия. Одна и та же новость могла стать поводом для спора: философского, научного или политического. В этих стенах знания распространялись быстро — благодаря регулярным встречам и привычке комментировать прочитанное.
</a:t>
            </a:r>
            <a:endParaRPr lang="en-US" sz="1042" dirty="0"/>
          </a:p>
        </p:txBody>
      </p:sp>
      <p:sp>
        <p:nvSpPr>
          <p:cNvPr id="14" name="Text 6"/>
          <p:cNvSpPr txBox="1"/>
          <p:nvPr/>
        </p:nvSpPr>
        <p:spPr>
          <a:xfrm>
            <a:off x="6118225" y="2554925"/>
            <a:ext cx="2482800" cy="4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Масонские ложи и культура взаимного доверия
</a:t>
            </a:r>
            <a:endParaRPr lang="en-US" sz="1400" dirty="0"/>
          </a:p>
        </p:txBody>
      </p:sp>
      <p:sp>
        <p:nvSpPr>
          <p:cNvPr id="15" name="Text 7"/>
          <p:cNvSpPr txBox="1"/>
          <p:nvPr/>
        </p:nvSpPr>
        <p:spPr>
          <a:xfrm>
            <a:off x="6118225" y="3095625"/>
            <a:ext cx="2482800" cy="123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Масонские ложи становились пространством, где формировались устойчивые связи между образованными участниками. В разговорах поднимались вопросы морали, воспитания, а также смысл научных занятий. Атмосфера доверия помогала продолжать дискуссии вне салонов и поддерживать общий интеллектуальный тон эпохи.
</a:t>
            </a:r>
            <a:endParaRPr lang="en-US" sz="1016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83764" y="1760050"/>
            <a:ext cx="3555773" cy="2216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929532" y="1827992"/>
            <a:ext cx="34830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96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Расширялись типографии, росло число библиотек и подписок на периодику, увеличивалась доступность переводов научных работ, что поддерживало рост грамотности.
</a:t>
            </a:r>
            <a:endParaRPr lang="en-US" sz="969" dirty="0"/>
          </a:p>
        </p:txBody>
      </p:sp>
      <p:sp>
        <p:nvSpPr>
          <p:cNvPr id="10" name="Text 2"/>
          <p:cNvSpPr txBox="1"/>
          <p:nvPr/>
        </p:nvSpPr>
        <p:spPr>
          <a:xfrm>
            <a:off x="4883100" y="4111000"/>
            <a:ext cx="36630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6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Обобщенные учебные данные о распространении печати в Европе XVIII века (единых точных рядов по всем странам нет)
</a:t>
            </a:r>
            <a:endParaRPr lang="en-US" sz="969" dirty="0"/>
          </a:p>
        </p:txBody>
      </p:sp>
      <p:sp>
        <p:nvSpPr>
          <p:cNvPr id="11" name="Text 3"/>
          <p:cNvSpPr txBox="1"/>
          <p:nvPr/>
        </p:nvSpPr>
        <p:spPr>
          <a:xfrm>
            <a:off x="249300" y="157950"/>
            <a:ext cx="853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393" b="1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образования и печатной культуры
</a:t>
            </a:r>
            <a:endParaRPr lang="en-US" sz="3393" dirty="0"/>
          </a:p>
        </p:txBody>
      </p:sp>
      <p:sp>
        <p:nvSpPr>
          <p:cNvPr id="12" name="Text 4"/>
          <p:cNvSpPr txBox="1"/>
          <p:nvPr/>
        </p:nvSpPr>
        <p:spPr>
          <a:xfrm>
            <a:off x="929532" y="3130317"/>
            <a:ext cx="34830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0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Динамика показывает переход от узкого круга образованных к более массовой читательской среде, где знание стало регулярной частью городской жизни.
</a:t>
            </a:r>
            <a:endParaRPr lang="en-US" sz="1082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4303F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2919" y="1419463"/>
            <a:ext cx="234413" cy="267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408800" y="1419463"/>
            <a:ext cx="267900" cy="267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302231" y="1419450"/>
            <a:ext cx="301388" cy="2679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50975" y="3195018"/>
            <a:ext cx="318300" cy="25464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3408800" y="3188388"/>
            <a:ext cx="267900" cy="2679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900" dirty="0"/>
          </a:p>
        </p:txBody>
      </p:sp>
      <p:sp>
        <p:nvSpPr>
          <p:cNvPr id="14" name="Text 1"/>
          <p:cNvSpPr txBox="1"/>
          <p:nvPr/>
        </p:nvSpPr>
        <p:spPr>
          <a:xfrm>
            <a:off x="249300" y="139500"/>
            <a:ext cx="85452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33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Естественные науки и техника XVIII века
</a:t>
            </a:r>
            <a:endParaRPr lang="en-US" sz="3334" dirty="0"/>
          </a:p>
        </p:txBody>
      </p:sp>
      <p:sp>
        <p:nvSpPr>
          <p:cNvPr id="15" name="Text 2"/>
          <p:cNvSpPr txBox="1"/>
          <p:nvPr/>
        </p:nvSpPr>
        <p:spPr>
          <a:xfrm>
            <a:off x="902050" y="1310850"/>
            <a:ext cx="2073000" cy="48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Химия и строгий эксперимент
</a:t>
            </a:r>
            <a:endParaRPr lang="en-US" sz="1200" dirty="0"/>
          </a:p>
        </p:txBody>
      </p:sp>
      <p:sp>
        <p:nvSpPr>
          <p:cNvPr id="16" name="Text 3"/>
          <p:cNvSpPr txBox="1"/>
          <p:nvPr/>
        </p:nvSpPr>
        <p:spPr>
          <a:xfrm>
            <a:off x="258750" y="1833925"/>
            <a:ext cx="2716200" cy="99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Развивались методы измерений и постановки опытов, а в химии укреплялась современная логика объяснения веществ. Работы Антуана Лавуазье помогли сформировать основу новой химии.
</a:t>
            </a:r>
            <a:endParaRPr lang="en-US" sz="1000" dirty="0"/>
          </a:p>
        </p:txBody>
      </p:sp>
      <p:sp>
        <p:nvSpPr>
          <p:cNvPr id="17" name="Text 4"/>
          <p:cNvSpPr txBox="1"/>
          <p:nvPr/>
        </p:nvSpPr>
        <p:spPr>
          <a:xfrm>
            <a:off x="3834675" y="1310850"/>
            <a:ext cx="2073000" cy="48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Приборы для наблюдений и навигации
</a:t>
            </a:r>
            <a:endParaRPr lang="en-US" sz="1200" dirty="0"/>
          </a:p>
        </p:txBody>
      </p:sp>
      <p:sp>
        <p:nvSpPr>
          <p:cNvPr id="18" name="Text 5"/>
          <p:cNvSpPr txBox="1"/>
          <p:nvPr/>
        </p:nvSpPr>
        <p:spPr>
          <a:xfrm>
            <a:off x="3191375" y="1833925"/>
            <a:ext cx="2716200" cy="99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Астрономия опиралась на улучшенные телескопы, а морская практика — на точные навигационные инструменты и карты. Это сокращало неопределенность в путешествиях и ускоряло прикладные расчеты.
</a:t>
            </a:r>
            <a:endParaRPr lang="en-US" sz="1000" dirty="0"/>
          </a:p>
        </p:txBody>
      </p:sp>
      <p:sp>
        <p:nvSpPr>
          <p:cNvPr id="19" name="Text 6"/>
          <p:cNvSpPr txBox="1"/>
          <p:nvPr/>
        </p:nvSpPr>
        <p:spPr>
          <a:xfrm>
            <a:off x="6744850" y="1310850"/>
            <a:ext cx="2073000" cy="48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Медицина: от теорий к практике
</a:t>
            </a:r>
            <a:endParaRPr lang="en-US" sz="1200" dirty="0"/>
          </a:p>
        </p:txBody>
      </p:sp>
      <p:sp>
        <p:nvSpPr>
          <p:cNvPr id="20" name="Text 7"/>
          <p:cNvSpPr txBox="1"/>
          <p:nvPr/>
        </p:nvSpPr>
        <p:spPr>
          <a:xfrm>
            <a:off x="6101550" y="1833925"/>
            <a:ext cx="2716200" cy="99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Врачи и исследователи изучали кровообращение, развивали подходы к прививкам и санитарии. Эти направления повышали безопасность лечения и постепенно меняли общественное отношение к профилактике.
</a:t>
            </a:r>
            <a:endParaRPr lang="en-US" sz="1000" dirty="0"/>
          </a:p>
        </p:txBody>
      </p:sp>
      <p:sp>
        <p:nvSpPr>
          <p:cNvPr id="21" name="Text 8"/>
          <p:cNvSpPr txBox="1"/>
          <p:nvPr/>
        </p:nvSpPr>
        <p:spPr>
          <a:xfrm>
            <a:off x="902050" y="3079775"/>
            <a:ext cx="2073000" cy="48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Физика и измерительная культура
</a:t>
            </a:r>
            <a:endParaRPr lang="en-US" sz="1200" dirty="0"/>
          </a:p>
        </p:txBody>
      </p:sp>
      <p:sp>
        <p:nvSpPr>
          <p:cNvPr id="22" name="Text 9"/>
          <p:cNvSpPr txBox="1"/>
          <p:nvPr/>
        </p:nvSpPr>
        <p:spPr>
          <a:xfrm>
            <a:off x="258750" y="3602850"/>
            <a:ext cx="2716200" cy="99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физике росла роль приборов, калибровки и воспроизводимости результатов. Привычка сравнивать опыт с расчетом укрепляла доверие к науке и снижала зависимость от авторитетов.
</a:t>
            </a:r>
            <a:endParaRPr lang="en-US" sz="1000" dirty="0"/>
          </a:p>
        </p:txBody>
      </p:sp>
      <p:sp>
        <p:nvSpPr>
          <p:cNvPr id="23" name="Text 10"/>
          <p:cNvSpPr txBox="1"/>
          <p:nvPr/>
        </p:nvSpPr>
        <p:spPr>
          <a:xfrm>
            <a:off x="3834675" y="3079775"/>
            <a:ext cx="2073000" cy="48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Техника времени и точности
</a:t>
            </a:r>
            <a:endParaRPr lang="en-US" sz="1200" dirty="0"/>
          </a:p>
        </p:txBody>
      </p:sp>
      <p:sp>
        <p:nvSpPr>
          <p:cNvPr id="24" name="Text 11"/>
          <p:cNvSpPr txBox="1"/>
          <p:nvPr/>
        </p:nvSpPr>
        <p:spPr>
          <a:xfrm>
            <a:off x="3191375" y="3602850"/>
            <a:ext cx="2716200" cy="99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Совершенствовались часы и другие устройства точного хронометрирования. Точность времени становилась инструментом для расчетов, измерений и практических задач, особенно в астрономии и навигации.
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49300" y="1298363"/>
            <a:ext cx="8534700" cy="350532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49300" y="139500"/>
            <a:ext cx="8534700" cy="10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идеи к реформе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Ключевая схема европейских модернизаций XVIII века: публичная критика и трактаты превращались в проекты, а затем в изменения практик управления.
</a:t>
            </a:r>
            <a:endParaRPr lang="en-US" sz="3400" dirty="0"/>
          </a:p>
        </p:txBody>
      </p:sp>
      <p:sp>
        <p:nvSpPr>
          <p:cNvPr id="5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9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4303F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49300" y="139500"/>
            <a:ext cx="853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Просвещенный абсолютизм
</a:t>
            </a:r>
            <a:endParaRPr lang="en-US" sz="3400" dirty="0"/>
          </a:p>
        </p:txBody>
      </p:sp>
      <p:sp>
        <p:nvSpPr>
          <p:cNvPr id="8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614525" y="1996175"/>
            <a:ext cx="2285400" cy="20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Фридрихе II в Пруссии, Иосифе II и Екатерине II реформы оформлялись как «служение государству»: развивались школа, суд и бюрократия, но контроль оставался в руках монарха.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429325" y="1996175"/>
            <a:ext cx="2285400" cy="20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Монархи использовали язык Просвещения, однако проводили изменения постепенно и выборочно: часть старых привилегий ограничивали, но полное равенство сословий обычно не достигалось.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244125" y="1996175"/>
            <a:ext cx="2285400" cy="20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результате Просвещение влияло на управление через модернизацию институтов, а не через отказ от монархической модели: разум становился аргументом для укрепления власти и порядка.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56675" y="954486"/>
            <a:ext cx="4108200" cy="194577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8825" y="954486"/>
            <a:ext cx="4108200" cy="194577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900" dirty="0"/>
          </a:p>
        </p:txBody>
      </p:sp>
      <p:sp>
        <p:nvSpPr>
          <p:cNvPr id="7" name="Text 1"/>
          <p:cNvSpPr txBox="1"/>
          <p:nvPr/>
        </p:nvSpPr>
        <p:spPr>
          <a:xfrm>
            <a:off x="378825" y="162025"/>
            <a:ext cx="8377800" cy="52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Искусство эпохи: классицизм и рококо
</a:t>
            </a:r>
            <a:endParaRPr lang="en-US" sz="3400" dirty="0"/>
          </a:p>
        </p:txBody>
      </p:sp>
      <p:sp>
        <p:nvSpPr>
          <p:cNvPr id="8" name="Text 2"/>
          <p:cNvSpPr txBox="1"/>
          <p:nvPr/>
        </p:nvSpPr>
        <p:spPr>
          <a:xfrm>
            <a:off x="4656675" y="2991850"/>
            <a:ext cx="4111500" cy="41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Рококо: легкость, декор и светская близость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656675" y="3551900"/>
            <a:ext cx="4111500" cy="110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Теперь — другой настрой: полутени, тонкие узоры, игра деталей и ощущение праздника. В рококо важны декоративность и изящество, а персонажи будто живут в атмосфере салона, где разговор важнее пафоса. Линии текут свободнее, чем в классицизме, а пространство кажется более «воздушным».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378825" y="2991850"/>
            <a:ext cx="4111500" cy="41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Классицизм: порядок как эстетика
</a:t>
            </a:r>
            <a:endParaRPr lang="en-US" sz="1400" dirty="0"/>
          </a:p>
        </p:txBody>
      </p:sp>
      <p:sp>
        <p:nvSpPr>
          <p:cNvPr id="11" name="Text 5"/>
          <p:cNvSpPr txBox="1"/>
          <p:nvPr/>
        </p:nvSpPr>
        <p:spPr>
          <a:xfrm>
            <a:off x="378825" y="3551900"/>
            <a:ext cx="4111500" cy="110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Представьте зал, где композиция выстроена по линейке: симметрия подчеркивает ясность и «разумный» взгляд на мир. Художник выбирает спокойные позы и продуманную структуру, а сюжеты часто связывают с гражданскими идеями. Здесь красота становится формой воспитания зрителя.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83764" y="1760050"/>
            <a:ext cx="3555773" cy="2216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929532" y="1827992"/>
            <a:ext cx="34830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Стили сменяли друг друга не случайно: изменялись вкусы общества и представления о том, каким должно быть «правильное» искусство.
</a:t>
            </a:r>
            <a:endParaRPr lang="en-US" sz="1178" dirty="0"/>
          </a:p>
        </p:txBody>
      </p:sp>
      <p:sp>
        <p:nvSpPr>
          <p:cNvPr id="10" name="Text 2"/>
          <p:cNvSpPr txBox="1"/>
          <p:nvPr/>
        </p:nvSpPr>
        <p:spPr>
          <a:xfrm>
            <a:off x="4883100" y="4111000"/>
            <a:ext cx="36630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2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иллюстрация на основе распространенных характеристик художественных стилей (без единой количественной статистики)
</a:t>
            </a:r>
            <a:endParaRPr lang="en-US" sz="920" dirty="0"/>
          </a:p>
        </p:txBody>
      </p:sp>
      <p:sp>
        <p:nvSpPr>
          <p:cNvPr id="11" name="Text 3"/>
          <p:cNvSpPr txBox="1"/>
          <p:nvPr/>
        </p:nvSpPr>
        <p:spPr>
          <a:xfrm>
            <a:off x="249300" y="157950"/>
            <a:ext cx="853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58" b="1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барокко, классицизма и рококо
</a:t>
            </a:r>
            <a:endParaRPr lang="en-US" sz="3158" dirty="0"/>
          </a:p>
        </p:txBody>
      </p:sp>
      <p:sp>
        <p:nvSpPr>
          <p:cNvPr id="12" name="Text 4"/>
          <p:cNvSpPr txBox="1"/>
          <p:nvPr/>
        </p:nvSpPr>
        <p:spPr>
          <a:xfrm>
            <a:off x="929532" y="3130317"/>
            <a:ext cx="34830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00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помогает увидеть, что в центре барокко — сила впечатления, в классицизме — упорядоченность, а в рококо — светская легкость и детальная декоративность.
</a:t>
            </a:r>
            <a:endParaRPr lang="en-US" sz="1007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238A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06333" y="1648750"/>
            <a:ext cx="3363534" cy="2250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5122850" y="1722800"/>
            <a:ext cx="3690600" cy="6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XVIII веке культурная жизнь разворачивалась как сеть городов: в каждом центре были свои «двигатели» — от печати и салонов до музыки и реформ образования.
</a:t>
            </a:r>
            <a:endParaRPr lang="en-US" sz="1106" dirty="0"/>
          </a:p>
        </p:txBody>
      </p:sp>
      <p:sp>
        <p:nvSpPr>
          <p:cNvPr id="6" name="Text 2"/>
          <p:cNvSpPr txBox="1"/>
          <p:nvPr/>
        </p:nvSpPr>
        <p:spPr>
          <a:xfrm>
            <a:off x="5122850" y="2710670"/>
            <a:ext cx="36906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02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центров показывает: идеи Просвещения распространялись быстрее там, где одновременно работали печать, образование и формы публичного общения.
</a:t>
            </a:r>
            <a:endParaRPr lang="en-US" sz="1020" dirty="0"/>
          </a:p>
        </p:txBody>
      </p:sp>
      <p:sp>
        <p:nvSpPr>
          <p:cNvPr id="7" name="Text 3"/>
          <p:cNvSpPr txBox="1"/>
          <p:nvPr/>
        </p:nvSpPr>
        <p:spPr>
          <a:xfrm>
            <a:off x="5093475" y="3704700"/>
            <a:ext cx="3690600" cy="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исследованиям о культурной жизни Европы XVIII века (сводная таблица для учебной презентации)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249300" y="139500"/>
            <a:ext cx="8534700" cy="117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Центры европейской культуры XVIII века
</a:t>
            </a:r>
            <a:endParaRPr lang="en-US" sz="3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49300" y="139500"/>
            <a:ext cx="3982800" cy="190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Наследие Просвещения
</a:t>
            </a:r>
            <a:endParaRPr lang="en-US" sz="3400" dirty="0"/>
          </a:p>
        </p:txBody>
      </p:sp>
      <p:sp>
        <p:nvSpPr>
          <p:cNvPr id="7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5106650" y="1159725"/>
            <a:ext cx="3650100" cy="102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Идеи прав человека, светского образования и научного метода поддержали разговор о том, что власть должна отвечать обществу. Это заметно в политических программах Американской и Французской революций.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5106650" y="2404471"/>
            <a:ext cx="3650100" cy="102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Просвещение сформировало представление о гражданстве и публичной сфере: знание стало аргументом в общественной жизни, а критика — нормой, с которой нельзя не считаться.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5106650" y="3661229"/>
            <a:ext cx="3650100" cy="102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Сегодня след наследия виден в школьном образовании, в развитии науки и в подходах права к защите личности. Даже в спорах о ценностях часто слышен просветительский язык разума.
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1070448" y="1691557"/>
            <a:ext cx="3344100" cy="11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Просвещение провозглашало свободу и равенство, но существующее общественное неравенство сохранялось. Реальные права распределялись по сословиям, а обещанная универсальность идеалов работала далеко не для всех.
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5243573" y="1691557"/>
            <a:ext cx="3344100" cy="11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Колониализм и правовая зависимость тоже противоречили просветительским принципам. Вопрос о том, кто считается «полноценным субъектом прав», оставался болезненным и политически напряженным.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249300" y="139500"/>
            <a:ext cx="853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Противоречия эпохи
</a:t>
            </a:r>
            <a:endParaRPr lang="en-US" sz="3400" dirty="0"/>
          </a:p>
        </p:txBody>
      </p:sp>
      <p:sp>
        <p:nvSpPr>
          <p:cNvPr id="12" name="Text 4"/>
          <p:cNvSpPr txBox="1"/>
          <p:nvPr/>
        </p:nvSpPr>
        <p:spPr>
          <a:xfrm>
            <a:off x="1070448" y="3241532"/>
            <a:ext cx="3344100" cy="11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Часть мыслителей ориентировалась на образованные элиты и идеи реформ «сверху». Изменения часто обсуждали в институтах и салонах, тогда как многие группы населения оставались вне влияния проектов.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5243573" y="3241532"/>
            <a:ext cx="3344100" cy="11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противоречия не обесценивают эпоху, а делают её сложной. Понимание разрыва между идеалом и практикой помогает точнее увидеть реальные механизмы развития Европы.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710425" y="639650"/>
            <a:ext cx="3743100" cy="393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Итоги: почему XVII–XVIII века изменили Европу
</a:t>
            </a:r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Просвещение связало науку, философию, печать и реформы в единый процесс культурного обновления. Европа перешла от мира авторитетов к доказательствам, публичной критике и рациональному объяснению — утверждая разум как основу знания и политики.
</a:t>
            </a:r>
            <a:endParaRPr lang="en-US" sz="3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2026-05-11T15:25:59Z</dcterms:created>
  <dcterms:modified xsi:type="dcterms:W3CDTF">2026-05-11T15:25:59Z</dcterms:modified>
</cp:coreProperties>
</file>