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jpe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jpe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jpe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pn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image" Target="../media/image-18-6.jpeg"/><Relationship Id="rId7" Type="http://schemas.openxmlformats.org/officeDocument/2006/relationships/image" Target="../media/image-18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image" Target="../media/image-2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80525" y="342150"/>
            <a:ext cx="3771900" cy="358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80525" y="1702063"/>
            <a:ext cx="4528500" cy="2293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9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характеристика обмена веществ: основные темы
</a:t>
            </a:r>
            <a:pPr algn="l" indent="0" marL="0">
              <a:lnSpc>
                <a:spcPct val="90000"/>
              </a:lnSpc>
              <a:buNone/>
            </a:pPr>
            <a:r>
              <a:rPr lang="en-US" sz="189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79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ключ к жизнедеятельности и устойчивости живых организмов.
</a:t>
            </a:r>
            <a:endParaRPr lang="en-US" sz="3194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740100" y="684430"/>
            <a:ext cx="3992100" cy="388684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19351" y="634450"/>
            <a:ext cx="3896400" cy="131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История и развитие понимания обмена веществ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22225" y="2453325"/>
            <a:ext cx="3490800" cy="1988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научные работы по обмену веществ появились в XIX веке, подчеркивая его важность для жизни. Сегодня метаболизм — основа роста, развития и адаптации организмов.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0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Понятие обмена веществ (метаболизма)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Метаболизм включает все химические реакции внутри клеток, обеспечивающие получение и преобразование веществ для жизни.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 обеспечивает превращение питательных веществ в необходимые молекулы и выводит продукты распада, поддерживая баланс.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Главная задача — поддержание гомеостаза и выработка энергии, необходимой для функций организма и клеток.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2890" y="593900"/>
            <a:ext cx="3664521" cy="4000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62500" y="14524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Строение и функции мембраны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состоит из двойного слоя фосфолипидов с интегрированными белками. Она защищает клетку и регулирует поступление веществ.
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762500" y="3180550"/>
            <a:ext cx="3524400" cy="1149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Механизмы транспортировки
</a:t>
            </a:r>
            <a:pPr algn="l" indent="0" marL="0">
              <a:lnSpc>
                <a:spcPct val="100000"/>
              </a:lnSpc>
              <a:buNone/>
            </a:pPr>
            <a:r>
              <a:rPr lang="en-US" sz="6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Белки-переносчики и каналы обеспечивают избирательный транспорт ионов и молекул, поддерживая внутренний химический баланс клетки.
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000" dirty="0"/>
          </a:p>
        </p:txBody>
      </p:sp>
      <p:sp>
        <p:nvSpPr>
          <p:cNvPr id="7" name="Text 3"/>
          <p:cNvSpPr txBox="1"/>
          <p:nvPr/>
        </p:nvSpPr>
        <p:spPr>
          <a:xfrm>
            <a:off x="4608225" y="186000"/>
            <a:ext cx="3834900" cy="843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Клеточная мембрана и транспорт веществ
</a:t>
            </a:r>
            <a:endParaRPr lang="en-US" sz="26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3175" y="1387800"/>
            <a:ext cx="267900" cy="267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762844" y="1387800"/>
            <a:ext cx="234413" cy="2679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0433" y="435725"/>
            <a:ext cx="5806800" cy="637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Два основных вида обмена веществ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2430675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Пластический обмен (анаболизм)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Процесс синтеза сложных органических соединений из простых веществ, например, образование белков из аминокислот для роста и восстановления тканей.
</a:t>
            </a:r>
            <a:endParaRPr lang="en-US" sz="1300" dirty="0"/>
          </a:p>
        </p:txBody>
      </p:sp>
      <p:sp>
        <p:nvSpPr>
          <p:cNvPr id="10" name="Text 2"/>
          <p:cNvSpPr txBox="1"/>
          <p:nvPr/>
        </p:nvSpPr>
        <p:spPr>
          <a:xfrm>
            <a:off x="4663600" y="1871900"/>
            <a:ext cx="1758600" cy="303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Энергетический обмен (катаболизм)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Разрушение сложных веществ с выделением энергии, необходимой для активных процессов в клетках, таких как движение и деление.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катализаторы обменных процессов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Ферменты — специальные белки, ускоряющие химические реакции, без которых жизнь была бы невозможна из-за слишком медленных процессов.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Каждый фермент действует избирательно, связываясь только с определёнными веществами — субстратами, изменяя их структуру.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Примеры: амилаза расщепляет крахмал в ротовой полости, пепсин работает в желудке для переваривания белков.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160747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Подготовительный этап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Переваривание пищи приводит к расщеплению сложных молекул до более простых соединений, которые могут усваиваться клетками.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5716625" y="111667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 АТФ в митохондриях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молекул АТФ — основного источника энергии для клеточных функций и поддержания жизнедеятельности.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3982575" y="3495625"/>
            <a:ext cx="2718300" cy="129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Гликолиз и окислительное расщепление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 превращаются в промежуточные продукты с высвобождением части энергии, важной для дальнейших процессов.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547025" y="111975"/>
            <a:ext cx="7887900" cy="76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Стадии энергетического обмена
</a:t>
            </a:r>
            <a:endParaRPr lang="en-US" sz="19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0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Распределение энергии, получаемой клеткой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Энергия в форме АТФ расходуется на важные процессы: синтез, транспорт и мышечную работу.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Большая часть энергии выделяется в виде тепла, поддерживая температуру тела теплокровных животных.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Биохимические исследования,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7850" y="1511286"/>
            <a:ext cx="3147900" cy="147865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026150" y="1511286"/>
            <a:ext cx="3147900" cy="147865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— энергия солнца для жизни
</a:t>
            </a:r>
            <a:endParaRPr lang="en-US" sz="3144" dirty="0"/>
          </a:p>
        </p:txBody>
      </p:sp>
      <p:sp>
        <p:nvSpPr>
          <p:cNvPr id="8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10613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хлоропластах зелёных листьев солнечная энергия превращается в химическую, позволяя образовываться глюкозе и выделяться кислороду. Этот процесс — основа жизни на Земле.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10613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растения создают пищу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5089650" y="3632625"/>
            <a:ext cx="30480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Фотосинтез обеспечивает кислород для дыхания всех животных и поставляет органические вещества, поддерживающие пищевые цепи во всех природных сообществах.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5089651" y="3093275"/>
            <a:ext cx="30480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4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фотосинтеза в экосистеме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54" y="-19675"/>
            <a:ext cx="4220393" cy="51633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21700" y="190425"/>
            <a:ext cx="4044600" cy="753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Клеточное дыхание — основной путь получения энергии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5000625" y="14535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митохондриях клеток происходит окисление глюкозы кислородом с образованием воды, углекислого газа и энергии.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000625" y="3435320"/>
            <a:ext cx="3418200" cy="118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Эта энергия запасается в молекулах АТФ, используемых для нужд организма, таких как движение, рост и восстановление тканей.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47025" y="3772800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Пищеварение и обмен веществ у человека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3337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Пищеварительная система расщепляет белки, жиры и углеводы на мелкие частицы — аминокислоты, жирные кислоты и глюкозу, которые могут усваиваться организмом.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25428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продукты переваривания всасываются в кровь через стенки кишечника и транспортируются ко всем клеткам тела для использования в строительстве и энергии.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47519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Клетки применяют аминокислоты для синтеза собственных белков, особенно важных для роста и восстановления тканей.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961050" y="1603375"/>
            <a:ext cx="1849200" cy="162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Глюкоза и жирные кислоты служат основным источником энергии, поддерживая деятельность органов и тканей организма.
</a:t>
            </a:r>
            <a:endParaRPr lang="en-US" sz="1200" dirty="0"/>
          </a:p>
        </p:txBody>
      </p:sp>
      <p:sp>
        <p:nvSpPr>
          <p:cNvPr id="10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0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3663" y="1665613"/>
            <a:ext cx="3812100" cy="2393775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974850" y="770375"/>
            <a:ext cx="5930100" cy="514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02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Макро- и микронутриенты для обмена веществ
</a:t>
            </a:r>
            <a:endParaRPr lang="en-US" sz="2026" dirty="0"/>
          </a:p>
        </p:txBody>
      </p:sp>
      <p:sp>
        <p:nvSpPr>
          <p:cNvPr id="7" name="Text 1"/>
          <p:cNvSpPr txBox="1"/>
          <p:nvPr/>
        </p:nvSpPr>
        <p:spPr>
          <a:xfrm>
            <a:off x="955850" y="1924450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питательные вещества и их роль в обмене веществ представлены в таблице. Все они необходимы для нормальной работы организма.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955850" y="3098925"/>
            <a:ext cx="2702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макро- и микронутриенты важны для правильного обмена веществ и поддержания здоровья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000" dirty="0"/>
          </a:p>
        </p:txBody>
      </p:sp>
      <p:sp>
        <p:nvSpPr>
          <p:cNvPr id="10" name="Text 4"/>
          <p:cNvSpPr txBox="1"/>
          <p:nvPr/>
        </p:nvSpPr>
        <p:spPr>
          <a:xfrm>
            <a:off x="974850" y="4410350"/>
            <a:ext cx="2702100" cy="37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Учебник биологии для 8 класса
</a:t>
            </a:r>
            <a:endParaRPr lang="en-US" sz="9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91679" y="-15625"/>
            <a:ext cx="4151742" cy="5172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0675" y="344200"/>
            <a:ext cx="3951300" cy="84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её значение в обмене веществ
</a:t>
            </a:r>
            <a:endParaRPr lang="en-US" sz="1900" dirty="0"/>
          </a:p>
        </p:txBody>
      </p:sp>
      <p:sp>
        <p:nvSpPr>
          <p:cNvPr id="6" name="Text 1"/>
          <p:cNvSpPr txBox="1"/>
          <p:nvPr/>
        </p:nvSpPr>
        <p:spPr>
          <a:xfrm>
            <a:off x="749975" y="1893475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является универсальным растворителем, в котором происходят большинство биохимических реакций. В организме человека она составляет около 60% массы тела, обеспечивая перенос веществ.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749975" y="3744950"/>
            <a:ext cx="3692700" cy="100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Водный баланс регулируется почками и кожей; его нарушение приводит к сбоям в работе клеток и внутренних органов, что требует восстановления нормального уровня жидкости.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0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628050" y="45897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Гормоны — регуляторы метаболизма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7373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Инсулин снижает уровень сахара в крови, помогая клеткам усваивать глюкозу для получения энергии или накопления запасов.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36352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Тироксин увеличивает скорость обмена веществ, влияя на активность клеток и поддерживая температуру тела.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6533150" y="2302038"/>
            <a:ext cx="2360400" cy="235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Адреналин стимулирует быстрый распад гликогена, мобилизуя энергию при стрессовых ситуациях; нарушения в гормональном балансе вызывают заболевания.
</a:t>
            </a:r>
            <a:endParaRPr lang="en-US" sz="12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47025" y="5862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600" b="1" dirty="0">
                <a:solidFill>
                  <a:srgbClr val="04282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Возрастные различия обмена веществ
</a:t>
            </a:r>
            <a:endParaRPr lang="en-US" sz="2600" dirty="0"/>
          </a:p>
        </p:txBody>
      </p:sp>
      <p:sp>
        <p:nvSpPr>
          <p:cNvPr id="7" name="Text 1"/>
          <p:cNvSpPr txBox="1"/>
          <p:nvPr/>
        </p:nvSpPr>
        <p:spPr>
          <a:xfrm>
            <a:off x="434800" y="2287105"/>
            <a:ext cx="1739700" cy="2186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детском возрасте обмен веществ ускорен из-за интенсивного роста, что требует большего поступления питательных веществ и энергии.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26439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подростков потребность в энергии максимальна, так как происходит активное формирование органов и систем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8530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Взрослые имеют относительно стабильный уровень метаболизма, зависящий от образа жизни и физической активности.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7062100" y="2261875"/>
            <a:ext cx="17397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возрастом обмен веществ замедляется, увеличивается риск накопления жировой ткани и связанных с этим заболеваний.
</a:t>
            </a:r>
            <a:endParaRPr lang="en-US" sz="1200" dirty="0"/>
          </a:p>
        </p:txBody>
      </p:sp>
      <p:sp>
        <p:nvSpPr>
          <p:cNvPr id="11" name="Text 5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70925" y="292900"/>
            <a:ext cx="4683000" cy="1164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Физическая активность и метаболизм
</a:t>
            </a:r>
            <a:endParaRPr lang="en-US" sz="2100" dirty="0"/>
          </a:p>
        </p:txBody>
      </p:sp>
      <p:sp>
        <p:nvSpPr>
          <p:cNvPr id="6" name="Text 1"/>
          <p:cNvSpPr txBox="1"/>
          <p:nvPr/>
        </p:nvSpPr>
        <p:spPr>
          <a:xfrm>
            <a:off x="310127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 время физической нагрузки клетки активнее расходуют энергию, что увеличивает скорость превращения питательных веществ в АТФ.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331077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Регулярные занятия спортом улучшают работу сердца и мышц, а также способствуют поддержанию здорового веса и метаболизма.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6283925" y="2561875"/>
            <a:ext cx="2360400" cy="1925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Отсутствие активности замедляет метаболизм, увеличивая вероятность ожирения и связанных проблем со здоровьем.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0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41559" y="1551000"/>
            <a:ext cx="3727482" cy="2440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1599625" y="244500"/>
            <a:ext cx="59301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4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Суточная потребность в энергии для разных возрастов
</a:t>
            </a:r>
            <a:endParaRPr lang="en-US" sz="2340" dirty="0"/>
          </a:p>
        </p:txBody>
      </p:sp>
      <p:sp>
        <p:nvSpPr>
          <p:cNvPr id="7" name="Text 1"/>
          <p:cNvSpPr txBox="1"/>
          <p:nvPr/>
        </p:nvSpPr>
        <p:spPr>
          <a:xfrm>
            <a:off x="5526825" y="1849850"/>
            <a:ext cx="3123000" cy="97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Энергетические потребности меняются с возрастом и зависят от пола и активности, что важно учитывать для правильного питания.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526825" y="2824250"/>
            <a:ext cx="3081600" cy="849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 имеют максимальные энергетические потребности, что связано с их быстрым ростом и развитием организма.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5605875" y="3805074"/>
            <a:ext cx="2718300" cy="18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из национальных рекомендаций по питанию, 2023
</a:t>
            </a:r>
            <a:endParaRPr lang="en-US" sz="700" dirty="0"/>
          </a:p>
        </p:txBody>
      </p:sp>
      <p:sp>
        <p:nvSpPr>
          <p:cNvPr id="10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4350" y="1333068"/>
            <a:ext cx="2443200" cy="234776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355275" y="1333069"/>
            <a:ext cx="2443200" cy="234776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46450" y="1333069"/>
            <a:ext cx="2443200" cy="234776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0" name="Text 1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000" dirty="0"/>
          </a:p>
        </p:txBody>
      </p:sp>
      <p:sp>
        <p:nvSpPr>
          <p:cNvPr id="11" name="Text 2"/>
          <p:cNvSpPr txBox="1"/>
          <p:nvPr/>
        </p:nvSpPr>
        <p:spPr>
          <a:xfrm>
            <a:off x="48985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2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возникает при превышении потребления энергии над её расходом. Избыточные жиры накапливаются в организме, вызывая проблемы с сердцем и суставами, требуя изменений образа жизни.
</a:t>
            </a:r>
            <a:endParaRPr lang="en-US" sz="722" dirty="0"/>
          </a:p>
        </p:txBody>
      </p:sp>
      <p:sp>
        <p:nvSpPr>
          <p:cNvPr id="12" name="Text 3"/>
          <p:cNvSpPr txBox="1"/>
          <p:nvPr/>
        </p:nvSpPr>
        <p:spPr>
          <a:xfrm>
            <a:off x="48985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41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Ожирение — избыточное накопление жиров
</a:t>
            </a:r>
            <a:endParaRPr lang="en-US" sz="841" dirty="0"/>
          </a:p>
        </p:txBody>
      </p:sp>
      <p:sp>
        <p:nvSpPr>
          <p:cNvPr id="13" name="Text 4"/>
          <p:cNvSpPr txBox="1"/>
          <p:nvPr/>
        </p:nvSpPr>
        <p:spPr>
          <a:xfrm>
            <a:off x="3393875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9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 диабете клетки не усваивают глюкозу из-за нехватки или недостатка действия инсулина. Это приводит к повышению сахара в крови и требует постоянного медицинского наблюдения и контроля питания.
</a:t>
            </a:r>
            <a:endParaRPr lang="en-US" sz="698" dirty="0"/>
          </a:p>
        </p:txBody>
      </p:sp>
      <p:sp>
        <p:nvSpPr>
          <p:cNvPr id="14" name="Text 5"/>
          <p:cNvSpPr txBox="1"/>
          <p:nvPr/>
        </p:nvSpPr>
        <p:spPr>
          <a:xfrm>
            <a:off x="3393876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6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Сахарный диабет — нарушение обмена глюкозы
</a:t>
            </a:r>
            <a:endParaRPr lang="en-US" sz="763" dirty="0"/>
          </a:p>
        </p:txBody>
      </p:sp>
      <p:sp>
        <p:nvSpPr>
          <p:cNvPr id="15" name="Text 6"/>
          <p:cNvSpPr txBox="1"/>
          <p:nvPr/>
        </p:nvSpPr>
        <p:spPr>
          <a:xfrm>
            <a:off x="6297900" y="4048776"/>
            <a:ext cx="2367600" cy="43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36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Подагра развивается из-за избыточного содержания мочевой кислоты, что вызывает воспаление суставов. Заболевание связано с нарушением обмена веществ и требует специального лечения и диеты.
</a:t>
            </a:r>
            <a:endParaRPr lang="en-US" sz="736" dirty="0"/>
          </a:p>
        </p:txBody>
      </p:sp>
      <p:sp>
        <p:nvSpPr>
          <p:cNvPr id="16" name="Text 7"/>
          <p:cNvSpPr txBox="1"/>
          <p:nvPr/>
        </p:nvSpPr>
        <p:spPr>
          <a:xfrm>
            <a:off x="6297901" y="3755200"/>
            <a:ext cx="2367600" cy="218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7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Подагра — накопление мочевой кислоты
</a:t>
            </a:r>
            <a:endParaRPr lang="en-US" sz="907" dirty="0"/>
          </a:p>
        </p:txBody>
      </p:sp>
      <p:sp>
        <p:nvSpPr>
          <p:cNvPr id="17" name="Text 8"/>
          <p:cNvSpPr txBox="1"/>
          <p:nvPr/>
        </p:nvSpPr>
        <p:spPr>
          <a:xfrm>
            <a:off x="628050" y="211800"/>
            <a:ext cx="78879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44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Нарушения обмена веществ: основные примеры
</a:t>
            </a:r>
            <a:endParaRPr lang="en-US" sz="3144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628050" y="180825"/>
            <a:ext cx="7887900" cy="1024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Условия эффективной регуляции обмена веществ
</a:t>
            </a:r>
            <a:endParaRPr lang="en-US" sz="3100" dirty="0"/>
          </a:p>
        </p:txBody>
      </p:sp>
      <p:sp>
        <p:nvSpPr>
          <p:cNvPr id="5" name="Text 1"/>
          <p:cNvSpPr txBox="1"/>
          <p:nvPr/>
        </p:nvSpPr>
        <p:spPr>
          <a:xfrm>
            <a:off x="370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Сбалансированное питание обеспечивает организм всеми необходимыми веществами для нормального метаболизма и поддержания здоровья.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331077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Достаточное поступление воды необходимо для транспортировки веществ и химических реакций в организме.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6283925" y="2725775"/>
            <a:ext cx="2360400" cy="176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Регулярная физическая активность и полноценный сон способствуют оптимальной работе обмена веществ и восстановлению сил.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8732175" y="4775825"/>
            <a:ext cx="250500" cy="311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466100" y="2220355"/>
            <a:ext cx="3832200" cy="199469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66675" y="229750"/>
            <a:ext cx="6234000" cy="92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9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— основа здоровья и жизнедеятельности
</a:t>
            </a:r>
            <a:endParaRPr lang="en-US" sz="1900" dirty="0"/>
          </a:p>
        </p:txBody>
      </p:sp>
      <p:sp>
        <p:nvSpPr>
          <p:cNvPr id="7" name="Text 1"/>
          <p:cNvSpPr txBox="1"/>
          <p:nvPr/>
        </p:nvSpPr>
        <p:spPr>
          <a:xfrm>
            <a:off x="1034250" y="1734675"/>
            <a:ext cx="3832200" cy="135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Обмен веществ обеспечивает рост, восстановление и защиту организма. Соблюдение здорового образа жизни помогает поддерживать баланс и предупреждать заболевания, обеспечивая долгую активную жизнь.
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2026-05-09T04:05:23Z</dcterms:created>
  <dcterms:modified xsi:type="dcterms:W3CDTF">2026-05-09T04:05:23Z</dcterms:modified>
</cp:coreProperties>
</file>