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image" Target="../media/image-19-12.png"/><Relationship Id="rId13" Type="http://schemas.openxmlformats.org/officeDocument/2006/relationships/image" Target="../media/image-19-13.png"/><Relationship Id="rId14" Type="http://schemas.openxmlformats.org/officeDocument/2006/relationships/image" Target="../media/image-19-14.png"/><Relationship Id="rId15" Type="http://schemas.openxmlformats.org/officeDocument/2006/relationships/image" Target="../media/image-19-15.png"/><Relationship Id="rId16" Type="http://schemas.openxmlformats.org/officeDocument/2006/relationships/image" Target="../media/image-19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83200" y="887748"/>
            <a:ext cx="6177600" cy="30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США: главные этапы и символы страны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4892325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696200" y="4141213"/>
            <a:ext cx="57516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colonies к independence: как США стали страной freedom, rights и strong symbols.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Америка: страна штатов и больших перемен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829175" y="1241650"/>
            <a:ext cx="3778800" cy="33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находятся в Северной Америке и объединяют 50 штатов. Их история помогает понять, как из 13 колоний выросло сильное государство, а также пополнить словарь названиями мест, событий и исторических личностей.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6030" y="1022525"/>
            <a:ext cx="3197641" cy="394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1" name="Text 1"/>
          <p:cNvSpPr txBox="1"/>
          <p:nvPr/>
        </p:nvSpPr>
        <p:spPr>
          <a:xfrm>
            <a:off x="3581802" y="1200092"/>
            <a:ext cx="5089772" cy="5809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народы
</a:t>
            </a:r>
            <a:pPr algn="l" indent="0" marL="0">
              <a:lnSpc>
                <a:spcPct val="100000"/>
              </a:lnSpc>
              <a:buNone/>
            </a:pPr>
            <a:r>
              <a:rPr lang="en-US" sz="5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 прихода европейцев здесь жили сотни народов с собственными языками, обычаями и устройством жизни. Ирокезы, чероки, навахо, сиу и апачи были лишь частью этого разнообразия.
</a:t>
            </a:r>
            <a:endParaRPr lang="en-US" sz="1124" dirty="0"/>
          </a:p>
        </p:txBody>
      </p:sp>
      <p:sp>
        <p:nvSpPr>
          <p:cNvPr id="12" name="Text 2"/>
          <p:cNvSpPr txBox="1"/>
          <p:nvPr/>
        </p:nvSpPr>
        <p:spPr>
          <a:xfrm>
            <a:off x="3581802" y="1939555"/>
            <a:ext cx="5089772" cy="5809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 и быт
</a:t>
            </a:r>
            <a:pPr algn="l" indent="0" marL="0">
              <a:lnSpc>
                <a:spcPct val="100000"/>
              </a:lnSpc>
              <a:buNone/>
            </a:pPr>
            <a:r>
              <a:rPr lang="en-US" sz="5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племена охотились и ловили рыбу, другие выращивали кукурузу, бобы и тыкву. Торговля между племенами связывала отдалённые регионы и помогала обмениваться нужными товарами.
</a:t>
            </a:r>
            <a:endParaRPr lang="en-US" sz="1124" dirty="0"/>
          </a:p>
        </p:txBody>
      </p:sp>
      <p:sp>
        <p:nvSpPr>
          <p:cNvPr id="13" name="Text 3"/>
          <p:cNvSpPr txBox="1"/>
          <p:nvPr/>
        </p:nvSpPr>
        <p:spPr>
          <a:xfrm>
            <a:off x="3581802" y="2679020"/>
            <a:ext cx="5089772" cy="5809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природой
</a:t>
            </a:r>
            <a:pPr algn="l" indent="0" marL="0">
              <a:lnSpc>
                <a:spcPct val="100000"/>
              </a:lnSpc>
              <a:buNone/>
            </a:pPr>
            <a:r>
              <a:rPr lang="en-US" sz="5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многих общин была тесно связана с реками, лесами, равнинами и горами. Природные условия определяли жильё, одежду, пищу и способы передвижения.
</a:t>
            </a:r>
            <a:endParaRPr lang="en-US" sz="1211" dirty="0"/>
          </a:p>
        </p:txBody>
      </p:sp>
      <p:sp>
        <p:nvSpPr>
          <p:cNvPr id="14" name="Text 4"/>
          <p:cNvSpPr txBox="1"/>
          <p:nvPr/>
        </p:nvSpPr>
        <p:spPr>
          <a:xfrm>
            <a:off x="3581802" y="3418461"/>
            <a:ext cx="5089772" cy="580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 в географии
</a:t>
            </a:r>
            <a:pPr algn="l" indent="0" marL="0">
              <a:lnSpc>
                <a:spcPct val="100000"/>
              </a:lnSpc>
              <a:buNone/>
            </a:pPr>
            <a:r>
              <a:rPr lang="en-US" sz="5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современные названия рек, гор, городов и штатов пришли из языков коренных народов. Это напоминает, что история территории началась задолго до европейской колонизации.
</a:t>
            </a:r>
            <a:endParaRPr lang="en-US" sz="1124" dirty="0"/>
          </a:p>
        </p:txBody>
      </p:sp>
      <p:sp>
        <p:nvSpPr>
          <p:cNvPr id="15" name="Text 5"/>
          <p:cNvSpPr txBox="1"/>
          <p:nvPr/>
        </p:nvSpPr>
        <p:spPr>
          <a:xfrm>
            <a:off x="3581802" y="4157873"/>
            <a:ext cx="5089772" cy="580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наследие
</a:t>
            </a:r>
            <a:pPr algn="l" indent="0" marL="0">
              <a:lnSpc>
                <a:spcPct val="100000"/>
              </a:lnSpc>
              <a:buNone/>
            </a:pPr>
            <a:r>
              <a:rPr lang="en-US" sz="5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коренных народов сохранились в ремёслах, фольклоре и названиях мест. Сегодня их история важна для понимания прошлого США и уважения к разным культурам страны.
</a:t>
            </a:r>
            <a:endParaRPr lang="en-US" sz="1124" dirty="0"/>
          </a:p>
        </p:txBody>
      </p:sp>
      <p:sp>
        <p:nvSpPr>
          <p:cNvPr id="16" name="Text 6"/>
          <p:cNvSpPr txBox="1"/>
          <p:nvPr/>
        </p:nvSpPr>
        <p:spPr>
          <a:xfrm>
            <a:off x="470700" y="386179"/>
            <a:ext cx="8202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Коренные народы Северной Америки до европейцев
</a:t>
            </a:r>
            <a:endParaRPr lang="en-US" sz="241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6030" y="1022525"/>
            <a:ext cx="3197641" cy="394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322625" y="386175"/>
            <a:ext cx="84957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95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европейские поселения в Северной Америке
</a:t>
            </a:r>
            <a:endParaRPr lang="en-US" sz="2495" dirty="0"/>
          </a:p>
        </p:txBody>
      </p:sp>
      <p:sp>
        <p:nvSpPr>
          <p:cNvPr id="10" name="Text 2"/>
          <p:cNvSpPr txBox="1"/>
          <p:nvPr/>
        </p:nvSpPr>
        <p:spPr>
          <a:xfrm>
            <a:off x="3695096" y="1295563"/>
            <a:ext cx="4912631" cy="902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колонии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XVI–XVII веках на континенте появились испанские, французские и английские поселения. Европейцы искали новые земли, ресурсы и удобные торговые пути.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3695096" y="2535354"/>
            <a:ext cx="4912631" cy="902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Jamestown
</a:t>
            </a:r>
            <a:pPr algn="l" indent="0" marL="0">
              <a:lnSpc>
                <a:spcPct val="100000"/>
              </a:lnSpc>
              <a:buNone/>
            </a:pPr>
            <a:r>
              <a:rPr lang="en-US" sz="672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Основанный в 1607 году Jamestown стал первым постоянным английским поселением в Северной Америке. Он положил начало длительному британскому присутствию на восточном побережье.
</a:t>
            </a:r>
            <a:endParaRPr lang="en-US" sz="1440" dirty="0"/>
          </a:p>
        </p:txBody>
      </p:sp>
      <p:sp>
        <p:nvSpPr>
          <p:cNvPr id="12" name="Text 4"/>
          <p:cNvSpPr txBox="1"/>
          <p:nvPr/>
        </p:nvSpPr>
        <p:spPr>
          <a:xfrm>
            <a:off x="3695096" y="3775153"/>
            <a:ext cx="4912631" cy="902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Mayflower и Plymouth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1620 году пилигримы прибыли на корабле Mayflower и основали Plymouth в Новой Англии. Это событие стало важной страницей ранней колониальной истории.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3350" y="1885703"/>
            <a:ext cx="4164900" cy="13290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группы 13 колоний и их занятия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 колоний отличалось из-за климата, ресурсов и образа жизни жителей.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Колонии развивались по-разному: север и центр больше опирались на торговлю и ремёсла, а юг — на плантационное сельское хозяйство.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13 британских колоний в Северной Америке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колонисты спорили с Британией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усиливался годами: колонисты видели в новых правилах не только расходы, но и вмешательство в свою жизнь.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Британия контролировала колонии, тем больше росло недовольство и стремление к самоуправлению.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3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по истории Американской революции: Stamp Act, 1765; чайные пошлины XVIII века
</a:t>
            </a:r>
            <a:endParaRPr lang="en-US" sz="126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39" y="1469625"/>
            <a:ext cx="8100923" cy="325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9450" y="386175"/>
            <a:ext cx="81051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колоний к независимости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9450" y="949500"/>
            <a:ext cx="81051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события Американской революции: от протеста к признанию независимости.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за независимость 1775–1783 годов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620225" y="1201000"/>
            <a:ext cx="38376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1775: начало войны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Вооружённые столкновения с Британией начались в 1775 году. Колонии создали Континентальную армию и искали общий план действий.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356999" y="2046925"/>
            <a:ext cx="38376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Джордж Вашингтон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Главнокомандующим стал George Washington. Он помог объединить колонии и сохранить дисциплину армии в трудных условиях.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082801" y="2892925"/>
            <a:ext cx="38376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Франции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поддержала колонистов оружием, деньгами и военными силами. Эта помощь стала важной для продолжения войны.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819575" y="3738925"/>
            <a:ext cx="38376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1781–1783: победа и мир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при Йорктауне в 1781 году стала решающей. Парижский договор 1783 года официально признал независимость США.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6030" y="1022525"/>
            <a:ext cx="3197641" cy="394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3574937" y="1275925"/>
            <a:ext cx="2392527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закон 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Конституция была принята в 1787 году и стала основой государства. Она действует до сих пор и определяет, как устроена власть в США.
</a:t>
            </a:r>
            <a:endParaRPr lang="en-US" sz="1500" dirty="0"/>
          </a:p>
        </p:txBody>
      </p:sp>
      <p:sp>
        <p:nvSpPr>
          <p:cNvPr id="11" name="Text 2"/>
          <p:cNvSpPr txBox="1"/>
          <p:nvPr/>
        </p:nvSpPr>
        <p:spPr>
          <a:xfrm>
            <a:off x="3574937" y="3112475"/>
            <a:ext cx="2392527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ветви власти
</a:t>
            </a:r>
            <a:pPr algn="l" indent="0" marL="0">
              <a:lnSpc>
                <a:spcPct val="100000"/>
              </a:lnSpc>
              <a:buNone/>
            </a:pPr>
            <a:r>
              <a:rPr lang="en-US" sz="6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стране установлена федерация, где власть разделена на законодательную, исполнительную и судебную. Такое устройство помогает сдерживать и уравновешивать разные органы власти.
</a:t>
            </a:r>
            <a:endParaRPr lang="en-US" sz="1453" dirty="0"/>
          </a:p>
        </p:txBody>
      </p:sp>
      <p:sp>
        <p:nvSpPr>
          <p:cNvPr id="12" name="Text 3"/>
          <p:cNvSpPr txBox="1"/>
          <p:nvPr/>
        </p:nvSpPr>
        <p:spPr>
          <a:xfrm>
            <a:off x="6302867" y="1275925"/>
            <a:ext cx="2392527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поправки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1791 году приняли первые десять поправок — Bill of Rights. Они защищают свободу слова, вероисповедания, справедливый суд и личные права граждан.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6302867" y="3112475"/>
            <a:ext cx="2392527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Конституция стала символом порядка и свободы. Она показала, что новое государство может строиться на законе, а не только на силе.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470700" y="386179"/>
            <a:ext cx="8202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Конституция США и устройство власти
</a:t>
            </a:r>
            <a:endParaRPr lang="en-US" sz="2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57805" y="1022525"/>
            <a:ext cx="3197641" cy="394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страны на запад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516869" y="1180275"/>
            <a:ext cx="2371496" cy="16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Покупка Луизианы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1803 году США купили Луизиану у Франции. Это почти удвоило территорию страны и открыло путь к огромным внутренним землям.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516869" y="3148926"/>
            <a:ext cx="2371496" cy="16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переселенцев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Поселенцы отправлялись всё дальше на запад в поисках земли и возможностей. Вместе с ними появлялись новые дороги, фермы и небольшие города.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265331" y="1180275"/>
            <a:ext cx="2371496" cy="16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территории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приносило стране ресурсы и пространство для роста. Оно помогло США укрепиться как государству и ускорило освоение континента.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3265331" y="3148926"/>
            <a:ext cx="2371496" cy="16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Трудные последствия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усиливались конфликты с коренными народами и споры о границах. Освоение западных земель было не только успехом, но и источником тяжёлых противоречий.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и Юг: разные пути развития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хозяйственные модели усилили политический спор о правах штатов и будущем рабства в новых землях.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различия превратились в политический конфликт и приблизили страну к Гражданской войне.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урока; исторический контекст США XIX века.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230688" y="386175"/>
            <a:ext cx="86829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конфликта к отмене рабства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366756" y="2906101"/>
            <a:ext cx="1372200" cy="19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1861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Началась Гражданская война между Севером и Югом. В центре спора были сохранение Союза и вопрос о рабстве.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910816" y="1814100"/>
            <a:ext cx="1295100" cy="19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1862–1863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затянулась, а в стране усилились требования перемен. Президент Абраам Линкольн подготовил шаг к отмене рабства.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377800" y="3090275"/>
            <a:ext cx="1461600" cy="189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 января 1863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Принята Прокламация об освобождении: рабство было объявлено незаконным в мятежных штатах, хотя не во всей стране сразу.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35850" y="3924950"/>
            <a:ext cx="1843200" cy="11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1865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победы Севера была принята Тринадцатая поправка, окончательно запретившая рабство в Соединённых Штатах.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6030" y="1022525"/>
            <a:ext cx="3197641" cy="394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0700" y="386179"/>
            <a:ext cx="8202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США стали индустриальной державой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3681644" y="1180275"/>
            <a:ext cx="2371496" cy="16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Заводы и металлургия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Гражданской войны в северных штатах быстро росли заводы, выпуск стали и тяжёлой техники. Это создало тысячи рабочих мест и ускорило развитие городов.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3681644" y="3148926"/>
            <a:ext cx="2371496" cy="16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дороги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линии связали побережья и внутренние районы страны. Поездки и перевозки стали быстрее, а фермеры и предприниматели получили доступ к большим рынкам.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6430106" y="1180275"/>
            <a:ext cx="2371496" cy="16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Иммиграция из Европы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Миллионы людей приезжали в США в поисках заработка и безопасности. Новые жители наполняли фабрики, строили дома и меняли облик крупных городов.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6430106" y="3148926"/>
            <a:ext cx="2371496" cy="16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больших городов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Нью-Йорк, Чикаго и Питтсбург быстро расширялись благодаря промышленности, торговле и транспорту. Городская жизнь становилась всё более важной для экономики страны.
</a:t>
            </a:r>
            <a:endParaRPr lang="en-US" sz="1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550" y="1693271"/>
            <a:ext cx="4206300" cy="15031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500" y="386175"/>
            <a:ext cx="8342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 век: главные события и последствия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5299125" y="1123175"/>
            <a:ext cx="34167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события XX века показали, как США проходили через кризисы, войны и усиление международной роли.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 век сделал США страной с огромным экономическим и политическим весом, но также показал уязвимость перед кризисами.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73500" y="4050600"/>
            <a:ext cx="83424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справка по США: Первая мировая война, Великая депрессия, Вторая мировая война.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981" y="1104169"/>
            <a:ext cx="2796681" cy="18517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1185" y="1104169"/>
            <a:ext cx="2796681" cy="185170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15543" y="1104169"/>
            <a:ext cx="2796681" cy="185170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12" name="Text 1"/>
          <p:cNvSpPr txBox="1"/>
          <p:nvPr/>
        </p:nvSpPr>
        <p:spPr>
          <a:xfrm>
            <a:off x="419872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мир после 1945 года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Второй мировой войны США и СССР стали главными соперниками. Их отношения определяли политику, армию и науку во многих странах мира. Началась холодная война, в которой важны были не только оружие, но и идеи.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3259538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Альянсы и безопасность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1949 году США стали одним из основателей НАТО. Этот союз помог западным странам действовать вместе и укрепил роль США как лидера в системе коллективной безопасности.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6103896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на Луну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1969 году миссия Apollo 11 стала символом научного успеха США. Нил Армстронг первым из людей ступил на поверхность Луны, а весь мир наблюдал за этим событием.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войны: соперничество и новые горизонты
</a:t>
            </a:r>
            <a:endParaRPr lang="en-US" sz="2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39" y="1469625"/>
            <a:ext cx="8100923" cy="325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9450" y="386175"/>
            <a:ext cx="81051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движение за гражданские права меняло США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9450" y="949500"/>
            <a:ext cx="81051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протесты против сегрегации привели к законам о равных правах и голосовании.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57805" y="1022525"/>
            <a:ext cx="3197641" cy="394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США вошли в новую эпоху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516869" y="1180275"/>
            <a:ext cx="2371496" cy="16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и медиа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концу XX века США стали центром компьютерных технологий, кино и интернета. Американские компании и университеты заметно влияли на жизнь людей во всём мире.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516869" y="3148926"/>
            <a:ext cx="2371496" cy="16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 сентября 2001 года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Теракты в Нью-Йорке и Вашингтоне изменили подход страны к безопасности. США усилили контроль в аэропортах, на транспорте и в важных государственных зданиях.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265331" y="1180275"/>
            <a:ext cx="2371496" cy="16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Войны в Афганистане и Ираке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начале XXI века США участвовали в военных операциях за рубежом. Эти события повлияли на внешнюю политику страны и на обсуждение её роли в мире.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3265331" y="3148926"/>
            <a:ext cx="2371496" cy="16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символы влияния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Нью-Йорк, Калифорния, Силиконовая долина и крупные университеты стали узнаваемыми центрами науки, бизнеса и образования, которые формируют современный образ США.
</a:t>
            </a:r>
            <a:endParaRPr lang="en-US" sz="1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особенности США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стране сочетаются крупные города, разные природные зоны и множество культурных традиций, поэтому жизнь в штатах может сильно отличаться.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остаются очень населённой и разнообразной страной, где единый язык не закреплён на федеральном уровне.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U.S. Census Bureau; общеизвестные сведения о структуре США, 2020-е годы.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52543" y="1499146"/>
            <a:ext cx="279038" cy="318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16887" y="1503496"/>
            <a:ext cx="310200" cy="310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676924" y="1503496"/>
            <a:ext cx="310200" cy="310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172406" y="1499146"/>
            <a:ext cx="279038" cy="3189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7896774" y="1534516"/>
            <a:ext cx="310200" cy="24816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и ценности США
</a:t>
            </a:r>
            <a:endParaRPr lang="en-US" sz="2500" dirty="0"/>
          </a:p>
        </p:txBody>
      </p:sp>
      <p:sp>
        <p:nvSpPr>
          <p:cNvPr id="19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20" name="Text 2"/>
          <p:cNvSpPr txBox="1"/>
          <p:nvPr/>
        </p:nvSpPr>
        <p:spPr>
          <a:xfrm>
            <a:off x="405988" y="2266575"/>
            <a:ext cx="13722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 США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 полос напоминают о первых колониях, а 50 звёзд — о современных штатах. Флаг часто поднимают на праздниках, в школах и у государственных зданий.
</a:t>
            </a:r>
            <a:endParaRPr lang="en-US" sz="1200" dirty="0"/>
          </a:p>
        </p:txBody>
      </p:sp>
      <p:sp>
        <p:nvSpPr>
          <p:cNvPr id="21" name="Text 3"/>
          <p:cNvSpPr txBox="1"/>
          <p:nvPr/>
        </p:nvSpPr>
        <p:spPr>
          <a:xfrm>
            <a:off x="3885912" y="2266575"/>
            <a:ext cx="13722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Капитолий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Капитолий в Вашингтоне связан с законодательной властью. Здесь принимают законы, которые влияют на жизнь людей во всех штатах.
</a:t>
            </a:r>
            <a:endParaRPr lang="en-US" sz="1200" dirty="0"/>
          </a:p>
        </p:txBody>
      </p:sp>
      <p:sp>
        <p:nvSpPr>
          <p:cNvPr id="22" name="Text 4"/>
          <p:cNvSpPr txBox="1"/>
          <p:nvPr/>
        </p:nvSpPr>
        <p:spPr>
          <a:xfrm>
            <a:off x="2145950" y="2266575"/>
            <a:ext cx="13722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дом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дом — резиденция президента и один из самых узнаваемых образов страны. Он символизирует исполнительную власть и работу правительства.
</a:t>
            </a:r>
            <a:endParaRPr lang="en-US" sz="1200" dirty="0"/>
          </a:p>
        </p:txBody>
      </p:sp>
      <p:sp>
        <p:nvSpPr>
          <p:cNvPr id="23" name="Text 5"/>
          <p:cNvSpPr txBox="1"/>
          <p:nvPr/>
        </p:nvSpPr>
        <p:spPr>
          <a:xfrm>
            <a:off x="5625850" y="2266575"/>
            <a:ext cx="13722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Статуя Свободы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памятник стал символом свободы и надежды для многих иммигрантов. Он напоминает о приезде людей в США в поисках новой жизни.
</a:t>
            </a:r>
            <a:endParaRPr lang="en-US" sz="1200" dirty="0"/>
          </a:p>
        </p:txBody>
      </p:sp>
      <p:sp>
        <p:nvSpPr>
          <p:cNvPr id="24" name="Text 6"/>
          <p:cNvSpPr txBox="1"/>
          <p:nvPr/>
        </p:nvSpPr>
        <p:spPr>
          <a:xfrm>
            <a:off x="7365800" y="2266575"/>
            <a:ext cx="13722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Ценности 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Соединёнными Штатами часто связывают свободу, равные права, демократию и возможность добиться успеха. Эти идеи важны для истории и современности страны.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7950" y="555625"/>
            <a:ext cx="7988100" cy="214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США: путь перемен и роста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577950" y="3280829"/>
            <a:ext cx="68568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США показывает, как из колоний выросло сильное государство. Войны, реформы, иммиграция и научные достижения сделали страну влиятельной и разнообразной.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2026-05-31T01:41:04Z</dcterms:created>
  <dcterms:modified xsi:type="dcterms:W3CDTF">2026-05-31T01:41:04Z</dcterms:modified>
</cp:coreProperties>
</file>