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jpeg"/><Relationship Id="rId3" Type="http://schemas.openxmlformats.org/officeDocument/2006/relationships/image" Target="../media/image-19-3.jpeg"/><Relationship Id="rId4" Type="http://schemas.openxmlformats.org/officeDocument/2006/relationships/image" Target="../media/image-19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0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956300" y="360000"/>
            <a:ext cx="5231400" cy="102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335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Meeting New Friends: первые шаги в общении на английском
</a:t>
            </a:r>
            <a:endParaRPr lang="en-US" sz="3352" dirty="0"/>
          </a:p>
        </p:txBody>
      </p:sp>
      <p:sp>
        <p:nvSpPr>
          <p:cNvPr id="5" name="Text 1"/>
          <p:cNvSpPr txBox="1"/>
          <p:nvPr/>
        </p:nvSpPr>
        <p:spPr>
          <a:xfrm>
            <a:off x="2770800" y="2102275"/>
            <a:ext cx="3602400" cy="163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Простые фразы, вежливые вопросы и уверенное знакомство в школе.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2866200" y="4667100"/>
            <a:ext cx="3411600" cy="20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74232" y="0"/>
            <a:ext cx="4567535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1081275"/>
            <a:ext cx="5159100" cy="107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шестиклассникам уметь знакомиться на английском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360000" y="2278475"/>
            <a:ext cx="3376800" cy="230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Умение знакомиться помогает говорить на уроке, работать в паре и чувствовать себя уверенно в новых школьных ситуациях. Для этого достаточно простых моделей: to be, I like, вопросы с what, where и how, а также коротких ответов Yes, I do / No, I don't.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1890400" y="4873500"/>
            <a:ext cx="8691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82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7988800" y="245700"/>
            <a:ext cx="7953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82" dirty="0"/>
          </a:p>
        </p:txBody>
      </p:sp>
      <p:sp>
        <p:nvSpPr>
          <p:cNvPr id="9" name="Text 1"/>
          <p:cNvSpPr txBox="1"/>
          <p:nvPr/>
        </p:nvSpPr>
        <p:spPr>
          <a:xfrm>
            <a:off x="360000" y="823350"/>
            <a:ext cx="7713900" cy="10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фразы для знакомства
</a:t>
            </a:r>
            <a:endParaRPr lang="en-US" sz="3200" dirty="0"/>
          </a:p>
        </p:txBody>
      </p:sp>
      <p:sp>
        <p:nvSpPr>
          <p:cNvPr id="10" name="Text 2"/>
          <p:cNvSpPr txBox="1"/>
          <p:nvPr/>
        </p:nvSpPr>
        <p:spPr>
          <a:xfrm>
            <a:off x="360000" y="2640250"/>
            <a:ext cx="1531200" cy="214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Приветствие
</a:t>
            </a:r>
            <a:pPr algn="l" indent="0" marL="0">
              <a:lnSpc>
                <a:spcPct val="115000"/>
              </a:lnSpc>
              <a:buNone/>
            </a:pPr>
            <a:r>
              <a:rPr lang="en-US" sz="44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9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Начать разговор проще всего с Hello! или Hi!. Эти короткие слова подходят почти для любой школьной ситуации и сразу создают дружелюбный тон общения.
</a:t>
            </a:r>
            <a:endParaRPr lang="en-US" sz="1305" dirty="0"/>
          </a:p>
        </p:txBody>
      </p:sp>
      <p:sp>
        <p:nvSpPr>
          <p:cNvPr id="11" name="Text 3"/>
          <p:cNvSpPr txBox="1"/>
          <p:nvPr/>
        </p:nvSpPr>
        <p:spPr>
          <a:xfrm>
            <a:off x="2083190" y="2640250"/>
            <a:ext cx="1531200" cy="214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Представление себя
</a:t>
            </a:r>
            <a:pPr algn="l" indent="0" marL="0">
              <a:lnSpc>
                <a:spcPct val="115000"/>
              </a:lnSpc>
              <a:buNone/>
            </a:pPr>
            <a:r>
              <a:rPr lang="en-US" sz="44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9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Фразы My name is… и I’m… помогают быстро назвать себя без сложных грамматических форм. Для шестого класса это самые удобные и понятные варианты начала знакомства.
</a:t>
            </a:r>
            <a:endParaRPr lang="en-US" sz="1305" dirty="0"/>
          </a:p>
        </p:txBody>
      </p:sp>
      <p:sp>
        <p:nvSpPr>
          <p:cNvPr id="12" name="Text 4"/>
          <p:cNvSpPr txBox="1"/>
          <p:nvPr/>
        </p:nvSpPr>
        <p:spPr>
          <a:xfrm>
            <a:off x="3806379" y="2640250"/>
            <a:ext cx="1531200" cy="214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Вежливый отклик
</a:t>
            </a:r>
            <a:pPr algn="l" indent="0" marL="0">
              <a:lnSpc>
                <a:spcPct val="115000"/>
              </a:lnSpc>
              <a:buNone/>
            </a:pPr>
            <a:r>
              <a:rPr lang="en-US" sz="44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9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знакомства полезно сказать Nice to meet you. Такая реплика показывает уважение к собеседнику и помогает продолжить разговор спокойно и доброжелательно.
</a:t>
            </a:r>
            <a:endParaRPr lang="en-US" sz="1305" dirty="0"/>
          </a:p>
        </p:txBody>
      </p:sp>
      <p:sp>
        <p:nvSpPr>
          <p:cNvPr id="13" name="Text 5"/>
          <p:cNvSpPr txBox="1"/>
          <p:nvPr/>
        </p:nvSpPr>
        <p:spPr>
          <a:xfrm>
            <a:off x="5529563" y="2640250"/>
            <a:ext cx="1531200" cy="214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сведения о себе
</a:t>
            </a:r>
            <a:pPr algn="l" indent="0" marL="0">
              <a:lnSpc>
                <a:spcPct val="115000"/>
              </a:lnSpc>
              <a:buNone/>
            </a:pPr>
            <a:r>
              <a:rPr lang="en-US" sz="44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9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Ответы вроде I’m from Moscow или I’m 12 years old дают собеседнику первые сведения о вас. Они просты, но делают диалог более живым и содержательным.
</a:t>
            </a:r>
            <a:endParaRPr lang="en-US" sz="1305" dirty="0"/>
          </a:p>
        </p:txBody>
      </p:sp>
      <p:sp>
        <p:nvSpPr>
          <p:cNvPr id="14" name="Text 6"/>
          <p:cNvSpPr txBox="1"/>
          <p:nvPr/>
        </p:nvSpPr>
        <p:spPr>
          <a:xfrm>
            <a:off x="7252761" y="2640250"/>
            <a:ext cx="1531200" cy="214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 к другому человеку
</a:t>
            </a:r>
            <a:pPr algn="l" indent="0" marL="0">
              <a:lnSpc>
                <a:spcPct val="115000"/>
              </a:lnSpc>
              <a:buNone/>
            </a:pPr>
            <a:r>
              <a:rPr lang="en-US" sz="44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9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Фраза What’s your name? помогает передать инициативу в разговоре. После ответа собеседника можно задать ещё один простой вопрос и поддержать беседу.
</a:t>
            </a:r>
            <a:endParaRPr lang="en-US" sz="1305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1440" y="1687525"/>
            <a:ext cx="8421120" cy="3096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814450" y="245700"/>
            <a:ext cx="9726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82" dirty="0"/>
          </a:p>
        </p:txBody>
      </p:sp>
      <p:sp>
        <p:nvSpPr>
          <p:cNvPr id="5" name="Text 1"/>
          <p:cNvSpPr txBox="1"/>
          <p:nvPr/>
        </p:nvSpPr>
        <p:spPr>
          <a:xfrm>
            <a:off x="360025" y="537925"/>
            <a:ext cx="8424000" cy="40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строится короткий диалог знакомства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360000" y="1008400"/>
            <a:ext cx="4509000" cy="3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школьного диалога: от приветствия к короткому вежливому завершению.
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3114555"/>
            <a:ext cx="9144000" cy="202703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9900" y="424500"/>
            <a:ext cx="8424300" cy="65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тела и интонация при знакомстве
</a:t>
            </a:r>
            <a:endParaRPr lang="en-US" sz="2600" dirty="0"/>
          </a:p>
        </p:txBody>
      </p:sp>
      <p:sp>
        <p:nvSpPr>
          <p:cNvPr id="8" name="Text 1"/>
          <p:cNvSpPr txBox="1"/>
          <p:nvPr/>
        </p:nvSpPr>
        <p:spPr>
          <a:xfrm>
            <a:off x="7988800" y="245700"/>
            <a:ext cx="7953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82" dirty="0"/>
          </a:p>
        </p:txBody>
      </p:sp>
      <p:sp>
        <p:nvSpPr>
          <p:cNvPr id="9" name="Text 2"/>
          <p:cNvSpPr txBox="1"/>
          <p:nvPr/>
        </p:nvSpPr>
        <p:spPr>
          <a:xfrm>
            <a:off x="2453325" y="1191687"/>
            <a:ext cx="4237500" cy="4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6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Улыбка и взгляд
</a:t>
            </a:r>
            <a:pPr algn="ctr" indent="0" marL="0">
              <a:lnSpc>
                <a:spcPct val="115000"/>
              </a:lnSpc>
              <a:buNone/>
            </a:pPr>
            <a:r>
              <a:rPr lang="en-US" sz="2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72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Доброжелательная улыбка и спокойный взгляд помогают звучать увереннее и делают приветствие естественным. Собеседнику проще ответить, когда он чувствует уважение и открытость.
</a:t>
            </a:r>
            <a:endParaRPr lang="en-US" sz="865" dirty="0"/>
          </a:p>
        </p:txBody>
      </p:sp>
      <p:sp>
        <p:nvSpPr>
          <p:cNvPr id="10" name="Text 3"/>
          <p:cNvSpPr txBox="1"/>
          <p:nvPr/>
        </p:nvSpPr>
        <p:spPr>
          <a:xfrm>
            <a:off x="2453325" y="1666079"/>
            <a:ext cx="4237500" cy="4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4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Открытая поза
</a:t>
            </a:r>
            <a:pPr algn="ctr" indent="0" marL="0">
              <a:lnSpc>
                <a:spcPct val="115000"/>
              </a:lnSpc>
              <a:buNone/>
            </a:pPr>
            <a:r>
              <a:rPr lang="en-US" sz="31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78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человек стоит прямо, не отворачивается и слегка поворачивается к собеседнику, это показывает интерес к разговору. Такая поза особенно важна в школьном общении.
</a:t>
            </a:r>
            <a:endParaRPr lang="en-US" sz="942" dirty="0"/>
          </a:p>
        </p:txBody>
      </p:sp>
      <p:sp>
        <p:nvSpPr>
          <p:cNvPr id="11" name="Text 4"/>
          <p:cNvSpPr txBox="1"/>
          <p:nvPr/>
        </p:nvSpPr>
        <p:spPr>
          <a:xfrm>
            <a:off x="2453275" y="2140468"/>
            <a:ext cx="4237500" cy="4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4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Спокойный голос
</a:t>
            </a:r>
            <a:pPr algn="ctr" indent="0" marL="0">
              <a:lnSpc>
                <a:spcPct val="115000"/>
              </a:lnSpc>
              <a:buNone/>
            </a:pPr>
            <a:r>
              <a:rPr lang="en-US" sz="31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78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Слишком тихая или слишком резкая речь мешает пониманию. Спокойный голос с понятной интонацией помогает произнести даже простую фразу ясно и уверенно.
</a:t>
            </a:r>
            <a:endParaRPr lang="en-US" sz="942" dirty="0"/>
          </a:p>
        </p:txBody>
      </p:sp>
      <p:sp>
        <p:nvSpPr>
          <p:cNvPr id="12" name="Text 5"/>
          <p:cNvSpPr txBox="1"/>
          <p:nvPr/>
        </p:nvSpPr>
        <p:spPr>
          <a:xfrm>
            <a:off x="2453275" y="2612123"/>
            <a:ext cx="4237500" cy="4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0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Правильное расстояние
</a:t>
            </a:r>
            <a:pPr algn="ctr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75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знакомстве лучше не подходить слишком близко и не отступать слишком далеко. Удобная дистанция делает разговор комфортным и помогает сохранить доброжелательную атмосферу.
</a:t>
            </a:r>
            <a:endParaRPr lang="en-US" sz="901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823350"/>
            <a:ext cx="7713900" cy="10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Вопросы, которые помогают продолжить разговор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7988800" y="245700"/>
            <a:ext cx="7953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82" dirty="0"/>
          </a:p>
        </p:txBody>
      </p:sp>
      <p:sp>
        <p:nvSpPr>
          <p:cNvPr id="9" name="Text 2"/>
          <p:cNvSpPr txBox="1"/>
          <p:nvPr/>
        </p:nvSpPr>
        <p:spPr>
          <a:xfrm>
            <a:off x="360000" y="2780175"/>
            <a:ext cx="1531500" cy="200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Возраст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How old are you? — один из самых простых вопросов для начала диалога. Он легко понимается и помогает быстро ответить короткой фразой без сложных слов.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2083173" y="2780175"/>
            <a:ext cx="1531500" cy="200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Место, откуда ты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Where are you from? даёт возможность назвать город или страну. Такой вопрос помогает узнать собеседника лучше и найти знакомую тему для разговора.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3806346" y="2780175"/>
            <a:ext cx="1531500" cy="200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Интерес к музыке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Do you like music? удобно задавать, если нужно перейти от знакомства к интересам. На него можно ответить Yes, I do или No, I don’t.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5529513" y="2780175"/>
            <a:ext cx="1531500" cy="200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Любимый предмет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What is your favourite subject? хорошо подходит для школьной беседы. Ответ может быть коротким, но он часто вызывает следующий вопрос и продолжает общение.
</a:t>
            </a:r>
            <a:endParaRPr lang="en-US" sz="1200" dirty="0"/>
          </a:p>
        </p:txBody>
      </p:sp>
      <p:sp>
        <p:nvSpPr>
          <p:cNvPr id="13" name="Text 6"/>
          <p:cNvSpPr txBox="1"/>
          <p:nvPr/>
        </p:nvSpPr>
        <p:spPr>
          <a:xfrm>
            <a:off x="7252693" y="2780175"/>
            <a:ext cx="1531500" cy="200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Игры и увлечения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What games do you like? помогает разговору стать более личным и живым. Такие вопросы особенно легко обсуждать с одноклассниками и новыми знакомыми.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1859241"/>
            <a:ext cx="4300800" cy="177091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814450" y="245700"/>
            <a:ext cx="9726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82" dirty="0"/>
          </a:p>
        </p:txBody>
      </p:sp>
      <p:sp>
        <p:nvSpPr>
          <p:cNvPr id="5" name="Text 1"/>
          <p:cNvSpPr txBox="1"/>
          <p:nvPr/>
        </p:nvSpPr>
        <p:spPr>
          <a:xfrm>
            <a:off x="5204176" y="1406975"/>
            <a:ext cx="35829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какие выражения звучат вежливо и помогают разговору продолжаться, а какие могут смутить собеседника.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5204175" y="2858376"/>
            <a:ext cx="35829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вежливые реплики помогают начать общение безопасно и без неловкости; грубые или резкие слова быстро закрывают разговор.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5201100" y="4519200"/>
            <a:ext cx="3582900" cy="26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тема «Meeting New Friends», школьные диалоги уровня 6 класса.
</a:t>
            </a:r>
            <a:endParaRPr lang="en-US" sz="800" dirty="0"/>
          </a:p>
        </p:txBody>
      </p:sp>
      <p:sp>
        <p:nvSpPr>
          <p:cNvPr id="8" name="Text 4"/>
          <p:cNvSpPr txBox="1"/>
          <p:nvPr/>
        </p:nvSpPr>
        <p:spPr>
          <a:xfrm>
            <a:off x="360025" y="537925"/>
            <a:ext cx="8424000" cy="67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Полезные и неудачные фразы при знакомстве
</a:t>
            </a:r>
            <a:endParaRPr lang="en-US" sz="2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1408195"/>
            <a:ext cx="4416900" cy="2673011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814450" y="245700"/>
            <a:ext cx="9726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82" dirty="0"/>
          </a:p>
        </p:txBody>
      </p:sp>
      <p:sp>
        <p:nvSpPr>
          <p:cNvPr id="5" name="Text 1"/>
          <p:cNvSpPr txBox="1"/>
          <p:nvPr/>
        </p:nvSpPr>
        <p:spPr>
          <a:xfrm>
            <a:off x="5156263" y="1406975"/>
            <a:ext cx="36309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Темы для знакомства должны быть понятными, знакомыми и не требовать длинных объяснений. Именно поэтому школьники чаще выбирают разговоры о привычных занятиях и любимых делах.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5156262" y="2858378"/>
            <a:ext cx="36309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Hobbies и sports выглядят самыми сильными темами для начала беседы; они быстро дают ответ и легко ведут к уточняющему вопросу.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5153450" y="4519200"/>
            <a:ext cx="3630900" cy="26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раздел «Meeting New Friends»; распределение тем для школьного общения (обобщение по материалу темы).
</a:t>
            </a:r>
            <a:endParaRPr lang="en-US" sz="800" dirty="0"/>
          </a:p>
        </p:txBody>
      </p:sp>
      <p:sp>
        <p:nvSpPr>
          <p:cNvPr id="8" name="Text 4"/>
          <p:cNvSpPr txBox="1"/>
          <p:nvPr/>
        </p:nvSpPr>
        <p:spPr>
          <a:xfrm>
            <a:off x="360025" y="537925"/>
            <a:ext cx="8424000" cy="67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темы чаще всего помогают найти общий интерес
</a:t>
            </a:r>
            <a:endParaRPr lang="en-US" sz="2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19768" y="2170429"/>
            <a:ext cx="307200" cy="307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37483" y="2170429"/>
            <a:ext cx="307200" cy="307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474399" y="2170429"/>
            <a:ext cx="268800" cy="307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65797" y="2195455"/>
            <a:ext cx="321434" cy="257148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883512" y="2195455"/>
            <a:ext cx="321434" cy="257148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7912175" y="245700"/>
            <a:ext cx="8691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82" dirty="0"/>
          </a:p>
        </p:txBody>
      </p:sp>
      <p:sp>
        <p:nvSpPr>
          <p:cNvPr id="10" name="Text 1"/>
          <p:cNvSpPr txBox="1"/>
          <p:nvPr/>
        </p:nvSpPr>
        <p:spPr>
          <a:xfrm>
            <a:off x="360025" y="537925"/>
            <a:ext cx="8424000" cy="10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Общие интересы в диалоге на английском
</a:t>
            </a:r>
            <a:endParaRPr lang="en-US" sz="2400" dirty="0"/>
          </a:p>
        </p:txBody>
      </p:sp>
      <p:sp>
        <p:nvSpPr>
          <p:cNvPr id="11" name="Text 2"/>
          <p:cNvSpPr txBox="1"/>
          <p:nvPr/>
        </p:nvSpPr>
        <p:spPr>
          <a:xfrm>
            <a:off x="360003" y="2790732"/>
            <a:ext cx="1553195" cy="155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Спорт
</a:t>
            </a:r>
            <a:pPr algn="ctr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Разговор о спорте быстро становится живым, потому что многие школьники любят футбол, баскетбол или плавание. Один общий вид спорта сразу даёт тему для следующего вопроса.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2077718" y="2790732"/>
            <a:ext cx="1553195" cy="155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Творчество
</a:t>
            </a:r>
            <a:pPr algn="ctr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Drawing, music и dancing помогают узнать, чем человек любит заниматься после школы. Такие темы легко поддерживать короткими фразами и простыми вопросами без сложных слов.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3795434" y="2790732"/>
            <a:ext cx="1553195" cy="155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Чтение
</a:t>
            </a:r>
            <a:pPr algn="ctr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Reading подходит для спокойного знакомства, особенно если оба ученика любят книги или комиксы. Можно спросить о любимом жанре, авторе или книге, которую читают сейчас.
</a:t>
            </a:r>
            <a:endParaRPr lang="en-US" sz="1200" dirty="0"/>
          </a:p>
        </p:txBody>
      </p:sp>
      <p:sp>
        <p:nvSpPr>
          <p:cNvPr id="14" name="Text 5"/>
          <p:cNvSpPr txBox="1"/>
          <p:nvPr/>
        </p:nvSpPr>
        <p:spPr>
          <a:xfrm>
            <a:off x="5513150" y="2790732"/>
            <a:ext cx="1553195" cy="155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Игры
</a:t>
            </a:r>
            <a:pPr algn="ctr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Computer games и настольные игры часто вызывают быстрый отклик у ребят 11–13 лет. Они помогают перейти от короткого ответа к более длинному диалогу.
</a:t>
            </a:r>
            <a:endParaRPr lang="en-US" sz="1200" dirty="0"/>
          </a:p>
        </p:txBody>
      </p:sp>
      <p:sp>
        <p:nvSpPr>
          <p:cNvPr id="15" name="Text 6"/>
          <p:cNvSpPr txBox="1"/>
          <p:nvPr/>
        </p:nvSpPr>
        <p:spPr>
          <a:xfrm>
            <a:off x="7230865" y="2790732"/>
            <a:ext cx="1553195" cy="155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кружки
</a:t>
            </a:r>
            <a:pPr algn="ctr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School clubs объединяют учеников по интересам и дают много поводов для общения. Можно спросить, куда человек ходит после уроков и что ему там нравится.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25" y="537925"/>
            <a:ext cx="4068900" cy="10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поддерживать разговор короткими ответами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7988800" y="245700"/>
            <a:ext cx="7953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82" dirty="0"/>
          </a:p>
        </p:txBody>
      </p:sp>
      <p:sp>
        <p:nvSpPr>
          <p:cNvPr id="8" name="Text 2"/>
          <p:cNvSpPr txBox="1"/>
          <p:nvPr/>
        </p:nvSpPr>
        <p:spPr>
          <a:xfrm>
            <a:off x="5125600" y="557100"/>
            <a:ext cx="3658500" cy="89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Добавляй деталь
</a:t>
            </a:r>
            <a:pPr algn="l" indent="0" marL="0">
              <a:lnSpc>
                <a:spcPct val="115000"/>
              </a:lnSpc>
              <a:buNone/>
            </a:pPr>
            <a:r>
              <a:rPr lang="en-US" sz="49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Короткий ответ становится интереснее, если добавить одно уточнение. Вместо I like music можно сказать I like music. My favourite singer is… чтобы собеседнику было проще продолжить разговор.
</a:t>
            </a:r>
            <a:endParaRPr lang="en-US" sz="1286" dirty="0"/>
          </a:p>
        </p:txBody>
      </p:sp>
      <p:sp>
        <p:nvSpPr>
          <p:cNvPr id="9" name="Text 3"/>
          <p:cNvSpPr txBox="1"/>
          <p:nvPr/>
        </p:nvSpPr>
        <p:spPr>
          <a:xfrm>
            <a:off x="5125602" y="1561880"/>
            <a:ext cx="3658500" cy="89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Задавай ответный вопрос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своего ответа полезно сразу спросить что-то в ответ. Это показывает интерес к человеку и помогает разговору идти дальше без длинной паузы.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5125602" y="2566677"/>
            <a:ext cx="3658500" cy="89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Используй имя собеседника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 имени делает речь более личной и вежливой. Когда ученик говорит, например, Anna, do you like football? , диалог звучит теплее и внимательнее.
</a:t>
            </a:r>
            <a:endParaRPr lang="en-US" sz="1300" dirty="0"/>
          </a:p>
        </p:txBody>
      </p:sp>
      <p:sp>
        <p:nvSpPr>
          <p:cNvPr id="11" name="Text 5"/>
          <p:cNvSpPr txBox="1"/>
          <p:nvPr/>
        </p:nvSpPr>
        <p:spPr>
          <a:xfrm>
            <a:off x="5125602" y="3571477"/>
            <a:ext cx="3658500" cy="89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Связывай ответы с темой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речь идёт о школе, хобби или играх, ответ лучше привязать к этой теме. Тогда беседа остаётся понятной, а новый вопрос возникает естественно.
</a:t>
            </a:r>
            <a:endParaRPr lang="en-US" sz="13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72558" y="0"/>
            <a:ext cx="4570884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890400" y="4873500"/>
            <a:ext cx="8691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82" dirty="0"/>
          </a:p>
        </p:txBody>
      </p:sp>
      <p:sp>
        <p:nvSpPr>
          <p:cNvPr id="9" name="Text 1"/>
          <p:cNvSpPr txBox="1"/>
          <p:nvPr/>
        </p:nvSpPr>
        <p:spPr>
          <a:xfrm>
            <a:off x="360000" y="937150"/>
            <a:ext cx="3964800" cy="78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Знакомство в паре и в группе
</a:t>
            </a:r>
            <a:endParaRPr lang="en-US" sz="2400" dirty="0"/>
          </a:p>
        </p:txBody>
      </p:sp>
      <p:sp>
        <p:nvSpPr>
          <p:cNvPr id="10" name="Text 2"/>
          <p:cNvSpPr txBox="1"/>
          <p:nvPr/>
        </p:nvSpPr>
        <p:spPr>
          <a:xfrm>
            <a:off x="360000" y="1851288"/>
            <a:ext cx="3279000" cy="63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 начинает разговор
</a:t>
            </a:r>
            <a:pPr algn="l" indent="0" marL="0">
              <a:lnSpc>
                <a:spcPct val="115000"/>
              </a:lnSpc>
              <a:buNone/>
            </a:pPr>
            <a:r>
              <a:rPr lang="en-US" sz="32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2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парной работе ученики обычно сначала называют имя, возраст и любимое занятие. Короткие ответы помогают быстрее включиться в диалог и снимают напряжение перед общением на английском.
</a:t>
            </a:r>
            <a:endParaRPr lang="en-US" sz="984" dirty="0"/>
          </a:p>
        </p:txBody>
      </p:sp>
      <p:sp>
        <p:nvSpPr>
          <p:cNvPr id="11" name="Text 3"/>
          <p:cNvSpPr txBox="1"/>
          <p:nvPr/>
        </p:nvSpPr>
        <p:spPr>
          <a:xfrm>
            <a:off x="360000" y="2606213"/>
            <a:ext cx="3279000" cy="63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Реплики для группы
</a:t>
            </a:r>
            <a:pPr algn="l" indent="0" marL="0">
              <a:lnSpc>
                <a:spcPct val="115000"/>
              </a:lnSpc>
              <a:buNone/>
            </a:pPr>
            <a:r>
              <a:rPr lang="en-US" sz="32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группе особенно полезны фразы What about you? , And you? , I agree, Me too. Они помогают не терять очередность, поддерживать разговор и вовлекать сразу нескольких одноклассников.
</a:t>
            </a:r>
            <a:endParaRPr lang="en-US" sz="987" dirty="0"/>
          </a:p>
        </p:txBody>
      </p:sp>
      <p:sp>
        <p:nvSpPr>
          <p:cNvPr id="12" name="Text 4"/>
          <p:cNvSpPr txBox="1"/>
          <p:nvPr/>
        </p:nvSpPr>
        <p:spPr>
          <a:xfrm>
            <a:off x="360000" y="3361129"/>
            <a:ext cx="3279000" cy="63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6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Обмен личной информацией
</a:t>
            </a:r>
            <a:pPr algn="l" indent="0" marL="0">
              <a:lnSpc>
                <a:spcPct val="115000"/>
              </a:lnSpc>
              <a:buNone/>
            </a:pPr>
            <a:r>
              <a:rPr lang="en-US" sz="32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шестого класса подходят простые сведения: имя, класс, любимый предмет или хобби. Такие ответы легко запомнить, а собеседник может быстро задать следующий вопрос по той же теме.
</a:t>
            </a:r>
            <a:endParaRPr lang="en-US" sz="960" dirty="0"/>
          </a:p>
        </p:txBody>
      </p:sp>
      <p:sp>
        <p:nvSpPr>
          <p:cNvPr id="13" name="Text 5"/>
          <p:cNvSpPr txBox="1"/>
          <p:nvPr/>
        </p:nvSpPr>
        <p:spPr>
          <a:xfrm>
            <a:off x="360000" y="4116053"/>
            <a:ext cx="3279000" cy="63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4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Уважительный тон
</a:t>
            </a:r>
            <a:pPr algn="l" indent="0" marL="0">
              <a:lnSpc>
                <a:spcPct val="115000"/>
              </a:lnSpc>
              <a:buNone/>
            </a:pPr>
            <a:r>
              <a:rPr lang="en-US" sz="31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Доброжелательный голос, краткие фразы и внимание к ответу делают общение безопасным и комфортным. Так ученики чувствуют себя увереннее и легче переходят от знакомства к совместной работе.
</a:t>
            </a:r>
            <a:endParaRPr lang="en-US" sz="943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1440" y="1687525"/>
            <a:ext cx="8421120" cy="3096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814450" y="245700"/>
            <a:ext cx="9726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82" dirty="0"/>
          </a:p>
        </p:txBody>
      </p:sp>
      <p:sp>
        <p:nvSpPr>
          <p:cNvPr id="5" name="Text 1"/>
          <p:cNvSpPr txBox="1"/>
          <p:nvPr/>
        </p:nvSpPr>
        <p:spPr>
          <a:xfrm>
            <a:off x="360025" y="537925"/>
            <a:ext cx="8424000" cy="40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первого приветствия к знакомству в классе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360000" y="1008400"/>
            <a:ext cx="4509000" cy="3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5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коротких реплик, которая помогает начать разговор в школьной ситуации и постепенно перейти к совместной работе.
</a:t>
            </a:r>
            <a:endParaRPr lang="en-US" sz="1051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84350" y="403162"/>
            <a:ext cx="300000" cy="240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41444" y="1496638"/>
            <a:ext cx="185812" cy="2973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085700" y="2618763"/>
            <a:ext cx="297300" cy="2973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085700" y="3740887"/>
            <a:ext cx="297300" cy="2973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90400" y="4873500"/>
            <a:ext cx="8691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82" dirty="0"/>
          </a:p>
        </p:txBody>
      </p:sp>
      <p:sp>
        <p:nvSpPr>
          <p:cNvPr id="7" name="Text 1"/>
          <p:cNvSpPr txBox="1"/>
          <p:nvPr/>
        </p:nvSpPr>
        <p:spPr>
          <a:xfrm>
            <a:off x="356950" y="1076450"/>
            <a:ext cx="3936000" cy="10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2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Ошибки, которые мешают начать общение
</a:t>
            </a:r>
            <a:endParaRPr lang="en-US" sz="2200" dirty="0"/>
          </a:p>
        </p:txBody>
      </p:sp>
      <p:sp>
        <p:nvSpPr>
          <p:cNvPr id="8" name="Text 2"/>
          <p:cNvSpPr txBox="1"/>
          <p:nvPr/>
        </p:nvSpPr>
        <p:spPr>
          <a:xfrm>
            <a:off x="5534400" y="374512"/>
            <a:ext cx="3249600" cy="10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Слишком длинные фразы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ученик пытается сказать сразу слишком много, речь звучит неуверенно. Для знакомства лучше использовать короткие предложения, чтобы собеседник легко понял смысл и мог быстро ответить.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5534400" y="1496638"/>
            <a:ext cx="3249600" cy="10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Молчание после приветствия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после Hello! или Hi! сразу наступает пауза, разговор часто останавливается. Помогает заранее подготовить следующий вопрос о имени, классе или интересах.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5534400" y="2618763"/>
            <a:ext cx="3249600" cy="10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Неуместные вопросы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Слишком личные или резкие вопросы могут смутить собеседника. Безопаснее спрашивать о школе, хобби, любимом предмете или занятиях, которые подходят для обычного класса.
</a:t>
            </a:r>
            <a:endParaRPr lang="en-US" sz="1300" dirty="0"/>
          </a:p>
        </p:txBody>
      </p:sp>
      <p:sp>
        <p:nvSpPr>
          <p:cNvPr id="11" name="Text 5"/>
          <p:cNvSpPr txBox="1"/>
          <p:nvPr/>
        </p:nvSpPr>
        <p:spPr>
          <a:xfrm>
            <a:off x="5534400" y="3740887"/>
            <a:ext cx="3249600" cy="10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Вежливое повторение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слова сказаны не совсем точно, это не мешает пониманию, когда фразы короткие и спокойные. Важнее ясность, уважение и готовность повторить простую мысль ещё раз.
</a:t>
            </a:r>
            <a:endParaRPr lang="en-US" sz="13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450750" y="1718751"/>
            <a:ext cx="4333200" cy="205189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814450" y="245700"/>
            <a:ext cx="9726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82" dirty="0"/>
          </a:p>
        </p:txBody>
      </p:sp>
      <p:sp>
        <p:nvSpPr>
          <p:cNvPr id="5" name="Text 1"/>
          <p:cNvSpPr txBox="1"/>
          <p:nvPr/>
        </p:nvSpPr>
        <p:spPr>
          <a:xfrm>
            <a:off x="360001" y="1407000"/>
            <a:ext cx="37647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вежливые действия делают начало разговора понятным и приятным для обоих собеседников.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360000" y="2858403"/>
            <a:ext cx="37647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Вежливое начало и простые фразы повышают шанс продолжить общение и делают школьный диалог спокойным и естественным.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360000" y="4519200"/>
            <a:ext cx="3764700" cy="26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Материалы раздела Meeting New Friends
</a:t>
            </a:r>
            <a:endParaRPr lang="en-US" sz="800" dirty="0"/>
          </a:p>
        </p:txBody>
      </p:sp>
      <p:sp>
        <p:nvSpPr>
          <p:cNvPr id="8" name="Text 4"/>
          <p:cNvSpPr txBox="1"/>
          <p:nvPr/>
        </p:nvSpPr>
        <p:spPr>
          <a:xfrm>
            <a:off x="360025" y="537925"/>
            <a:ext cx="8424000" cy="67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помогает хорошему первому впечатлению на английском
</a:t>
            </a:r>
            <a:endParaRPr lang="en-US" sz="2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823350"/>
            <a:ext cx="7713900" cy="10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пригласить к совместному делу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7988800" y="245700"/>
            <a:ext cx="7953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82" dirty="0"/>
          </a:p>
        </p:txBody>
      </p:sp>
      <p:sp>
        <p:nvSpPr>
          <p:cNvPr id="9" name="Text 2"/>
          <p:cNvSpPr txBox="1"/>
          <p:nvPr/>
        </p:nvSpPr>
        <p:spPr>
          <a:xfrm>
            <a:off x="360000" y="2780175"/>
            <a:ext cx="1531500" cy="200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Начать просто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приглашения подойдут короткие фразы без сложной грамматики: Let’s play together или Sit next to me. Они понятны сразу и помогают быстро перейти к совместному действию.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2083173" y="2780175"/>
            <a:ext cx="1531500" cy="200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Предложить выбор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Фраза Do you want to work with me? звучит вежливо и даёт собеседнику возможность ответить спокойно. Такой вариант особенно полезен, когда ученики только знакомятся.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3806346" y="2780175"/>
            <a:ext cx="1531500" cy="200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Использовать «let’s»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Let’s do this task together помогает не только пригласить, но и показать готовность работать вместе. Для школьной среды это удобный способ начать партнёрское общение на уроке.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5529513" y="2780175"/>
            <a:ext cx="1531500" cy="200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Приглашать спокойно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Come with us или аналогичные фразы звучат доброжелательно, если сказаны без давления. Вежливый тон важен, потому что отказ может быть связан не с отношением, а с занятостью.
</a:t>
            </a:r>
            <a:endParaRPr lang="en-US" sz="1200" dirty="0"/>
          </a:p>
        </p:txBody>
      </p:sp>
      <p:sp>
        <p:nvSpPr>
          <p:cNvPr id="13" name="Text 6"/>
          <p:cNvSpPr txBox="1"/>
          <p:nvPr/>
        </p:nvSpPr>
        <p:spPr>
          <a:xfrm>
            <a:off x="7252693" y="2780175"/>
            <a:ext cx="1531500" cy="200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Принять любой ответ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человек не может присоединиться, это не повод прекращать общение. Спокойная реакция показывает уважение и помогает сохранить доброжелательную атмосферу для следующего разговора.
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1408195"/>
            <a:ext cx="4416900" cy="2673011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814450" y="245700"/>
            <a:ext cx="9726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82" dirty="0"/>
          </a:p>
        </p:txBody>
      </p:sp>
      <p:sp>
        <p:nvSpPr>
          <p:cNvPr id="5" name="Text 1"/>
          <p:cNvSpPr txBox="1"/>
          <p:nvPr/>
        </p:nvSpPr>
        <p:spPr>
          <a:xfrm>
            <a:off x="5156263" y="1406975"/>
            <a:ext cx="36309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новые разговоры возникают там, где ученики регулярно видят друг друга и выполняют общие задания или играют в одной команде.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5156262" y="2858378"/>
            <a:ext cx="36309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Постоянный контакт в классе и кружке лучше всего помогает перейти от первого знакомства к устойчивому общению.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5153450" y="4519200"/>
            <a:ext cx="3630900" cy="26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Схематическая оценка типичных школьных ситуаций в разделе Meeting New Friends
</a:t>
            </a:r>
            <a:endParaRPr lang="en-US" sz="800" dirty="0"/>
          </a:p>
        </p:txBody>
      </p:sp>
      <p:sp>
        <p:nvSpPr>
          <p:cNvPr id="8" name="Text 4"/>
          <p:cNvSpPr txBox="1"/>
          <p:nvPr/>
        </p:nvSpPr>
        <p:spPr>
          <a:xfrm>
            <a:off x="360025" y="537925"/>
            <a:ext cx="8424000" cy="67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школьники чаще всего знакомятся с новыми друзьями
</a:t>
            </a:r>
            <a:endParaRPr lang="en-US" sz="2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25" y="537925"/>
            <a:ext cx="4068900" cy="10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Правила безопасности при знакомстве в интернете и в школе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7988800" y="245700"/>
            <a:ext cx="7953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82" dirty="0"/>
          </a:p>
        </p:txBody>
      </p:sp>
      <p:sp>
        <p:nvSpPr>
          <p:cNvPr id="8" name="Text 2"/>
          <p:cNvSpPr txBox="1"/>
          <p:nvPr/>
        </p:nvSpPr>
        <p:spPr>
          <a:xfrm>
            <a:off x="5125600" y="557100"/>
            <a:ext cx="3658500" cy="89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4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делиться личным
</a:t>
            </a:r>
            <a:pPr algn="l" indent="0" marL="0">
              <a:lnSpc>
                <a:spcPct val="115000"/>
              </a:lnSpc>
              <a:buNone/>
            </a:pPr>
            <a:r>
              <a:rPr lang="en-US" sz="47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Нельзя сообщать незнакомым людям адрес, пароль, номер телефона родителей, данные банковской карты или личные фотографии. Такие сведения должны оставаться только у семьи и взрослых, которым доверяют.
</a:t>
            </a:r>
            <a:endParaRPr lang="en-US" sz="1244" dirty="0"/>
          </a:p>
        </p:txBody>
      </p:sp>
      <p:sp>
        <p:nvSpPr>
          <p:cNvPr id="9" name="Text 3"/>
          <p:cNvSpPr txBox="1"/>
          <p:nvPr/>
        </p:nvSpPr>
        <p:spPr>
          <a:xfrm>
            <a:off x="5125602" y="1561880"/>
            <a:ext cx="3658500" cy="89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Проверять собеседника
</a:t>
            </a:r>
            <a:pPr algn="l" indent="0" marL="0">
              <a:lnSpc>
                <a:spcPct val="115000"/>
              </a:lnSpc>
              <a:buNone/>
            </a:pPr>
            <a:r>
              <a:rPr lang="en-US" sz="49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интернете важно смотреть, кто пишет сообщение, и не отвечать на подозрительные запросы. Если профиль или слова кажутся странными, лучше остановиться и ничего не отправлять.
</a:t>
            </a:r>
            <a:endParaRPr lang="en-US" sz="1286" dirty="0"/>
          </a:p>
        </p:txBody>
      </p:sp>
      <p:sp>
        <p:nvSpPr>
          <p:cNvPr id="10" name="Text 4"/>
          <p:cNvSpPr txBox="1"/>
          <p:nvPr/>
        </p:nvSpPr>
        <p:spPr>
          <a:xfrm>
            <a:off x="5125602" y="2566677"/>
            <a:ext cx="3658500" cy="89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открывать ссылки
</a:t>
            </a:r>
            <a:pPr algn="l" indent="0" marL="0">
              <a:lnSpc>
                <a:spcPct val="115000"/>
              </a:lnSpc>
              <a:buNone/>
            </a:pPr>
            <a:r>
              <a:rPr lang="en-US" sz="49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Сомнительные ссылки и вложения могут быть опасны. Даже если сообщение выглядит обычным, безопаснее не переходить по нему без уверенности, что отправитель известен и надёжен.
</a:t>
            </a:r>
            <a:endParaRPr lang="en-US" sz="1286" dirty="0"/>
          </a:p>
        </p:txBody>
      </p:sp>
      <p:sp>
        <p:nvSpPr>
          <p:cNvPr id="11" name="Text 5"/>
          <p:cNvSpPr txBox="1"/>
          <p:nvPr/>
        </p:nvSpPr>
        <p:spPr>
          <a:xfrm>
            <a:off x="5125602" y="3571477"/>
            <a:ext cx="3658500" cy="89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Обращаться к взрослым
</a:t>
            </a:r>
            <a:pPr algn="l" indent="0" marL="0">
              <a:lnSpc>
                <a:spcPct val="115000"/>
              </a:lnSpc>
              <a:buNone/>
            </a:pPr>
            <a:r>
              <a:rPr lang="en-US" sz="49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разговор вызывает тревогу, нужно рассказать родителю, учителю или школьному психологу. Взрослые помогут оценить ситуацию и подскажут, как действовать спокойно и правильно.
</a:t>
            </a:r>
            <a:endParaRPr lang="en-US" sz="1286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90400" y="4873500"/>
            <a:ext cx="8691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82" dirty="0"/>
          </a:p>
        </p:txBody>
      </p:sp>
      <p:sp>
        <p:nvSpPr>
          <p:cNvPr id="7" name="Text 1"/>
          <p:cNvSpPr txBox="1"/>
          <p:nvPr/>
        </p:nvSpPr>
        <p:spPr>
          <a:xfrm>
            <a:off x="635475" y="550975"/>
            <a:ext cx="3378900" cy="10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2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делать, если разговор не сразу получился
</a:t>
            </a:r>
            <a:endParaRPr lang="en-US" sz="2200" dirty="0"/>
          </a:p>
        </p:txBody>
      </p:sp>
      <p:sp>
        <p:nvSpPr>
          <p:cNvPr id="8" name="Text 2"/>
          <p:cNvSpPr txBox="1"/>
          <p:nvPr/>
        </p:nvSpPr>
        <p:spPr>
          <a:xfrm>
            <a:off x="4848000" y="437251"/>
            <a:ext cx="3936000" cy="117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Первая попытка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знакомство получилось неловким, это нормально. Иногда достаточно одной короткой фразы, чтобы потом вернуться к разговору без спешки и напряжения.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326075" y="1983138"/>
            <a:ext cx="3936000" cy="117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Сменить момент или тему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Можно попробовать ещё раз на другой перемене, начать с другой темы или задать более простой вопрос о школе, хобби или любимом предмете.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3843313" y="3529038"/>
            <a:ext cx="3936000" cy="117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Попробовать снова с другим учеником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диалог не сложился, стоит обратиться к другому однокласснику. В дружеском общении часто бывают паузы и повторные попытки, пока дети привыкают друг к другу.
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2680466"/>
            <a:ext cx="3048000" cy="246161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047958" y="2680466"/>
            <a:ext cx="3048000" cy="246161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95979" y="2680466"/>
            <a:ext cx="3048000" cy="2461617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25" y="537925"/>
            <a:ext cx="8424000" cy="6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Признаки, что знакомство превращается в дружбу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7988800" y="245700"/>
            <a:ext cx="7953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82" dirty="0"/>
          </a:p>
        </p:txBody>
      </p:sp>
      <p:sp>
        <p:nvSpPr>
          <p:cNvPr id="8" name="Text 2"/>
          <p:cNvSpPr txBox="1"/>
          <p:nvPr/>
        </p:nvSpPr>
        <p:spPr>
          <a:xfrm>
            <a:off x="360050" y="1342550"/>
            <a:ext cx="23976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Общий путь после уроков
</a:t>
            </a:r>
            <a:pPr algn="ctr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Два ученика выходят из класса и продолжают разговор о домашнем задании, музыке и планах на вечер. Они идут рядом без спешки, перебрасываются короткими шутками и легко возвращаются к теме, которую уже обсуждали раньше.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3314922" y="1342550"/>
            <a:ext cx="24753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Разговор каждый день
</a:t>
            </a:r>
            <a:pPr algn="ctr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переменах они сами подходят друг к другу, спрашивают, как прошёл день, и помнят ответы. Постепенно появляются общие шутки и привычка садиться рядом на уроках, потому что общение стало естественным и взаимным.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6308778" y="1342550"/>
            <a:ext cx="24753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Помощь и внимание
</a:t>
            </a:r>
            <a:pPr algn="ctr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один ученик не понял задание, другой спокойно объясняет ещё раз и делится тетрадью. В такой ситуации видно, что знакомство переросло в дружбу: оба слушают друг друга, задают вопросы и стараются помочь.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956300" y="914300"/>
            <a:ext cx="5231400" cy="102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335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выводы раздела Meeting New Friends
</a:t>
            </a:r>
            <a:endParaRPr lang="en-US" sz="3352" dirty="0"/>
          </a:p>
        </p:txBody>
      </p:sp>
      <p:sp>
        <p:nvSpPr>
          <p:cNvPr id="4" name="Text 1"/>
          <p:cNvSpPr txBox="1"/>
          <p:nvPr/>
        </p:nvSpPr>
        <p:spPr>
          <a:xfrm>
            <a:off x="2770800" y="2715400"/>
            <a:ext cx="3602400" cy="151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Уверенное знакомство на английском строится на простых вежливых фразах, коротких вопросах и дружелюбном тоне. Регулярная практика помогает говорить свободнее, а уважение и безопасность делают общение по-настоящему успешным.
</a:t>
            </a:r>
            <a:endParaRPr lang="en-US" sz="1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2026-05-30T15:15:02Z</dcterms:created>
  <dcterms:modified xsi:type="dcterms:W3CDTF">2026-05-30T15:15:02Z</dcterms:modified>
</cp:coreProperties>
</file>