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image" Target="../media/image-7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6200" y="-1160"/>
            <a:ext cx="5627700" cy="514407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771075"/>
            <a:ext cx="39048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среда отбирает полезные признаки и формирует адаптации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269896"/>
            <a:ext cx="53121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приспособлений: как организмы отвечают на условия среды
</a:t>
            </a:r>
            <a:endParaRPr lang="en-US" sz="2162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99916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826475"/>
            <a:ext cx="38706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 Дарвина показали: полезные признаки не возникают ради цели, а сохраняются естественным отбором. Мутации и рекомбинации создают разнообразие, а среда постепенно закрепляет то, что помогает выжить и оставить потомство.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Эволюционный взгляд на приспособления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приспособления и его основные формы
</a:t>
            </a:r>
            <a:endParaRPr lang="en-US" sz="2212" dirty="0"/>
          </a:p>
        </p:txBody>
      </p:sp>
      <p:sp>
        <p:nvSpPr>
          <p:cNvPr id="11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910121" y="1664545"/>
            <a:ext cx="17919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Наследуемый признак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Приспособлением считают такой признак, который передаётся потомкам и повышает их успешность в конкретных условиях среды. Его полезность всегда зависит от окружающих факторов, а не от самого признака отдельно.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3053048" y="2417968"/>
            <a:ext cx="17865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Морфологические адаптации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этой группе относят особенности строения: окраску, форму тела, покровы, органы движения и защиты. Они помогают скрываться, добывать пищу, экономить энергию или уменьшать потери воды и тепла.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4466296" y="991693"/>
            <a:ext cx="17895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Физиологические адаптации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приспособления связаны с работой органов, клеток и обменом веществ. Они позволяют экономить ресурсы, переносить засуху, холод или недостаток кислорода, сохраняя жизнедеятельность в неблагоприятных условиях.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6577028" y="3828686"/>
            <a:ext cx="17724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цель — разные решения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экологический вызов может решаться разными способами: через строение, физиологию или поведение. Поэтому приспособления редко существуют изолированно и часто работают как единая система.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6579045" y="2404657"/>
            <a:ext cx="17895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Поведенческие адаптации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Сюда относят миграции, спячку, выбор укрытий, ночную активность и заботу о потомстве. Такое поведение снижает риск гибели и повышает шансы организма передать свои гены следующему поколению.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525" y="918141"/>
            <a:ext cx="8784000" cy="33440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наследственной изменчивости к устойчивому приспособлению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556200"/>
            <a:ext cx="8784000" cy="18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полезный признак постепенно закрепляется в популяции под действием среды.
</a:t>
            </a:r>
            <a:endParaRPr lang="en-US" sz="111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8894" y="811066"/>
            <a:ext cx="4230000" cy="1408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9441" y="2219757"/>
            <a:ext cx="4230000" cy="14086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18472" y="3629686"/>
            <a:ext cx="4230000" cy="140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819469" y="946502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Клювы, настроенные на пищу
</a:t>
            </a:r>
            <a:pPr algn="l" indent="0" marL="0">
              <a:lnSpc>
                <a:spcPct val="115000"/>
              </a:lnSpc>
              <a:buNone/>
            </a:pPr>
            <a:r>
              <a:rPr lang="en-US" sz="5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островах с разными источниками корма вьюрки с более подходящей формой клюва получают преимущество. Они лучше используют доступную пищу, чаще выживают и оставляют потомство, поэтому соответствующий признак становится обычнее в популяции.
</a:t>
            </a:r>
            <a:endParaRPr lang="en-US" sz="982" dirty="0"/>
          </a:p>
        </p:txBody>
      </p:sp>
      <p:sp>
        <p:nvSpPr>
          <p:cNvPr id="14" name="Text 2"/>
          <p:cNvSpPr txBox="1"/>
          <p:nvPr/>
        </p:nvSpPr>
        <p:spPr>
          <a:xfrm>
            <a:off x="820016" y="2355194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Незаметность как защита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среда полна хищников, выживают особи, которых труднее заметить. Так естественный отбор может усиливать защитную окраску, сходство с фоном или формы поведения, уменьшающие риск встречи с врагом.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819047" y="3765123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окраски популяции
</a:t>
            </a:r>
            <a:pPr algn="l" indent="0" marL="0">
              <a:lnSpc>
                <a:spcPct val="115000"/>
              </a:lnSpc>
              <a:buNone/>
            </a:pPr>
            <a:r>
              <a:rPr lang="en-US" sz="5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промышленно изменённой среде преимущество получают формы, лучше скрывающиеся на тёмных поверхностях. Это показывает, что отбор не создаёт признак заранее, а сохраняет уже существующие варианты, если они становятся выгодными.
</a:t>
            </a:r>
            <a:endParaRPr lang="en-US" sz="982" dirty="0"/>
          </a:p>
        </p:txBody>
      </p:sp>
      <p:sp>
        <p:nvSpPr>
          <p:cNvPr id="16" name="Text 4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естественный отбор закрепляет полезные признаки
</a:t>
            </a:r>
            <a:endParaRPr lang="en-US" sz="201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7839" y="1605788"/>
            <a:ext cx="4012398" cy="2473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среды, влияющие на формирование приспособлений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783662" y="2374760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фактор редко действует изолированно: организмы обычно отвечают сразу на несколько условий среды, и их сочетание определяет направление отбора.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82000" y="3343014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Наибольшее значение имеют температура и хищники, но остальные факторы тоже усиливают отбор и ускоряют закрепление полезных признаков.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6903" y="4130575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«Возникновение приспособлений»; качественная экспертная оценка значимости факторов
</a:t>
            </a:r>
            <a:endParaRPr lang="en-US" sz="56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6867" y="1022089"/>
            <a:ext cx="220500" cy="252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59120" y="1022065"/>
            <a:ext cx="220500" cy="252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74440" y="1022065"/>
            <a:ext cx="220500" cy="252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049758" y="2431590"/>
            <a:ext cx="220500" cy="2520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874303" y="2433657"/>
            <a:ext cx="220500" cy="2520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Морфологические приспособления: особенности строения организма
</a:t>
            </a:r>
            <a:endParaRPr lang="en-US" sz="2012" dirty="0"/>
          </a:p>
        </p:txBody>
      </p:sp>
      <p:sp>
        <p:nvSpPr>
          <p:cNvPr id="15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6" name="Text 2"/>
          <p:cNvSpPr txBox="1"/>
          <p:nvPr/>
        </p:nvSpPr>
        <p:spPr>
          <a:xfrm>
            <a:off x="762731" y="1664203"/>
            <a:ext cx="1965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Обтекаемое тело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рыб обтекаемая форма снижает сопротивление воды и облегчает движение. Это повышает скорость, экономит энергию и помогает успешнее уходить от хищников или догонять добычу.
</a:t>
            </a:r>
            <a:endParaRPr lang="en-US" sz="1000" dirty="0"/>
          </a:p>
        </p:txBody>
      </p:sp>
      <p:sp>
        <p:nvSpPr>
          <p:cNvPr id="17" name="Text 3"/>
          <p:cNvSpPr txBox="1"/>
          <p:nvPr/>
        </p:nvSpPr>
        <p:spPr>
          <a:xfrm>
            <a:off x="3585082" y="1664180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Колючки кактуса
</a:t>
            </a:r>
            <a:pPr algn="l" indent="0" marL="0">
              <a:lnSpc>
                <a:spcPct val="115000"/>
              </a:lnSpc>
              <a:buNone/>
            </a:pPr>
            <a:r>
              <a:rPr lang="en-US" sz="4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Колючки уменьшают испарение, защищают растение от поедания и часто заменяют листья. В засушливой среде такая перестройка строения помогает сохранить воду и пережить длительный дефицит влаги.
</a:t>
            </a:r>
            <a:endParaRPr lang="en-US" sz="966" dirty="0"/>
          </a:p>
        </p:txBody>
      </p:sp>
      <p:sp>
        <p:nvSpPr>
          <p:cNvPr id="18" name="Text 4"/>
          <p:cNvSpPr txBox="1"/>
          <p:nvPr/>
        </p:nvSpPr>
        <p:spPr>
          <a:xfrm>
            <a:off x="6400402" y="1664180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Густой мех
</a:t>
            </a:r>
            <a:pPr algn="l" indent="0" marL="0">
              <a:lnSpc>
                <a:spcPct val="115000"/>
              </a:lnSpc>
              <a:buNone/>
            </a:pPr>
            <a:r>
              <a:rPr lang="en-US" sz="4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северных млекопитающих плотный шерстный покров удерживает воздух и снижает теплопотери. Благодаря этому организм сохраняет тепло даже при низких температурах и сильном ветре.
</a:t>
            </a:r>
            <a:endParaRPr lang="en-US" sz="986" dirty="0"/>
          </a:p>
        </p:txBody>
      </p:sp>
      <p:sp>
        <p:nvSpPr>
          <p:cNvPr id="19" name="Text 5"/>
          <p:cNvSpPr txBox="1"/>
          <p:nvPr/>
        </p:nvSpPr>
        <p:spPr>
          <a:xfrm>
            <a:off x="2875719" y="3073705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Длинные корни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пустынных растений корневая система может уходить глубоко в почву или широко разрастаться в стороны. Это позволяет добывать воду из труднодоступных слоёв и повышает устойчивость к засухе.
</a:t>
            </a:r>
            <a:endParaRPr lang="en-US" sz="1000" dirty="0"/>
          </a:p>
        </p:txBody>
      </p:sp>
      <p:sp>
        <p:nvSpPr>
          <p:cNvPr id="20" name="Text 6"/>
          <p:cNvSpPr txBox="1"/>
          <p:nvPr/>
        </p:nvSpPr>
        <p:spPr>
          <a:xfrm>
            <a:off x="5700265" y="3075771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Защитные структуры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Шипы, панцири, иглы и другие защитные образования уменьшают вероятность повреждения и поедания. Такие признаки особенно полезны там, где давление хищников стабильно и высоко.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9700" y="2282041"/>
            <a:ext cx="4014300" cy="112164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типов приспособлений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5014337" y="1658623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типы адаптаций решают одну задачу выживания разными биологическими средствами и часто работают вместе.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012675" y="2626877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Морфология, физиология и поведение не конкурируют, а дополняют друг друга, повышая приспособленность в конкретной среде.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99700" y="4131050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биологии; обобщение типичных адаптаций
</a:t>
            </a:r>
            <a:endParaRPr lang="en-US" sz="69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1656" y="108800"/>
            <a:ext cx="4225588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Физиологические приспособления: изменение работы органов и клеток
</a:t>
            </a:r>
            <a:endParaRPr lang="en-US" sz="2012" dirty="0"/>
          </a:p>
        </p:txBody>
      </p:sp>
      <p:sp>
        <p:nvSpPr>
          <p:cNvPr id="11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839525" y="1652450"/>
            <a:ext cx="3237600" cy="7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воды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верблюдов и других пустынных животных физиология помогает резко снижать потери влаги. Организм экономно расходует воду, что позволяет переживать жару и длительные периоды засухи.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839525" y="2489595"/>
            <a:ext cx="3237600" cy="7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в горах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животных высокогорья усиливается снабжение тканей кислородом, в том числе за счёт повышенной концентрации гемоглобина. Это поддерживает жизнедеятельность там, где воздух разрежён.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839538" y="3326729"/>
            <a:ext cx="3237600" cy="7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 холода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рыб и насекомых полярных широт обнаруживаются антифризные белки, препятствующие повреждению клеток при низких температурах. Такая защита особенно важна в ледяной воде и при сильных морозах.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839525" y="4166383"/>
            <a:ext cx="3237600" cy="7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Выживание в засухе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организмы способны долго сохранять жизнеспособность при нехватке воды. Их обмен веществ замедляется, а внутренние ресурсы расходуются экономно, что увеличивает шансы пережить неблагоприятный сезон.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поведение помогает пережить неблагоприятные условия
</a:t>
            </a:r>
            <a:endParaRPr lang="en-US" sz="2012" dirty="0"/>
          </a:p>
        </p:txBody>
      </p:sp>
      <p:sp>
        <p:nvSpPr>
          <p:cNvPr id="10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2427825"/>
            <a:ext cx="21249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Сезонный сигнал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длины дня, температуры или доступности пищи запускает поведенческую реакцию. Организм не «предугадывает» будущее, а отвечает на уже сложившиеся условия среды.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2399695" y="2427825"/>
            <a:ext cx="21249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безопасной стратегии
</a:t>
            </a:r>
            <a:pPr algn="l" indent="0" marL="0">
              <a:lnSpc>
                <a:spcPct val="115000"/>
              </a:lnSpc>
              <a:buNone/>
            </a:pPr>
            <a:r>
              <a:rPr lang="en-US" sz="5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особей мигрирует, другие переходят к ночной активности, прячутся в укрытиях или впадают в спячку. Выгодная стратегия уменьшает риск гибели и затрат энергии.
</a:t>
            </a:r>
            <a:endParaRPr lang="en-US" sz="1018" dirty="0"/>
          </a:p>
        </p:txBody>
      </p:sp>
      <p:sp>
        <p:nvSpPr>
          <p:cNvPr id="13" name="Text 4"/>
          <p:cNvSpPr txBox="1"/>
          <p:nvPr/>
        </p:nvSpPr>
        <p:spPr>
          <a:xfrm>
            <a:off x="4619366" y="2427825"/>
            <a:ext cx="21249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Успешное размножение
</a:t>
            </a:r>
            <a:pPr algn="l" indent="0" marL="0">
              <a:lnSpc>
                <a:spcPct val="115000"/>
              </a:lnSpc>
              <a:buNone/>
            </a:pPr>
            <a:r>
              <a:rPr lang="en-US" sz="5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Особи, выбравшие подходящее поведение, чаще доживают до благоприятного периода и лучше заботятся о потомстве. Это повышает вероятность передачи наследственных особенностей.
</a:t>
            </a:r>
            <a:endParaRPr lang="en-US" sz="1018" dirty="0"/>
          </a:p>
        </p:txBody>
      </p:sp>
      <p:sp>
        <p:nvSpPr>
          <p:cNvPr id="14" name="Text 5"/>
          <p:cNvSpPr txBox="1"/>
          <p:nvPr/>
        </p:nvSpPr>
        <p:spPr>
          <a:xfrm>
            <a:off x="6839048" y="2427825"/>
            <a:ext cx="21249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Закрепление в популяции
</a:t>
            </a:r>
            <a:pPr algn="l" indent="0" marL="0">
              <a:lnSpc>
                <a:spcPct val="115000"/>
              </a:lnSpc>
              <a:buNone/>
            </a:pPr>
            <a:r>
              <a:rPr lang="en-US" sz="5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определённая форма поведения систематически улучшает выживание, она становится более распространённой. Так поведенческая адаптация постепенно укрепляется в популяции.
</a:t>
            </a:r>
            <a:endParaRPr lang="en-US" sz="101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7839" y="1605788"/>
            <a:ext cx="4012398" cy="2473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адаптаций у разных организмов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783662" y="2374760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задача выживания решается разными способами: через строение, физиологию и поведение.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82000" y="3343014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зависят от среды, но всегда направлены на повышение выживаемости и успешного размножения.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6903" y="4130575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школьного курса биологии; иллюстративные примеры из учебной темы.
</a:t>
            </a:r>
            <a:endParaRPr lang="en-US" sz="69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70607" y="1666450"/>
            <a:ext cx="32457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Любой полезный признак сохраняется, только если его преимущества перевешивают затраты в конкретной среде.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790137" y="1301717"/>
            <a:ext cx="33150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200" dirty="0"/>
          </a:p>
        </p:txBody>
      </p:sp>
      <p:sp>
        <p:nvSpPr>
          <p:cNvPr id="7" name="Text 3"/>
          <p:cNvSpPr txBox="1"/>
          <p:nvPr/>
        </p:nvSpPr>
        <p:spPr>
          <a:xfrm>
            <a:off x="790150" y="2762975"/>
            <a:ext cx="3315000" cy="11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стороны есть у любого приспособления: выгода и издержки.
</a:t>
            </a:r>
            <a:endParaRPr lang="en-US" sz="1800" dirty="0"/>
          </a:p>
        </p:txBody>
      </p:sp>
      <p:sp>
        <p:nvSpPr>
          <p:cNvPr id="8" name="Text 4"/>
          <p:cNvSpPr txBox="1"/>
          <p:nvPr/>
        </p:nvSpPr>
        <p:spPr>
          <a:xfrm>
            <a:off x="790150" y="3974600"/>
            <a:ext cx="3315000" cy="1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эволюционных компромиссов из школьного курса биологии.
</a:t>
            </a:r>
            <a:endParaRPr lang="en-US" sz="69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525" y="918141"/>
            <a:ext cx="8784000" cy="33440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изменчивости к закреплению признака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556200"/>
            <a:ext cx="8784000" cy="18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наследственная изменчивость проходит через отбор и приводит к росту частоты полезного признака в популяции.
</a:t>
            </a:r>
            <a:endParaRPr lang="en-US" sz="107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7003" y="2926525"/>
            <a:ext cx="2818845" cy="211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8725" y="2925265"/>
            <a:ext cx="2818845" cy="2116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820025" y="1652350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выбирает человек
</a:t>
            </a:r>
            <a:pPr algn="l" indent="0" marL="0">
              <a:lnSpc>
                <a:spcPct val="115000"/>
              </a:lnSpc>
              <a:buNone/>
            </a:pPr>
            <a:r>
              <a:rPr lang="en-US" sz="5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Селекционер отбирает растения и животных по признакам, полезным для хозяйства: крупным плодам, высокой молочности, спокойному поведению. В результате появляются формы, удобные человеку, но не обязательно выгодные в дикой природе.
</a:t>
            </a:r>
            <a:endParaRPr lang="en-US" sz="989" dirty="0"/>
          </a:p>
        </p:txBody>
      </p:sp>
      <p:sp>
        <p:nvSpPr>
          <p:cNvPr id="12" name="Text 2"/>
          <p:cNvSpPr txBox="1"/>
          <p:nvPr/>
        </p:nvSpPr>
        <p:spPr>
          <a:xfrm>
            <a:off x="4341748" y="1651090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выбирает среда
</a:t>
            </a:r>
            <a:pPr algn="l" indent="0" marL="0">
              <a:lnSpc>
                <a:spcPct val="115000"/>
              </a:lnSpc>
              <a:buNone/>
            </a:pPr>
            <a:r>
              <a:rPr lang="en-US" sz="5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природе сохраняются признаки, которые помогают выжить в реальных условиях: маскировка, устойчивость к холоду, экономия воды. Такой отбор не ставит цели, а лишь «проверяет» уже существующие варианты на жизнеспособность.
</a:t>
            </a:r>
            <a:endParaRPr lang="en-US" sz="995" dirty="0"/>
          </a:p>
        </p:txBody>
      </p:sp>
      <p:sp>
        <p:nvSpPr>
          <p:cNvPr id="13" name="Text 3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Отбор в природе и под контролем человека
</a:t>
            </a:r>
            <a:endParaRPr lang="en-US" sz="201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0719" y="950175"/>
            <a:ext cx="8322563" cy="2349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Условия, ускоряющие появление адаптаций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36350" y="3737950"/>
            <a:ext cx="2277900" cy="11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среды по-разному влияют на то, какие признаки закрепляются быстрее и сильнее.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79600" y="3386250"/>
            <a:ext cx="8784000" cy="11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школьного курса биологии, тема естественного отбора и адаптаций.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3217394" y="3738850"/>
            <a:ext cx="2277900" cy="11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Сильное давление среды ускоряет расхождение популяций и делает полезные признаки заметнее в каждом регионе.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7905" y="723075"/>
            <a:ext cx="4213289" cy="4420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356787" y="1642962"/>
            <a:ext cx="4209600" cy="4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условия
</a:t>
            </a:r>
            <a:pPr algn="l" indent="0" marL="0">
              <a:lnSpc>
                <a:spcPct val="115000"/>
              </a:lnSpc>
              <a:buNone/>
            </a:pPr>
            <a:r>
              <a:rPr lang="en-US" sz="2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популяции долго живут в разных средах, отбор поддерживает не одни и те же признаки. Постепенно накапливаются различия, связанные с местными условиями существования.
</a:t>
            </a:r>
            <a:endParaRPr lang="en-US" sz="842" dirty="0"/>
          </a:p>
        </p:txBody>
      </p:sp>
      <p:sp>
        <p:nvSpPr>
          <p:cNvPr id="13" name="Text 2"/>
          <p:cNvSpPr txBox="1"/>
          <p:nvPr/>
        </p:nvSpPr>
        <p:spPr>
          <a:xfrm>
            <a:off x="972675" y="2347685"/>
            <a:ext cx="4209600" cy="4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 признаках
</a:t>
            </a:r>
            <a:pPr algn="l" indent="0" marL="0">
              <a:lnSpc>
                <a:spcPct val="115000"/>
              </a:lnSpc>
              <a:buNone/>
            </a:pPr>
            <a:r>
              <a:rPr lang="en-US" sz="2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Расхождения затрагивают строение, физиологию, поведение и даже сроки размножения. Чем больше таких различий, тем труднее популяциям сохранять одинаковый образ жизни.
</a:t>
            </a:r>
            <a:endParaRPr lang="en-US" sz="866" dirty="0"/>
          </a:p>
        </p:txBody>
      </p:sp>
      <p:sp>
        <p:nvSpPr>
          <p:cNvPr id="14" name="Text 3"/>
          <p:cNvSpPr txBox="1"/>
          <p:nvPr/>
        </p:nvSpPr>
        <p:spPr>
          <a:xfrm>
            <a:off x="972663" y="3052642"/>
            <a:ext cx="4209600" cy="4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обмена генами
</a:t>
            </a:r>
            <a:pPr algn="l" indent="0" marL="0">
              <a:lnSpc>
                <a:spcPct val="115000"/>
              </a:lnSpc>
              <a:buNone/>
            </a:pPr>
            <a:r>
              <a:rPr lang="en-US" sz="2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различия усиливаются, скрещивание между популяциями становится менее вероятным или менее успешным. Это уменьшает обмен наследственной информацией между ними.
</a:t>
            </a:r>
            <a:endParaRPr lang="en-US" sz="837" dirty="0"/>
          </a:p>
        </p:txBody>
      </p:sp>
      <p:sp>
        <p:nvSpPr>
          <p:cNvPr id="15" name="Text 4"/>
          <p:cNvSpPr txBox="1"/>
          <p:nvPr/>
        </p:nvSpPr>
        <p:spPr>
          <a:xfrm>
            <a:off x="356797" y="3743304"/>
            <a:ext cx="4209600" cy="4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к новому виду
</a:t>
            </a:r>
            <a:pPr algn="l" indent="0" marL="0">
              <a:lnSpc>
                <a:spcPct val="115000"/>
              </a:lnSpc>
              <a:buNone/>
            </a:pPr>
            <a:r>
              <a:rPr lang="en-US" sz="2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изоляция и отбор продолжаются достаточно долго, накопленные адаптации могут стать этапом видообразования. Так приспособления превращаются в источник эволюционного расхождения.
</a:t>
            </a:r>
            <a:endParaRPr lang="en-US" sz="816" dirty="0"/>
          </a:p>
        </p:txBody>
      </p:sp>
      <p:sp>
        <p:nvSpPr>
          <p:cNvPr id="16" name="Text 5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как основа видообразования
</a:t>
            </a:r>
            <a:endParaRPr lang="en-US" sz="221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7839" y="1605788"/>
            <a:ext cx="4012398" cy="2473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у культурных форм и их значение для человека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783662" y="2374760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человека важную роль играют не только биологические, но и культурные способы снижения влияния среды.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82000" y="3343014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отбор и культурные практики усиливают полезные свойства организмов и расширяют возможности выживания человека.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6903" y="4130575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школьного курса биологии; обобщающие примеры по теме искусственного отбора и культурных адаптаций.
</a:t>
            </a:r>
            <a:endParaRPr lang="en-US" sz="56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27894"/>
            <a:ext cx="9144000" cy="22145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приспособления не появляются мгновенно
</a:t>
            </a:r>
            <a:endParaRPr lang="en-US" sz="2212" dirty="0"/>
          </a:p>
        </p:txBody>
      </p:sp>
      <p:sp>
        <p:nvSpPr>
          <p:cNvPr id="13" name="Text 2"/>
          <p:cNvSpPr txBox="1"/>
          <p:nvPr/>
        </p:nvSpPr>
        <p:spPr>
          <a:xfrm>
            <a:off x="277809" y="1666755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Нужна изменчивость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 популяции должны существовать наследуемые различия. Без них отбору просто не на чем «работать», и полезный признак не может начать распространяться.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3126384" y="2417968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Требуются поколения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Закрепление адаптации происходит постепенно, через смену многих поколений. У долгоживущих организмов этот процесс идёт медленнее, чем у видов с быстрым размножением.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6654138" y="2415723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 среды важен
</a:t>
            </a:r>
            <a:pPr algn="l" indent="0" marL="0">
              <a:lnSpc>
                <a:spcPct val="115000"/>
              </a:lnSpc>
              <a:buNone/>
            </a:pPr>
            <a:r>
              <a:rPr lang="en-US" sz="5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и условия могут меняться быстрее, чем успевает перестроиться популяция. Тогда часть особей не выдерживает переходного периода, даже если в будущем признак оказался бы полезным.
</a:t>
            </a:r>
            <a:endParaRPr lang="en-US" sz="1054" dirty="0"/>
          </a:p>
        </p:txBody>
      </p:sp>
      <p:sp>
        <p:nvSpPr>
          <p:cNvPr id="16" name="Text 5"/>
          <p:cNvSpPr txBox="1"/>
          <p:nvPr/>
        </p:nvSpPr>
        <p:spPr>
          <a:xfrm>
            <a:off x="5244325" y="992693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должна отбирать
</a:t>
            </a:r>
            <a:pPr algn="l" indent="0" marL="0">
              <a:lnSpc>
                <a:spcPct val="115000"/>
              </a:lnSpc>
              <a:buNone/>
            </a:pPr>
            <a:r>
              <a:rPr lang="en-US" sz="5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закрепляется только тогда, когда он действительно повышает выживаемость или успех размножения. Если давление среды слабое, изменение распространяется медленно.
</a:t>
            </a:r>
            <a:endParaRPr lang="en-US" sz="109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4350" y="1727053"/>
            <a:ext cx="249000" cy="249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50075" y="1751769"/>
            <a:ext cx="249000" cy="199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23276" y="3136966"/>
            <a:ext cx="249000" cy="249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450076" y="3136966"/>
            <a:ext cx="249000" cy="249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Распространённые ошибки в понимании адаптаций
</a:t>
            </a:r>
            <a:endParaRPr lang="en-US" sz="2012" dirty="0"/>
          </a:p>
        </p:txBody>
      </p:sp>
      <p:sp>
        <p:nvSpPr>
          <p:cNvPr id="13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1463788" y="1681517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заранее заданной цели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Приспособление не возникает «ради будущего успеха». Естественный отбор сохраняет уже существующие варианты, которые случайно оказываются полезными в данной среде и времени.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4989513" y="1681333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всегда относительна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признак может помогать в одной среде и мешать в другой. Поэтому нельзя оценивать адаптацию вне конкретных условий существования популяции.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1462713" y="3091430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всё полезно сразу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Нейтральные признаки могут сохраняться без заметной пользы, а затем оказаться значимыми при изменении среды. Эволюция часто использует уже имеющийся материал.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4989513" y="3091430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Совершенства не бывает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Любая адаптация имеет ограничения и издержки. Эволюция сохраняет не идеальные решения, а те, которые дают наибольшее преимущество при доступных ресурсах и рисках.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979288"/>
            <a:ext cx="7436700" cy="10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Приспособления: результат работы наследственности и среды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802300" y="3039900"/>
            <a:ext cx="40194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возникают из наследственной изменчивости и закрепляются естественным отбором. Они помогают организмам выживать, но всегда остаются результатом компромисса между пользой и условиями среды.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2026-05-31T22:54:05Z</dcterms:created>
  <dcterms:modified xsi:type="dcterms:W3CDTF">2026-05-31T22:54:05Z</dcterms:modified>
</cp:coreProperties>
</file>