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25" y="729250"/>
            <a:ext cx="3750300" cy="40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страна, где рядом живут тундра, леса, горы и моря.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16925" y="256225"/>
            <a:ext cx="37503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тянется через многие широты, поэтому в разных краях её ждут холод, тепло, леса, степи и горы. На природу влияют солнце, вода, почва и рельеф — отсюда такое богатство ландшафтов.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природа России так удивительна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6834" y="0"/>
            <a:ext cx="359643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11075"/>
            <a:ext cx="49836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Тундра: холодный северный край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322575" y="3430858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Скромные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5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встречаются мхи, лишайники и маленькие кустики, которые умеют выживать в суровых условиях. Летом тундра может неожиданно зацвести, словно север решил нарядиться.
</a:t>
            </a:r>
            <a:endParaRPr lang="en-US" sz="1503" dirty="0"/>
          </a:p>
        </p:txBody>
      </p:sp>
      <p:sp>
        <p:nvSpPr>
          <p:cNvPr id="10" name="Text 3"/>
          <p:cNvSpPr txBox="1"/>
          <p:nvPr/>
        </p:nvSpPr>
        <p:spPr>
          <a:xfrm>
            <a:off x="322575" y="1699827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короткое лето
</a:t>
            </a:r>
            <a:pPr algn="l" indent="0" marL="0">
              <a:lnSpc>
                <a:spcPct val="100000"/>
              </a:lnSpc>
              <a:buNone/>
            </a:pPr>
            <a:r>
              <a:rPr lang="en-US" sz="5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лежит далеко на севере, где лето быстро проходит и не успевает хорошо прогреть землю. Поэтому деревья здесь почти не растут, а почва остаётся холодной.
</a:t>
            </a:r>
            <a:endParaRPr lang="en-US" sz="1538" dirty="0"/>
          </a:p>
        </p:txBody>
      </p:sp>
      <p:sp>
        <p:nvSpPr>
          <p:cNvPr id="11" name="Text 4"/>
          <p:cNvSpPr txBox="1"/>
          <p:nvPr/>
        </p:nvSpPr>
        <p:spPr>
          <a:xfrm>
            <a:off x="2917911" y="3430858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краски
</a:t>
            </a:r>
            <a:pPr algn="l" indent="0" marL="0">
              <a:lnSpc>
                <a:spcPct val="100000"/>
              </a:lnSpc>
              <a:buNone/>
            </a:pPr>
            <a:r>
              <a:rPr lang="en-US" sz="5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приходит короткое северное лето, на земле появляются маленькие яркие цветы. Тогда строгая тундра на время становится очень красивой и немного похожей на разноцветный ковёр.
</a:t>
            </a:r>
            <a:endParaRPr lang="en-US" sz="1538" dirty="0"/>
          </a:p>
        </p:txBody>
      </p:sp>
      <p:sp>
        <p:nvSpPr>
          <p:cNvPr id="12" name="Text 5"/>
          <p:cNvSpPr txBox="1"/>
          <p:nvPr/>
        </p:nvSpPr>
        <p:spPr>
          <a:xfrm>
            <a:off x="2917911" y="1699827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севера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тундре живут северные олени, песцы и белые совы. Эти животные хорошо приспособлены к морозу, ветру и долгой зиме, когда вокруг почти нет тепла.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4841" y="0"/>
            <a:ext cx="295851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56466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Тайга: большой хвойный лес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589357" y="1279468"/>
            <a:ext cx="2480621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Огромные леса
</a:t>
            </a:r>
            <a:pPr algn="l" indent="0" marL="0">
              <a:lnSpc>
                <a:spcPct val="100000"/>
              </a:lnSpc>
              <a:buNone/>
            </a:pPr>
            <a:r>
              <a:rPr lang="en-US" sz="5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занимает большую часть территории России и состоит из бескрайних хвойных лесов. Здесь много деревьев, поэтому тайга выглядит густой, тёмной и очень могучей.
</a:t>
            </a:r>
            <a:endParaRPr lang="en-US" sz="1337" dirty="0"/>
          </a:p>
        </p:txBody>
      </p:sp>
      <p:sp>
        <p:nvSpPr>
          <p:cNvPr id="11" name="Text 3"/>
          <p:cNvSpPr txBox="1"/>
          <p:nvPr/>
        </p:nvSpPr>
        <p:spPr>
          <a:xfrm>
            <a:off x="589357" y="2863168"/>
            <a:ext cx="2480621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Хвойные деревья
</a:t>
            </a:r>
            <a:pPr algn="l" indent="0" marL="0">
              <a:lnSpc>
                <a:spcPct val="100000"/>
              </a:lnSpc>
              <a:buNone/>
            </a:pPr>
            <a:r>
              <a:rPr lang="en-US" sz="5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тайге растут ели, сосны, пихты, кедры и лиственницы. Их иголки помогают сохранять влагу и выдерживать холодную погоду, а смола защищает стволы.
</a:t>
            </a:r>
            <a:endParaRPr lang="en-US" sz="1370" dirty="0"/>
          </a:p>
        </p:txBody>
      </p:sp>
      <p:sp>
        <p:nvSpPr>
          <p:cNvPr id="12" name="Text 4"/>
          <p:cNvSpPr txBox="1"/>
          <p:nvPr/>
        </p:nvSpPr>
        <p:spPr>
          <a:xfrm>
            <a:off x="3472665" y="1279468"/>
            <a:ext cx="2480621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Лесные жители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лесах живут медведи, лоси, рыси, белки и соболи. Каждому животному тайга даёт пищу, укрытие и простор для спокойной жизни.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472665" y="2863168"/>
            <a:ext cx="2480621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Польза для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помогает людям: она даёт чистый воздух, древесину и много природных богатств. Но лес нужно беречь, чтобы он оставался здоровым и красивым.
</a:t>
            </a:r>
            <a:endParaRPr lang="en-US" sz="137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1919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Берёзы и ели соседствуют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смешанном лесу рядом растут хвойные и лиственные деревья. Берёзы тянутся к солнцу светлыми стволами, а ели и сосны создают зелёную прохладу. Такой лес выглядит особенно пёстро и весело.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50700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для ягод и грибов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деревьями можно встретить ягоды, грибы и мягкий мох. После дождя лес словно оживает: в траве прячутся грибы, а на опушке слышны шорохи маленьких зверей.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82207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Шустрые лесные соседи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смешанном лесу живут зайцы, лисы, ежи и дятлы. Здесь у каждого свой уголок: кто-то прячется в кустах, кто-то стучит по стволу, а кто-то быстро уносит угощение.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Смешанный лес: деревья живут рядом
</a:t>
            </a:r>
            <a:endParaRPr lang="en-US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Степь: широкое травяное пространство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06750" y="1987922"/>
            <a:ext cx="38367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Весеннее цветение
</a:t>
            </a:r>
            <a:pPr algn="l" indent="0" marL="0">
              <a:lnSpc>
                <a:spcPct val="100000"/>
              </a:lnSpc>
              <a:buNone/>
            </a:pPr>
            <a:r>
              <a:rPr lang="en-US" sz="6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степь особенно красива: среди трав распускаются тюльпаны и другие яркие цветы. На короткое время земля словно надевает праздничный наряд.
</a:t>
            </a:r>
            <a:endParaRPr lang="en-US" sz="1207" dirty="0"/>
          </a:p>
        </p:txBody>
      </p:sp>
      <p:sp>
        <p:nvSpPr>
          <p:cNvPr id="11" name="Text 3"/>
          <p:cNvSpPr txBox="1"/>
          <p:nvPr/>
        </p:nvSpPr>
        <p:spPr>
          <a:xfrm>
            <a:off x="319173" y="1049000"/>
            <a:ext cx="38367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Простор до горизонта
</a:t>
            </a:r>
            <a:pPr algn="l" indent="0" marL="0">
              <a:lnSpc>
                <a:spcPct val="100000"/>
              </a:lnSpc>
              <a:buNone/>
            </a:pPr>
            <a:r>
              <a:rPr lang="en-US" sz="6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 похожа на огромный ковёр из трав, который тянется далеко-далеко. Здесь мало деревьев, зато много света, ветра и свободного пространства для жизни.
</a:t>
            </a:r>
            <a:endParaRPr lang="en-US" sz="1207" dirty="0"/>
          </a:p>
        </p:txBody>
      </p:sp>
      <p:sp>
        <p:nvSpPr>
          <p:cNvPr id="12" name="Text 4"/>
          <p:cNvSpPr txBox="1"/>
          <p:nvPr/>
        </p:nvSpPr>
        <p:spPr>
          <a:xfrm>
            <a:off x="306750" y="2926845"/>
            <a:ext cx="38367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открытых мест
</a:t>
            </a:r>
            <a:pPr algn="l" indent="0" marL="0">
              <a:lnSpc>
                <a:spcPct val="100000"/>
              </a:lnSpc>
              <a:buNone/>
            </a:pPr>
            <a:r>
              <a:rPr lang="en-US" sz="7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степи живут суслики, сайгаки, журавли и степные орлы. Им удобно в открытом пространстве, где можно быстро замечать опасность и искать пищу.
</a:t>
            </a:r>
            <a:endParaRPr lang="en-US" sz="1259" dirty="0"/>
          </a:p>
        </p:txBody>
      </p:sp>
      <p:sp>
        <p:nvSpPr>
          <p:cNvPr id="13" name="Text 5"/>
          <p:cNvSpPr txBox="1"/>
          <p:nvPr/>
        </p:nvSpPr>
        <p:spPr>
          <a:xfrm>
            <a:off x="306750" y="3865768"/>
            <a:ext cx="38367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Сухой и ветреный мир
</a:t>
            </a:r>
            <a:pPr algn="l" indent="0" marL="0">
              <a:lnSpc>
                <a:spcPct val="100000"/>
              </a:lnSpc>
              <a:buNone/>
            </a:pPr>
            <a:r>
              <a:rPr lang="en-US" sz="6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степи обычны солнце, ветер и сухая погода. Травы здесь умеют выживать без густых лесов, а потому степной пейзаж кажется лёгким и свободным.
</a:t>
            </a:r>
            <a:endParaRPr lang="en-US" sz="121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07125" y="1221954"/>
            <a:ext cx="3803400" cy="29416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России: чем выше, тем холоднее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657150" y="1156200"/>
            <a:ext cx="4135200" cy="8039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Великие горные цепи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есть Кавказ, Урал, Алтай и Саяны. Эти горы поднимаются высоко над равнинами и выглядят как огромные каменные великаны.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57150" y="2051344"/>
            <a:ext cx="4135200" cy="8039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Смена поясов
</a:t>
            </a:r>
            <a:pPr algn="l" indent="0" marL="0">
              <a:lnSpc>
                <a:spcPct val="100000"/>
              </a:lnSpc>
              <a:buNone/>
            </a:pPr>
            <a:r>
              <a:rPr lang="en-US" sz="5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поднимаешься в горы, тем холоднее становится. Внизу могут расти леса, выше появляются луга, а на самых вершинах лежит снег.
</a:t>
            </a:r>
            <a:endParaRPr lang="en-US" sz="1363" dirty="0"/>
          </a:p>
        </p:txBody>
      </p:sp>
      <p:sp>
        <p:nvSpPr>
          <p:cNvPr id="12" name="Text 4"/>
          <p:cNvSpPr txBox="1"/>
          <p:nvPr/>
        </p:nvSpPr>
        <p:spPr>
          <a:xfrm>
            <a:off x="657150" y="2946494"/>
            <a:ext cx="4135200" cy="8039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Горные животные
</a:t>
            </a:r>
            <a:pPr algn="l" indent="0" marL="0">
              <a:lnSpc>
                <a:spcPct val="100000"/>
              </a:lnSpc>
              <a:buNone/>
            </a:pPr>
            <a:r>
              <a:rPr lang="en-US" sz="5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горах живут горные козлы, снежные барсы и беркуты. Они ловко двигаются по скалам и хорошо чувствуют себя там, где обычным животным было бы трудно.
</a:t>
            </a:r>
            <a:endParaRPr lang="en-US" sz="1251" dirty="0"/>
          </a:p>
        </p:txBody>
      </p:sp>
      <p:sp>
        <p:nvSpPr>
          <p:cNvPr id="13" name="Text 5"/>
          <p:cNvSpPr txBox="1"/>
          <p:nvPr/>
        </p:nvSpPr>
        <p:spPr>
          <a:xfrm>
            <a:off x="657150" y="3833695"/>
            <a:ext cx="4135200" cy="803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Красота высоты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привлекают своей силой, чистым воздухом и необычными видами. Они меняются на глазах: у подножия зелено, а наверху — бело и холодно.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13067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 и её берега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 — одна из самых известных рек России. Она несёт свои воды через большие города и тихие берега, а по её берегам живут птицы и строят дома люди.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3611350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реки и лёд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Енисей, Обь и Лена текут через холодные земли и долгую зиму. Весной они широко разливаются, а зимой покрываются прочным льдом, будто засыпают до тепла.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59369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 — река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 течёт на востоке страны и играет важную роль для природы и людей. В его водах живёт рыба, а у берега можно увидеть уток, чаек и бобров.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России: большие водные дороги
</a:t>
            </a:r>
            <a:endParaRPr lang="en-US" sz="2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6834" y="0"/>
            <a:ext cx="359643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11075"/>
            <a:ext cx="49836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России: чистая вода и тихие берега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322575" y="3430858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Ладога и Онего
</a:t>
            </a:r>
            <a:pPr algn="l" indent="0" marL="0">
              <a:lnSpc>
                <a:spcPct val="100000"/>
              </a:lnSpc>
              <a:buNone/>
            </a:pPr>
            <a:r>
              <a:rPr lang="en-US" sz="5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Ладожское и Онежское озёра тоже очень известны и красивы. Их берега привлекают птиц, а спокойная вода часто кажется зеркалом, в котором отражается небо.
</a:t>
            </a:r>
            <a:endParaRPr lang="en-US" sz="1538" dirty="0"/>
          </a:p>
        </p:txBody>
      </p:sp>
      <p:sp>
        <p:nvSpPr>
          <p:cNvPr id="10" name="Text 3"/>
          <p:cNvSpPr txBox="1"/>
          <p:nvPr/>
        </p:nvSpPr>
        <p:spPr>
          <a:xfrm>
            <a:off x="322575" y="1699827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 — знаменитое чудо
</a:t>
            </a:r>
            <a:pPr algn="l" indent="0" marL="0">
              <a:lnSpc>
                <a:spcPct val="100000"/>
              </a:lnSpc>
              <a:buNone/>
            </a:pPr>
            <a:r>
              <a:rPr lang="en-US" sz="5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 — самое известное озеро России. Оно очень глубокое, славится чистой водой и кажется настоящим сокровищем природы, которое хочется беречь особенно внимательно.
</a:t>
            </a:r>
            <a:endParaRPr lang="en-US" sz="1381" dirty="0"/>
          </a:p>
        </p:txBody>
      </p:sp>
      <p:sp>
        <p:nvSpPr>
          <p:cNvPr id="11" name="Text 4"/>
          <p:cNvSpPr txBox="1"/>
          <p:nvPr/>
        </p:nvSpPr>
        <p:spPr>
          <a:xfrm>
            <a:off x="2917911" y="3430858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у воды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озёрах живут рыбы, нерпы и водоплавающие птицы. Им нужна чистая вода и тихие берега, чтобы находить пищу и растить потомство.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2917911" y="1699827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маленьких озёр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больших озёр, в России есть тысячи маленьких водоёмов. Они украшают леса и поля, помогают животным и делают природу ещё богаче.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4841" y="0"/>
            <a:ext cx="295851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56466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России: берега, волны и чайки
</a:t>
            </a:r>
            <a:endParaRPr lang="en-US" sz="2702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589357" y="1279468"/>
            <a:ext cx="2480621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Разные морские берега
</a:t>
            </a:r>
            <a:pPr algn="l" indent="0" marL="0">
              <a:lnSpc>
                <a:spcPct val="100000"/>
              </a:lnSpc>
              <a:buNone/>
            </a:pPr>
            <a:r>
              <a:rPr lang="en-US" sz="5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омывается Балтийским, Чёрным, Каспийским, Баренцевым, Охотским и Японским морями. У каждого моря свой характер, свои волны и свой береговой пейзаж.
</a:t>
            </a:r>
            <a:endParaRPr lang="en-US" sz="1295" dirty="0"/>
          </a:p>
        </p:txBody>
      </p:sp>
      <p:sp>
        <p:nvSpPr>
          <p:cNvPr id="11" name="Text 3"/>
          <p:cNvSpPr txBox="1"/>
          <p:nvPr/>
        </p:nvSpPr>
        <p:spPr>
          <a:xfrm>
            <a:off x="589357" y="2863168"/>
            <a:ext cx="2480621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Жители побережий
</a:t>
            </a:r>
            <a:pPr algn="l" indent="0" marL="0">
              <a:lnSpc>
                <a:spcPct val="100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морских берегах часто можно увидеть чаек, тюленей и моржей. Эти животные хорошо приспособлены к жизни рядом с солёной водой и прохладным ветром.
</a:t>
            </a:r>
            <a:endParaRPr lang="en-US" sz="1379" dirty="0"/>
          </a:p>
        </p:txBody>
      </p:sp>
      <p:sp>
        <p:nvSpPr>
          <p:cNvPr id="12" name="Text 4"/>
          <p:cNvSpPr txBox="1"/>
          <p:nvPr/>
        </p:nvSpPr>
        <p:spPr>
          <a:xfrm>
            <a:off x="3472665" y="1279468"/>
            <a:ext cx="2480621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Рыба и промысел
</a:t>
            </a:r>
            <a:pPr algn="l" indent="0" marL="0">
              <a:lnSpc>
                <a:spcPct val="100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дают людям рыбу и другие морские богатства. Поэтому они издавна помогают жителям прибрежных городов и сёл получать пищу и работать.
</a:t>
            </a:r>
            <a:endParaRPr lang="en-US" sz="1379" dirty="0"/>
          </a:p>
        </p:txBody>
      </p:sp>
      <p:sp>
        <p:nvSpPr>
          <p:cNvPr id="13" name="Text 5"/>
          <p:cNvSpPr txBox="1"/>
          <p:nvPr/>
        </p:nvSpPr>
        <p:spPr>
          <a:xfrm>
            <a:off x="3472665" y="2863168"/>
            <a:ext cx="2480621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Путь между городами
</a:t>
            </a:r>
            <a:pPr algn="l" indent="0" marL="0">
              <a:lnSpc>
                <a:spcPct val="100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соединяют разные берега и помогают перевозить грузы. По ним идут корабли, а на горизонте часто видны дальние острова и большие суда.
</a:t>
            </a:r>
            <a:endParaRPr lang="en-US" sz="137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1919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Медведь в лесном доме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густом лесу бурый медведь ищет ягоды, коренья и насекомых, а ещё любит отдыхать в тихих местах. Лес даёт ему укрытие и много еды. Поэтому здесь он чувствует себя уверенно и спокойно.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50700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Нерпа у холодной воды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Нерпа живёт там, где есть чистая прохладная вода и лёд. Она ловко плавает, ныряет и отдыхает на камнях или льдинах. Такой дом помогает ей быть в безопасности и находить пищу.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82207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Тигр и просторный лес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Амурский тигр выбирает дальневосточные леса, где можно спрятаться в высокой траве и среди деревьев. Ему нужны тишина, много места и добыча. В таком месте большой хищник становится настоящим хозяином тайги.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где живёт: животные России
</a:t>
            </a:r>
            <a:endParaRPr lang="en-US" sz="2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России: крылатые соседи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06750" y="1987922"/>
            <a:ext cx="38367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помощники
</a:t>
            </a:r>
            <a:pPr algn="l" indent="0" marL="0">
              <a:lnSpc>
                <a:spcPct val="100000"/>
              </a:lnSpc>
              <a:buNone/>
            </a:pPr>
            <a:r>
              <a:rPr lang="en-US" sz="7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Совы, синицы и дятлы живут в лесах и садах. Они ловят насекомых, спасая деревья от вредителей, и помогают природе оставаться здоровой и шумной.
</a:t>
            </a:r>
            <a:endParaRPr lang="en-US" sz="1258" dirty="0"/>
          </a:p>
        </p:txBody>
      </p:sp>
      <p:sp>
        <p:nvSpPr>
          <p:cNvPr id="11" name="Text 3"/>
          <p:cNvSpPr txBox="1"/>
          <p:nvPr/>
        </p:nvSpPr>
        <p:spPr>
          <a:xfrm>
            <a:off x="319173" y="1049000"/>
            <a:ext cx="38367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Перелётные гости
</a:t>
            </a:r>
            <a:pPr algn="l" indent="0" marL="0">
              <a:lnSpc>
                <a:spcPct val="100000"/>
              </a:lnSpc>
              <a:buNone/>
            </a:pPr>
            <a:r>
              <a:rPr lang="en-US" sz="6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Журавли, аисты и многие другие птицы улетают осенью в тёплые края. Весной они возвращаются, чтобы вывести птенцов и снова наполнить небо своими криками.
</a:t>
            </a:r>
            <a:endParaRPr lang="en-US" sz="1207" dirty="0"/>
          </a:p>
        </p:txBody>
      </p:sp>
      <p:sp>
        <p:nvSpPr>
          <p:cNvPr id="12" name="Text 4"/>
          <p:cNvSpPr txBox="1"/>
          <p:nvPr/>
        </p:nvSpPr>
        <p:spPr>
          <a:xfrm>
            <a:off x="306750" y="2926845"/>
            <a:ext cx="38367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зимние птицы
</a:t>
            </a:r>
            <a:pPr algn="l" indent="0" marL="0">
              <a:lnSpc>
                <a:spcPct val="100000"/>
              </a:lnSpc>
              <a:buNone/>
            </a:pPr>
            <a:r>
              <a:rPr lang="en-US" sz="6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Снегири особенно заметны зимой: их красные грудки красиво выделяются на снегу. Эти птицы не боятся мороза и радуют людей даже в самый холодный день.
</a:t>
            </a:r>
            <a:endParaRPr lang="en-US" sz="1207" dirty="0"/>
          </a:p>
        </p:txBody>
      </p:sp>
      <p:sp>
        <p:nvSpPr>
          <p:cNvPr id="13" name="Text 5"/>
          <p:cNvSpPr txBox="1"/>
          <p:nvPr/>
        </p:nvSpPr>
        <p:spPr>
          <a:xfrm>
            <a:off x="306750" y="3865768"/>
            <a:ext cx="38367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Орлы и высота
</a:t>
            </a:r>
            <a:pPr algn="l" indent="0" marL="0">
              <a:lnSpc>
                <a:spcPct val="100000"/>
              </a:lnSpc>
              <a:buNone/>
            </a:pPr>
            <a:r>
              <a:rPr lang="en-US" sz="6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Орлы и другие хищные птицы любят широкие просторы и высокие места. С высоты им удобно искать добычу, а крепкие крылья помогают долго парить над землёй.
</a:t>
            </a:r>
            <a:endParaRPr lang="en-US" sz="120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07125" y="1221954"/>
            <a:ext cx="3803400" cy="29416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России: зелёный наряд страны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657150" y="1156200"/>
            <a:ext cx="4135200" cy="8039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и хвойные деревья
</a:t>
            </a:r>
            <a:pPr algn="l" indent="0" marL="0">
              <a:lnSpc>
                <a:spcPct val="100000"/>
              </a:lnSpc>
              <a:buNone/>
            </a:pPr>
            <a:r>
              <a:rPr lang="en-US" sz="5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тайге растут ели, сосны, пихты и лиственницы. Их густые кроны защищают почву от ветра, а для многих зверей такие леса становятся надёжным домом.
</a:t>
            </a:r>
            <a:endParaRPr lang="en-US" sz="1297" dirty="0"/>
          </a:p>
        </p:txBody>
      </p:sp>
      <p:sp>
        <p:nvSpPr>
          <p:cNvPr id="11" name="Text 3"/>
          <p:cNvSpPr txBox="1"/>
          <p:nvPr/>
        </p:nvSpPr>
        <p:spPr>
          <a:xfrm>
            <a:off x="657150" y="2051344"/>
            <a:ext cx="4135200" cy="8039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 берёзовые рощи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смешанных и лиственных лесах часто встречаются берёзы, осины и клёны. Весной их светлые стволы и молодые листья делают лес особенно нарядным и свежим.
</a:t>
            </a:r>
            <a:endParaRPr lang="en-US" sz="1168" dirty="0"/>
          </a:p>
        </p:txBody>
      </p:sp>
      <p:sp>
        <p:nvSpPr>
          <p:cNvPr id="12" name="Text 4"/>
          <p:cNvSpPr txBox="1"/>
          <p:nvPr/>
        </p:nvSpPr>
        <p:spPr>
          <a:xfrm>
            <a:off x="657150" y="2946494"/>
            <a:ext cx="4135200" cy="8039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Степные травы и цветы
</a:t>
            </a:r>
            <a:pPr algn="l" indent="0" marL="0">
              <a:lnSpc>
                <a:spcPct val="100000"/>
              </a:lnSpc>
              <a:buNone/>
            </a:pPr>
            <a:r>
              <a:rPr lang="en-US" sz="5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степи растут ковыль и другие травы, которые колышутся на ветру, словно мягкие волны. Весной здесь появляются яркие тюльпаны и другие красивые цветы.
</a:t>
            </a:r>
            <a:endParaRPr lang="en-US" sz="1229" dirty="0"/>
          </a:p>
        </p:txBody>
      </p:sp>
      <p:sp>
        <p:nvSpPr>
          <p:cNvPr id="13" name="Text 5"/>
          <p:cNvSpPr txBox="1"/>
          <p:nvPr/>
        </p:nvSpPr>
        <p:spPr>
          <a:xfrm>
            <a:off x="657150" y="3833695"/>
            <a:ext cx="4135200" cy="803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и северный ковёр
</a:t>
            </a:r>
            <a:pPr algn="l" indent="0" marL="0">
              <a:lnSpc>
                <a:spcPct val="100000"/>
              </a:lnSpc>
              <a:buNone/>
            </a:pPr>
            <a:r>
              <a:rPr lang="en-US" sz="5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тундре растения низкие и выносливые: мхи, лишайники и маленькие кустики. Они умеют жить в холоде и помогают северной земле не оставаться совсем пустой.
</a:t>
            </a:r>
            <a:endParaRPr lang="en-US" sz="120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13067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территория для зверей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заповедниках природа отдыхает от шума и лишних гостей. Здесь нельзя срывать редкие растения или тревожить животных. Такие места помогают лесам, озёрам и обитателям сохраняться почти такими, какими их создала природа.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3611350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Парки для прогулок и наблюдений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парки тоже охраняют природу, но туда можно приходить на экскурсии и прогулки. Люди любуются пейзажами, учатся бережному поведению и видят, как важно не нарушать спокойствие леса и воды.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59369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охраняемые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Байкальский, Кроноцкий, Сочинский и Лосиный Остров — это названия, которые часто встречаются в рассказах о природе России. У каждого из этих мест свой характер, но цель одна: сохранить красоту и жизнь.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природа живёт под охраной
</a:t>
            </a:r>
            <a:endParaRPr lang="en-US" sz="2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6834" y="0"/>
            <a:ext cx="359643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11075"/>
            <a:ext cx="49836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животные, которым нужна защита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322575" y="3430858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Снежный барс
</a:t>
            </a:r>
            <a:pPr algn="l" indent="0" marL="0">
              <a:lnSpc>
                <a:spcPct val="100000"/>
              </a:lnSpc>
              <a:buNone/>
            </a:pPr>
            <a:r>
              <a:rPr lang="en-US" sz="5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Снежный барс живёт высоко в горах, где ему помогают ловкость, тёплая шерсть и длинный хвост. Из-за редкости этого зверя особенно важно сохранять тишину и чистоту в горах.
</a:t>
            </a:r>
            <a:endParaRPr lang="en-US" sz="1538" dirty="0"/>
          </a:p>
        </p:txBody>
      </p:sp>
      <p:sp>
        <p:nvSpPr>
          <p:cNvPr id="10" name="Text 3"/>
          <p:cNvSpPr txBox="1"/>
          <p:nvPr/>
        </p:nvSpPr>
        <p:spPr>
          <a:xfrm>
            <a:off x="322575" y="1699827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Амурский тигр
</a:t>
            </a:r>
            <a:pPr algn="l" indent="0" marL="0">
              <a:lnSpc>
                <a:spcPct val="100000"/>
              </a:lnSpc>
              <a:buNone/>
            </a:pPr>
            <a:r>
              <a:rPr lang="en-US" sz="5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сильный хищник живёт на Дальнем Востоке и нуждается в больших лесных пространствах. Люди охраняют его места обитания, чтобы тигр мог спокойно охотиться и растить потомство.
</a:t>
            </a:r>
            <a:endParaRPr lang="en-US" sz="1469" dirty="0"/>
          </a:p>
        </p:txBody>
      </p:sp>
      <p:sp>
        <p:nvSpPr>
          <p:cNvPr id="11" name="Text 4"/>
          <p:cNvSpPr txBox="1"/>
          <p:nvPr/>
        </p:nvSpPr>
        <p:spPr>
          <a:xfrm>
            <a:off x="2917911" y="3430858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медведь
</a:t>
            </a:r>
            <a:pPr algn="l" indent="0" marL="0">
              <a:lnSpc>
                <a:spcPct val="100000"/>
              </a:lnSpc>
              <a:buNone/>
            </a:pPr>
            <a:r>
              <a:rPr lang="en-US" sz="5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медведь живёт в холодных северных краях и зависит от льда и чистого моря. Когда меняется природа Арктики, ему становится труднее жить, поэтому защита особенно важна.
</a:t>
            </a:r>
            <a:endParaRPr lang="en-US" sz="1503" dirty="0"/>
          </a:p>
        </p:txBody>
      </p:sp>
      <p:sp>
        <p:nvSpPr>
          <p:cNvPr id="12" name="Text 5"/>
          <p:cNvSpPr txBox="1"/>
          <p:nvPr/>
        </p:nvSpPr>
        <p:spPr>
          <a:xfrm>
            <a:off x="2917911" y="1699827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Дальневосточный леопард
</a:t>
            </a:r>
            <a:pPr algn="l" indent="0" marL="0">
              <a:lnSpc>
                <a:spcPct val="100000"/>
              </a:lnSpc>
              <a:buNone/>
            </a:pPr>
            <a:r>
              <a:rPr lang="en-US" sz="5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Дальневосточный леопард встречается очень редко, поэтому его внимательно оберегают. Для него нужны безопасные леса, достаточно добычи и защита от людей, которые могут нарушить его покой.
</a:t>
            </a:r>
            <a:endParaRPr lang="en-US" sz="137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4841" y="0"/>
            <a:ext cx="295851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56466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помогают природе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589357" y="1279468"/>
            <a:ext cx="2480621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Экономим воду
</a:t>
            </a:r>
            <a:pPr algn="l" indent="0" marL="0">
              <a:lnSpc>
                <a:spcPct val="100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растениям, животным и людям. Если закрывать кран и не тратить её зря, можно сохранить этот важный природный ресурс для всех жителей страны.
</a:t>
            </a:r>
            <a:endParaRPr lang="en-US" sz="1379" dirty="0"/>
          </a:p>
        </p:txBody>
      </p:sp>
      <p:sp>
        <p:nvSpPr>
          <p:cNvPr id="11" name="Text 3"/>
          <p:cNvSpPr txBox="1"/>
          <p:nvPr/>
        </p:nvSpPr>
        <p:spPr>
          <a:xfrm>
            <a:off x="589357" y="2863168"/>
            <a:ext cx="2480621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оставляем мусор
</a:t>
            </a:r>
            <a:pPr algn="l" indent="0" marL="0">
              <a:lnSpc>
                <a:spcPct val="100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Бумажки, бутылки и пакеты портят леса, берега и парки. Если уносить мусор с собой, природа остаётся чистой, а гулять там становится гораздо приятнее.
</a:t>
            </a:r>
            <a:endParaRPr lang="en-US" sz="1379" dirty="0"/>
          </a:p>
        </p:txBody>
      </p:sp>
      <p:sp>
        <p:nvSpPr>
          <p:cNvPr id="12" name="Text 4"/>
          <p:cNvSpPr txBox="1"/>
          <p:nvPr/>
        </p:nvSpPr>
        <p:spPr>
          <a:xfrm>
            <a:off x="3472665" y="1279468"/>
            <a:ext cx="2480621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Сажаем деревья
</a:t>
            </a:r>
            <a:pPr algn="l" indent="0" marL="0">
              <a:lnSpc>
                <a:spcPct val="100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деревья помогают очищать воздух, дают тень и становятся домом для птиц. Посадка дерева — это маленькое дело, которое через годы приносит большую пользу.
</a:t>
            </a:r>
            <a:endParaRPr lang="en-US" sz="1313" dirty="0"/>
          </a:p>
        </p:txBody>
      </p:sp>
      <p:sp>
        <p:nvSpPr>
          <p:cNvPr id="13" name="Text 5"/>
          <p:cNvSpPr txBox="1"/>
          <p:nvPr/>
        </p:nvSpPr>
        <p:spPr>
          <a:xfrm>
            <a:off x="3472665" y="2863168"/>
            <a:ext cx="2480621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Берегём лес и тишину
</a:t>
            </a:r>
            <a:pPr algn="l" indent="0" marL="0">
              <a:lnSpc>
                <a:spcPct val="100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природе важно ходить по тропинкам, не ломать ветки и не пугать животных. Тогда лес, поле и берег будут жить спокойно, а мы сможем любоваться ими дольше.
</a:t>
            </a:r>
            <a:endParaRPr lang="en-US" sz="137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1919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просыпается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снег начинает таять, бегут ручьи и появляются первые цветы. Деревья покрываются нежными листьями, а птицы возвращаются из тёплых краёв и сразу начинают хлопотать.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50700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и щедрость природы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в России тепло, а иногда даже очень жарко. В лесах поспевают ягоды, на лугах цветут травы, а дети радуются длинным дням и прогулкам на свежем воздухе.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82207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и зима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листья становятся жёлтыми, красными и оранжевыми, будто природа надевает праздничный наряд. Зимой всё покрывает снег, и реки с озёрами засыпают до весны под белым одеялом.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в природе России
</a:t>
            </a:r>
            <a:endParaRPr lang="en-US" sz="2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символы России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06750" y="1987922"/>
            <a:ext cx="38367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медведь
</a:t>
            </a:r>
            <a:pPr algn="l" indent="0" marL="0">
              <a:lnSpc>
                <a:spcPct val="100000"/>
              </a:lnSpc>
              <a:buNone/>
            </a:pPr>
            <a:r>
              <a:rPr lang="en-US" sz="6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Медведь символизирует силу и спокойствие русской природы. Его часто изображают в книгах и мультфильмах, потому что он сразу вызывает представление о больших лесах.
</a:t>
            </a:r>
            <a:endParaRPr lang="en-US" sz="1207" dirty="0"/>
          </a:p>
        </p:txBody>
      </p:sp>
      <p:sp>
        <p:nvSpPr>
          <p:cNvPr id="11" name="Text 3"/>
          <p:cNvSpPr txBox="1"/>
          <p:nvPr/>
        </p:nvSpPr>
        <p:spPr>
          <a:xfrm>
            <a:off x="319173" y="1049000"/>
            <a:ext cx="38367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Белая берёза
</a:t>
            </a:r>
            <a:pPr algn="l" indent="0" marL="0">
              <a:lnSpc>
                <a:spcPct val="100000"/>
              </a:lnSpc>
              <a:buNone/>
            </a:pPr>
            <a:r>
              <a:rPr lang="en-US" sz="6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Берёза часто напоминает о России: у неё светлый ствол и лёгкие листочки. Её образ встречается в песнях, сказках и рисунках, поэтому его легко узнать.
</a:t>
            </a:r>
            <a:endParaRPr lang="en-US" sz="1209" dirty="0"/>
          </a:p>
        </p:txBody>
      </p:sp>
      <p:sp>
        <p:nvSpPr>
          <p:cNvPr id="12" name="Text 4"/>
          <p:cNvSpPr txBox="1"/>
          <p:nvPr/>
        </p:nvSpPr>
        <p:spPr>
          <a:xfrm>
            <a:off x="306750" y="2926845"/>
            <a:ext cx="38367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Глубокий Байкал
</a:t>
            </a:r>
            <a:pPr algn="l" indent="0" marL="0">
              <a:lnSpc>
                <a:spcPct val="100000"/>
              </a:lnSpc>
              <a:buNone/>
            </a:pPr>
            <a:r>
              <a:rPr lang="en-US" sz="6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 называют не только озером, но и настоящим чудом природы. Его чистая вода и огромная глубина делают его одним из самых известных образов страны.
</a:t>
            </a:r>
            <a:endParaRPr lang="en-US" sz="1207" dirty="0"/>
          </a:p>
        </p:txBody>
      </p:sp>
      <p:sp>
        <p:nvSpPr>
          <p:cNvPr id="13" name="Text 5"/>
          <p:cNvSpPr txBox="1"/>
          <p:nvPr/>
        </p:nvSpPr>
        <p:spPr>
          <a:xfrm>
            <a:off x="306750" y="3865768"/>
            <a:ext cx="38367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и снег
</a:t>
            </a:r>
            <a:pPr algn="l" indent="0" marL="0">
              <a:lnSpc>
                <a:spcPct val="100000"/>
              </a:lnSpc>
              <a:buNone/>
            </a:pPr>
            <a:r>
              <a:rPr lang="en-US" sz="6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Таёжные леса и снежные просторы показывают широту и суровую красоту России. Эти картины часто вдохновляют художников, писателей и всех, кто любит природу.
</a:t>
            </a:r>
            <a:endParaRPr lang="en-US" sz="120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07125" y="1221954"/>
            <a:ext cx="3803400" cy="29416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сделать каждый школьник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657150" y="1156200"/>
            <a:ext cx="4135200" cy="8039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вредить растениям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ломайте ветки и не рвите редкие цветы. Если относиться к растениям бережно, парки и леса будут дольше оставаться красивыми и живыми.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57150" y="2051344"/>
            <a:ext cx="4135200" cy="8039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чистоту
</a:t>
            </a:r>
            <a:pPr algn="l" indent="0" marL="0">
              <a:lnSpc>
                <a:spcPct val="100000"/>
              </a:lnSpc>
              <a:buNone/>
            </a:pPr>
            <a:r>
              <a:rPr lang="en-US" sz="5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бросайте мусор на землю и всегда убирайте его за собой. Чистая тропинка, двор или берег реки — это простой подарок природе и всем людям.
</a:t>
            </a:r>
            <a:endParaRPr lang="en-US" sz="1349" dirty="0"/>
          </a:p>
        </p:txBody>
      </p:sp>
      <p:sp>
        <p:nvSpPr>
          <p:cNvPr id="12" name="Text 4"/>
          <p:cNvSpPr txBox="1"/>
          <p:nvPr/>
        </p:nvSpPr>
        <p:spPr>
          <a:xfrm>
            <a:off x="657150" y="2946494"/>
            <a:ext cx="4135200" cy="8039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Экономить воду и свет
</a:t>
            </a:r>
            <a:pPr algn="l" indent="0" marL="0">
              <a:lnSpc>
                <a:spcPct val="100000"/>
              </a:lnSpc>
              <a:buNone/>
            </a:pPr>
            <a:r>
              <a:rPr lang="en-US" sz="5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Закрывайте кран и выключайте свет, когда они не нужны. Такие привычки помогают беречь природные богатства и учат быть внимательными каждый день.
</a:t>
            </a:r>
            <a:endParaRPr lang="en-US" sz="1322" dirty="0"/>
          </a:p>
        </p:txBody>
      </p:sp>
      <p:sp>
        <p:nvSpPr>
          <p:cNvPr id="13" name="Text 5"/>
          <p:cNvSpPr txBox="1"/>
          <p:nvPr/>
        </p:nvSpPr>
        <p:spPr>
          <a:xfrm>
            <a:off x="657150" y="3833695"/>
            <a:ext cx="4135200" cy="803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Помогать птицам
</a:t>
            </a:r>
            <a:pPr algn="l" indent="0" marL="0">
              <a:lnSpc>
                <a:spcPct val="100000"/>
              </a:lnSpc>
              <a:buNone/>
            </a:pPr>
            <a:r>
              <a:rPr lang="en-US" sz="5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можно подкармливать птиц, а весной наблюдать за ними тихо и осторожно. Птичья столовая и спокойное поведение делают добро даже маленькими руками.
</a:t>
            </a:r>
            <a:endParaRPr lang="en-US" sz="123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60400" y="302595"/>
            <a:ext cx="2865900" cy="26252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8000" y="302550"/>
            <a:ext cx="3471900" cy="40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природу — значит беречь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России огромна и удивительна: в ней есть леса, горы, реки и моря. Если мы будем относиться к ней внимательно, она подарит красоту и здоровье ещё многим поколениям.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2026-05-25T18:48:50Z</dcterms:created>
  <dcterms:modified xsi:type="dcterms:W3CDTF">2026-05-25T18:48:50Z</dcterms:modified>
</cp:coreProperties>
</file>