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image" Target="../media/image-5-5.jpeg"/><Relationship Id="rId6" Type="http://schemas.openxmlformats.org/officeDocument/2006/relationships/image" Target="../media/image-5-6.png"/><Relationship Id="rId7" Type="http://schemas.openxmlformats.org/officeDocument/2006/relationships/image" Target="../media/image-5-7.jpeg"/><Relationship Id="rId8" Type="http://schemas.openxmlformats.org/officeDocument/2006/relationships/image" Target="../media/image-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image" Target="../media/image-7-10.png"/><Relationship Id="rId11" Type="http://schemas.openxmlformats.org/officeDocument/2006/relationships/image" Target="../media/image-7-11.png"/><Relationship Id="rId12" Type="http://schemas.openxmlformats.org/officeDocument/2006/relationships/image" Target="../media/image-7-12.png"/><Relationship Id="rId13" Type="http://schemas.openxmlformats.org/officeDocument/2006/relationships/image" Target="../media/image-7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jpeg"/><Relationship Id="rId4" Type="http://schemas.openxmlformats.org/officeDocument/2006/relationships/image" Target="../media/image-9-4.png"/><Relationship Id="rId5" Type="http://schemas.openxmlformats.org/officeDocument/2006/relationships/image" Target="../media/image-9-5.jpeg"/><Relationship Id="rId6" Type="http://schemas.openxmlformats.org/officeDocument/2006/relationships/image" Target="../media/image-9-6.png"/><Relationship Id="rId7" Type="http://schemas.openxmlformats.org/officeDocument/2006/relationships/image" Target="../media/image-9-7.jpeg"/><Relationship Id="rId8" Type="http://schemas.openxmlformats.org/officeDocument/2006/relationships/image" Target="../media/image-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png"/><Relationship Id="rId5" Type="http://schemas.openxmlformats.org/officeDocument/2006/relationships/image" Target="../media/image-17-5.jpeg"/><Relationship Id="rId6" Type="http://schemas.openxmlformats.org/officeDocument/2006/relationships/image" Target="../media/image-17-6.png"/><Relationship Id="rId7" Type="http://schemas.openxmlformats.org/officeDocument/2006/relationships/image" Target="../media/image-17-7.jpeg"/><Relationship Id="rId8" Type="http://schemas.openxmlformats.org/officeDocument/2006/relationships/image" Target="../media/image-1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264800" y="50"/>
            <a:ext cx="287815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903950" y="777900"/>
            <a:ext cx="4204500" cy="40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и разум во Вселенной: основные вопросы и научные подходы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Научное изучение возможностей жизни и разума за пределами Земли открывает новые горизонты понимания мироздания.
</a:t>
            </a:r>
            <a:endParaRPr lang="en-US" sz="3800" dirty="0"/>
          </a:p>
        </p:txBody>
      </p:sp>
      <p:sp>
        <p:nvSpPr>
          <p:cNvPr id="6" name="Text 1"/>
          <p:cNvSpPr txBox="1"/>
          <p:nvPr/>
        </p:nvSpPr>
        <p:spPr>
          <a:xfrm>
            <a:off x="1903950" y="217325"/>
            <a:ext cx="4204500" cy="38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62500" y="1055225"/>
            <a:ext cx="3974400" cy="3912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50850" y="1375825"/>
            <a:ext cx="3677700" cy="32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Идея существования жизни вне Земли восходит к античной философии. Коперник, Галилей и Ньютон заложили основы астрономии, развившие представления о множественных мирах. С XIX века тема проникла в литературу и науку, стимулируя поиски в XX веке.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650850" y="402000"/>
            <a:ext cx="7752300" cy="37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850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Вехи исторического интереса к внеземной жизни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0850" y="1143000"/>
            <a:ext cx="3791400" cy="142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определяется как система, способная к обмену веществ, воспроизводству, росту, эволюции и реакции на внешние раздражители, что отличает её от неживых процессов.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10850" y="324975"/>
            <a:ext cx="8299800" cy="45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850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критерии жизни в науке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919338" y="1143000"/>
            <a:ext cx="3791400" cy="142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Важнейшей особенностью является наличие растворителя, чаще воды, и органического химического базиса, обеспечивающих структурную и функциональную целостность организмов.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10850" y="3025581"/>
            <a:ext cx="3791400" cy="142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Температурные диапазоны и энергетические процессы поддерживают биохимические реакции, обеспечивая жизнеспособность и выживаемость в разнообразных условиях.
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4919338" y="3025581"/>
            <a:ext cx="3791400" cy="142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Клеточная структура считается фундаментальным признаком жизни, обеспечивающим обмен веществ и информацией на необходимом уровне сложности.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0850" y="1454500"/>
            <a:ext cx="2304900" cy="223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 демонстрирует широкий спектр жизни: бактерии, археи и эукариоты адаптированы к средам от кипящих источников до полярных льдов.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10850" y="296047"/>
            <a:ext cx="8299800" cy="5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жизни на Земле как модель поиска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3419548" y="1454500"/>
            <a:ext cx="2304900" cy="223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Экстремофилы, такие как термофилы и криофилы, показывают, что жизнь способна выживать в экстремальных температурных условиях, расширяя горизонты возможного вне Земли.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6415375" y="1454500"/>
            <a:ext cx="2304900" cy="223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экологических ниш и адаптаций позволяет предположить существование аналогичных форм жизни в подходящих условиях на других планетах.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5025" y="954954"/>
            <a:ext cx="2662200" cy="209024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42225" y="954954"/>
            <a:ext cx="2662200" cy="209024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99425" y="954954"/>
            <a:ext cx="2662200" cy="209024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00675" y="88800"/>
            <a:ext cx="8144700" cy="61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Астробиология: междисциплинарные исследования жизни во Вселенной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500675" y="3354450"/>
            <a:ext cx="24141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2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Происхождение жизни: взгляды астробиологов
</a:t>
            </a:r>
            <a:pPr algn="l" indent="0" marL="0">
              <a:lnSpc>
                <a:spcPct val="100000"/>
              </a:lnSpc>
              <a:buNone/>
            </a:pPr>
            <a:r>
              <a:rPr lang="en-US" sz="5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Астробиология исследует химические и физические предпосылки возникновения жизни, используя данные с космических аппаратов и лабораторий. Основное внимание уделяется условиям, благоприятным для формирования биомолекул.
</a:t>
            </a:r>
            <a:endParaRPr lang="en-US" sz="1027" dirty="0"/>
          </a:p>
        </p:txBody>
      </p:sp>
      <p:sp>
        <p:nvSpPr>
          <p:cNvPr id="13" name="Text 3"/>
          <p:cNvSpPr txBox="1"/>
          <p:nvPr/>
        </p:nvSpPr>
        <p:spPr>
          <a:xfrm>
            <a:off x="3357875" y="3354450"/>
            <a:ext cx="24141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Выживаемость жизни в экстремальных условиях космоса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Изучаются механизмы, позволяющие живым организмам выдерживать высокую радиацию, вакуум и экстремальные температуры, что помогает оценить шансы жизни в различных внеземных средах.
</a:t>
            </a:r>
            <a:endParaRPr lang="en-US" sz="1113" dirty="0"/>
          </a:p>
        </p:txBody>
      </p:sp>
      <p:sp>
        <p:nvSpPr>
          <p:cNvPr id="14" name="Text 4"/>
          <p:cNvSpPr txBox="1"/>
          <p:nvPr/>
        </p:nvSpPr>
        <p:spPr>
          <a:xfrm>
            <a:off x="6215075" y="3354450"/>
            <a:ext cx="24141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Кометы и метеориты как носители органики
</a:t>
            </a:r>
            <a:pPr algn="l" indent="0" marL="0">
              <a:lnSpc>
                <a:spcPct val="100000"/>
              </a:lnSpc>
              <a:buNone/>
            </a:pPr>
            <a:r>
              <a:rPr lang="en-US" sz="61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пробы космических объектов показывает наличие сложных органических соединений, что усиливает гипотезу панспермии и возможность доставки ингредиентов жизни на планеты.
</a:t>
            </a:r>
            <a:endParaRPr lang="en-US" sz="1141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26943" y="877926"/>
            <a:ext cx="4200600" cy="342906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38125" y="774550"/>
            <a:ext cx="3777900" cy="28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Запуски миссий Kepler и TESS заметно увеличили число обнаружений планет в пригодной для жизни зоне вокруг звёзд.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Темпы обнаружений растут экспоненциально, расширяя понимание распространённости потенциально обитаемых миров.
</a:t>
            </a:r>
            <a:endParaRPr lang="en-US" sz="1517" dirty="0"/>
          </a:p>
        </p:txBody>
      </p:sp>
      <p:sp>
        <p:nvSpPr>
          <p:cNvPr id="7" name="Text 2"/>
          <p:cNvSpPr txBox="1"/>
          <p:nvPr/>
        </p:nvSpPr>
        <p:spPr>
          <a:xfrm>
            <a:off x="238125" y="129875"/>
            <a:ext cx="72087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73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Динамика открытий экзопланет в обитаемой зоне (1995–2023)
</a:t>
            </a:r>
            <a:endParaRPr lang="en-US" sz="2173" dirty="0"/>
          </a:p>
        </p:txBody>
      </p:sp>
      <p:sp>
        <p:nvSpPr>
          <p:cNvPr id="8" name="Text 3"/>
          <p:cNvSpPr txBox="1"/>
          <p:nvPr/>
        </p:nvSpPr>
        <p:spPr>
          <a:xfrm>
            <a:off x="238125" y="3771375"/>
            <a:ext cx="3777900" cy="63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NASA Exoplanet Archive, данные на 2023 год
</a:t>
            </a:r>
            <a:endParaRPr lang="en-US" sz="1301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114449" y="1581445"/>
            <a:ext cx="203962" cy="233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369417" y="1581445"/>
            <a:ext cx="233100" cy="2331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1099880" y="3418395"/>
            <a:ext cx="233100" cy="2331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5366255" y="3439185"/>
            <a:ext cx="239400" cy="19152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16" name="Text 1"/>
          <p:cNvSpPr txBox="1"/>
          <p:nvPr/>
        </p:nvSpPr>
        <p:spPr>
          <a:xfrm>
            <a:off x="608600" y="179300"/>
            <a:ext cx="7917900" cy="7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850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технологии поиска внеземной жизни
</a:t>
            </a:r>
            <a:endParaRPr lang="en-US" sz="2400" dirty="0"/>
          </a:p>
        </p:txBody>
      </p:sp>
      <p:sp>
        <p:nvSpPr>
          <p:cNvPr id="17" name="Text 2"/>
          <p:cNvSpPr txBox="1"/>
          <p:nvPr/>
        </p:nvSpPr>
        <p:spPr>
          <a:xfrm>
            <a:off x="1823124" y="1279977"/>
            <a:ext cx="2308800" cy="3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Спектральный анализ атмосферы
</a:t>
            </a:r>
            <a:endParaRPr lang="en-US" sz="1238" dirty="0"/>
          </a:p>
        </p:txBody>
      </p:sp>
      <p:sp>
        <p:nvSpPr>
          <p:cNvPr id="18" name="Text 3"/>
          <p:cNvSpPr txBox="1"/>
          <p:nvPr/>
        </p:nvSpPr>
        <p:spPr>
          <a:xfrm>
            <a:off x="1823050" y="1632575"/>
            <a:ext cx="2308800" cy="77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Выявление биосигнатур — кислорода, метана и озона — позволяет оценивать вероятность жизни на экзопланетах.
</a:t>
            </a:r>
            <a:endParaRPr lang="en-US" sz="1100" dirty="0"/>
          </a:p>
        </p:txBody>
      </p:sp>
      <p:sp>
        <p:nvSpPr>
          <p:cNvPr id="19" name="Text 4"/>
          <p:cNvSpPr txBox="1"/>
          <p:nvPr/>
        </p:nvSpPr>
        <p:spPr>
          <a:xfrm>
            <a:off x="6092655" y="1279977"/>
            <a:ext cx="2308800" cy="3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Исследование привезённых образцов
</a:t>
            </a:r>
            <a:endParaRPr lang="en-US" sz="1238" dirty="0"/>
          </a:p>
        </p:txBody>
      </p:sp>
      <p:sp>
        <p:nvSpPr>
          <p:cNvPr id="20" name="Text 5"/>
          <p:cNvSpPr txBox="1"/>
          <p:nvPr/>
        </p:nvSpPr>
        <p:spPr>
          <a:xfrm>
            <a:off x="6092577" y="1632575"/>
            <a:ext cx="2308800" cy="77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грунта и льда с Марса и спутников помогает обнаружить микробные остатки и следы органики.
</a:t>
            </a:r>
            <a:endParaRPr lang="en-US" sz="1100" dirty="0"/>
          </a:p>
        </p:txBody>
      </p:sp>
      <p:sp>
        <p:nvSpPr>
          <p:cNvPr id="21" name="Text 6"/>
          <p:cNvSpPr txBox="1"/>
          <p:nvPr/>
        </p:nvSpPr>
        <p:spPr>
          <a:xfrm>
            <a:off x="1823124" y="3116927"/>
            <a:ext cx="2308800" cy="3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Радиотелескопы для поиска сигналов
</a:t>
            </a:r>
            <a:endParaRPr lang="en-US" sz="1238" dirty="0"/>
          </a:p>
        </p:txBody>
      </p:sp>
      <p:sp>
        <p:nvSpPr>
          <p:cNvPr id="22" name="Text 7"/>
          <p:cNvSpPr txBox="1"/>
          <p:nvPr/>
        </p:nvSpPr>
        <p:spPr>
          <a:xfrm>
            <a:off x="1823050" y="3469525"/>
            <a:ext cx="2308800" cy="77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радиотелескопов способствует обнаружению искусственных сигналов от возможных цивилизаций.
</a:t>
            </a:r>
            <a:endParaRPr lang="en-US" sz="1100" dirty="0"/>
          </a:p>
        </p:txBody>
      </p:sp>
      <p:sp>
        <p:nvSpPr>
          <p:cNvPr id="23" name="Text 8"/>
          <p:cNvSpPr txBox="1"/>
          <p:nvPr/>
        </p:nvSpPr>
        <p:spPr>
          <a:xfrm>
            <a:off x="6092649" y="3116927"/>
            <a:ext cx="2308800" cy="3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Автоматические обсерватории
</a:t>
            </a:r>
            <a:endParaRPr lang="en-US" sz="1238" dirty="0"/>
          </a:p>
        </p:txBody>
      </p:sp>
      <p:sp>
        <p:nvSpPr>
          <p:cNvPr id="24" name="Text 9"/>
          <p:cNvSpPr txBox="1"/>
          <p:nvPr/>
        </p:nvSpPr>
        <p:spPr>
          <a:xfrm>
            <a:off x="6092575" y="3469525"/>
            <a:ext cx="2308800" cy="77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Роботизированные станции осуществляют наблюдения и мониторинг планетарных сред в автоматическом режиме.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62500" y="1548813"/>
            <a:ext cx="4108800" cy="296122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288150" y="1548175"/>
            <a:ext cx="3040500" cy="132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Археологические находки показывают древние русла рек и озёр, в составе почвы присутствуют глинистые минералы и соли, что указывает на наличие воды в прошлом Марса. Это свидетельствует о благоприятных условиях для жизни.
</a:t>
            </a:r>
            <a:endParaRPr lang="en-US" sz="1343" dirty="0"/>
          </a:p>
        </p:txBody>
      </p:sp>
      <p:sp>
        <p:nvSpPr>
          <p:cNvPr id="7" name="Text 1"/>
          <p:cNvSpPr txBox="1"/>
          <p:nvPr/>
        </p:nvSpPr>
        <p:spPr>
          <a:xfrm>
            <a:off x="241675" y="653950"/>
            <a:ext cx="8629500" cy="5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Марс — ближайший кандидат для поиска следов жизни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1288150" y="3183050"/>
            <a:ext cx="3040500" cy="132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Миссии Curiosity и Perseverance обнаружили органические молекулы и сезонные выбросы метана, что вовлекает научное сообщество в обсуждение существования микробной жизни и её сохранения в недрах планеты.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5025" y="954954"/>
            <a:ext cx="2662200" cy="209024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42225" y="954954"/>
            <a:ext cx="2662200" cy="209024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99425" y="954954"/>
            <a:ext cx="2662200" cy="209024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00675" y="88800"/>
            <a:ext cx="8144700" cy="61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Подповерхностные океаны спутников — среда для возможной жизни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500675" y="3354450"/>
            <a:ext cx="24141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Европа — ледяная кора и глубокий океан
</a:t>
            </a:r>
            <a:pPr algn="l" indent="0" marL="0">
              <a:lnSpc>
                <a:spcPct val="100000"/>
              </a:lnSpc>
              <a:buNone/>
            </a:pPr>
            <a:r>
              <a:rPr lang="en-US" sz="6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Европа покрыта толстым слоем льда, под которым скрывается океан. Анализ испарений воды указывает на гидротермальную активность, создающую условия для жизни в подповерхностных водах.
</a:t>
            </a:r>
            <a:endParaRPr lang="en-US" sz="1127" dirty="0"/>
          </a:p>
        </p:txBody>
      </p:sp>
      <p:sp>
        <p:nvSpPr>
          <p:cNvPr id="13" name="Text 3"/>
          <p:cNvSpPr txBox="1"/>
          <p:nvPr/>
        </p:nvSpPr>
        <p:spPr>
          <a:xfrm>
            <a:off x="3357875" y="3354450"/>
            <a:ext cx="24141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Энцелад — гейзеры и органика
</a:t>
            </a:r>
            <a:pPr algn="l" indent="0" marL="0">
              <a:lnSpc>
                <a:spcPct val="100000"/>
              </a:lnSpc>
              <a:buNone/>
            </a:pPr>
            <a:r>
              <a:rPr lang="en-US" sz="6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Спутник Сатурна Энцелад демонстрирует мощные гейзеры, выбрасывающие воду с органическими веществами. Энергетический баланс и внутреннее тепло делают его перспективным объектом для изучения биосигнатур.
</a:t>
            </a:r>
            <a:endParaRPr lang="en-US" sz="1147" dirty="0"/>
          </a:p>
        </p:txBody>
      </p:sp>
      <p:sp>
        <p:nvSpPr>
          <p:cNvPr id="14" name="Text 4"/>
          <p:cNvSpPr txBox="1"/>
          <p:nvPr/>
        </p:nvSpPr>
        <p:spPr>
          <a:xfrm>
            <a:off x="6215075" y="3354450"/>
            <a:ext cx="24141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Титан — метановые озёра и углеводороды
</a:t>
            </a:r>
            <a:pPr algn="l" indent="0" marL="0">
              <a:lnSpc>
                <a:spcPct val="100000"/>
              </a:lnSpc>
              <a:buNone/>
            </a:pPr>
            <a:r>
              <a:rPr lang="en-US" sz="6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Титан известен метановыми озёрами и углеводородной атмосферой, что позволяет предполагать существование экзотических форм жизни, отличных от земных по химическому составу и метаболизму.
</a:t>
            </a:r>
            <a:endParaRPr lang="en-US" sz="1127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3600" y="2438624"/>
            <a:ext cx="3934500" cy="200775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98550" y="1291175"/>
            <a:ext cx="3149100" cy="260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представлены ключевые параметры некоторых экзопланет, находящихся в обитаемой зоне своих звёзд, что делает их перспективными объектами для поиска жизни.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Найдено несколько экзопланет с приемлемыми для жизни условиями, расширяя горизонты астробиологических исследований.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98550" y="318300"/>
            <a:ext cx="8346900" cy="5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Экзопланеты с условиями, близкими к земным
</a:t>
            </a:r>
            <a:endParaRPr lang="en-US" sz="2400" dirty="0"/>
          </a:p>
        </p:txBody>
      </p:sp>
      <p:sp>
        <p:nvSpPr>
          <p:cNvPr id="7" name="Text 3"/>
          <p:cNvSpPr txBox="1"/>
          <p:nvPr/>
        </p:nvSpPr>
        <p:spPr>
          <a:xfrm>
            <a:off x="398550" y="4237500"/>
            <a:ext cx="3149100" cy="4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NASA Exoplanet Archive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49300" y="1368600"/>
            <a:ext cx="3358800" cy="129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Миссия Viking в 1976 году стала первой, которая проводила анализ марсианской почвы, направленный на поиск биологических следов, применяя лабораторные методы непосредственно на поверхности планеты.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10850" y="179300"/>
            <a:ext cx="8299800" cy="60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Космические миссии и приборы для поиска жизни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943967" y="1368600"/>
            <a:ext cx="3358800" cy="129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Mars Science Laboratory с марсоходом Curiosity в 2012 году впервые выполнил бурение грунта, детальный химический анализ и поиск органических соединений, расширяя спектр изучения возможной жизни.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749300" y="3094208"/>
            <a:ext cx="3358800" cy="129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Персеверанс (2021) продолжил работу с продвинутыми инструментами для изучения марсианской поверхности, включая подземные слои, и собирает образцы для возможной доставки на Землю.
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4943967" y="3094208"/>
            <a:ext cx="3358800" cy="129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Космические аппараты Cassini-Huygens и зонд Galileo исследовали атмосферы и ледяные оболочки спутников Сатурна и Юпитера, используя спектрометры и масс-спектрометры для поиска следов воды и органических соединений.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0737" y="1747575"/>
            <a:ext cx="2418000" cy="245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Проект SETI эксплуатирует крупные радиотелескопы, такие как Arecibo и Green Bank, для мониторинга миллиардов радиочастотных каналов в поисках возможных искусственных сигналов из космоса.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500675" y="88800"/>
            <a:ext cx="8144700" cy="61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SETI — поиск искусственных сигналов от цивилизаций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3364024" y="1747575"/>
            <a:ext cx="2418000" cy="245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анализе данных особое внимание уделяется повторяющимся и аномальным сигналам, которые могут свидетельствовать о существовании активных внеземных цивилизаций.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6227311" y="1747575"/>
            <a:ext cx="2418000" cy="245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повысить точность обнаружения, разрабатываются алгоритмы автоматической фильтрации шумов и выделения узкополосных сигналов, характерных для искусственных источников.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5075" y="1421909"/>
            <a:ext cx="7748700" cy="356973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238125" y="129875"/>
            <a:ext cx="82056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 исследования жизни на экзопланетах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238125" y="774550"/>
            <a:ext cx="82056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первого обнаружения до оценки перспективности дальнейших исследований
</a:t>
            </a:r>
            <a:endParaRPr lang="en-US" sz="1301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39450" y="1654807"/>
            <a:ext cx="3031800" cy="74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Несмотря на огромное число подходящих звезд и планет, не было обнаружено достоверных сигналов или следов существования внеземных цивилизаций в нашей Галактике.
</a:t>
            </a:r>
            <a:endParaRPr lang="en-US" sz="1100" dirty="0"/>
          </a:p>
        </p:txBody>
      </p:sp>
      <p:sp>
        <p:nvSpPr>
          <p:cNvPr id="4" name="Text 1"/>
          <p:cNvSpPr txBox="1"/>
          <p:nvPr/>
        </p:nvSpPr>
        <p:spPr>
          <a:xfrm>
            <a:off x="410850" y="167325"/>
            <a:ext cx="8299800" cy="56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Ферми-парадокс: парадокс молчания Вселенной
</a:t>
            </a:r>
            <a:endParaRPr lang="en-US" sz="2400" dirty="0"/>
          </a:p>
        </p:txBody>
      </p:sp>
      <p:sp>
        <p:nvSpPr>
          <p:cNvPr id="5" name="Text 2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5243650" y="1654807"/>
            <a:ext cx="3031800" cy="74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Одни гипотезы объясняют молчание редкостью технологически развитых цивилизаций или коротким интервалом их существования, недостаточным для контакта.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2845569" y="3718756"/>
            <a:ext cx="3031800" cy="74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Другие предположения связаны с невозможностью распознать чужие формы связи или гипотезой самоуничтожения цивилизаций до установления контакта.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47421" y="1229925"/>
            <a:ext cx="2485008" cy="2681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14125" y="202050"/>
            <a:ext cx="4002600" cy="86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Уравнение Дрейка — оценка вероятности разумной жизни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926750" y="1229925"/>
            <a:ext cx="3390000" cy="15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Основы уравнения Дрейка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Уравнение учитывает факторы: скорость звездообразования, долю звезд с планетами, количество планет в зоне обитаемости, вероятность возникновения жизни и разума, а также продолжительность существования цивилизации. Эти параметры позволяют приблизительно оценить число разумных миров.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926750" y="3011225"/>
            <a:ext cx="3390000" cy="15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оценки численности цивилизаций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оценки варьируются: от невероятно малых значений — менее одной цивилизации в Галактике, до миллионов в оптимистичных сценариях. Высокая неопределённость связана с недостающими данными и сложностью параметров.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0850" y="1143000"/>
            <a:ext cx="3791400" cy="142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Гипотеза независимого происхождения разума утверждает, что разумные формы жизни могут возникать естественным путем на разных планетах при подходящих условиях.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10850" y="324975"/>
            <a:ext cx="8299800" cy="45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78" b="1" dirty="0">
                <a:solidFill>
                  <a:srgbClr val="3850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Теории возникновения и эволюции разума во Вселенной
</a:t>
            </a:r>
            <a:endParaRPr lang="en-US" sz="2278" dirty="0"/>
          </a:p>
        </p:txBody>
      </p:sp>
      <p:sp>
        <p:nvSpPr>
          <p:cNvPr id="6" name="Text 2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919338" y="1143000"/>
            <a:ext cx="3791400" cy="142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Теория панспермии предполагает, что жизненные формы или их предшественники могут переноситься между планетами и системами с помощью астероидов и комет, распространяя жизнь во Вселенной.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10850" y="3025581"/>
            <a:ext cx="3791400" cy="142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Уникальность Земли рассматривается через безопасность её климата, магнитное поле и наличие естественного спутника — Луны, что обеспечивает стабильность условий для эволюции разумных существ.
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4919338" y="3025581"/>
            <a:ext cx="3791400" cy="142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Сценарии возникновения разума разнообразны: от редкого и уникального феномена до распространённого явления, отражая разнообразие возможных путей биологической эволюции.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5025" y="954954"/>
            <a:ext cx="2662200" cy="209024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42225" y="954954"/>
            <a:ext cx="2662200" cy="209024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99425" y="954954"/>
            <a:ext cx="2662200" cy="209024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00675" y="88800"/>
            <a:ext cx="8144700" cy="61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гипотезы жизни во Вселенной на культуру и науку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500675" y="3354450"/>
            <a:ext cx="24141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Научная фантастика и формирование общественного интереса
</a:t>
            </a:r>
            <a:pPr algn="l" indent="0" marL="0">
              <a:lnSpc>
                <a:spcPct val="100000"/>
              </a:lnSpc>
              <a:buNone/>
            </a:pPr>
            <a:r>
              <a:rPr lang="en-US" sz="5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Романы Герберта Уэллса и фильмы такие, как «Контакт» и «Интерстеллар», сыграли ключевую роль в популяризации темы внеземной жизни, стимулируя воображение и интерес широких масс к астрономии и исследованию космоса.
</a:t>
            </a:r>
            <a:endParaRPr lang="en-US" sz="1008" dirty="0"/>
          </a:p>
        </p:txBody>
      </p:sp>
      <p:sp>
        <p:nvSpPr>
          <p:cNvPr id="13" name="Text 3"/>
          <p:cNvSpPr txBox="1"/>
          <p:nvPr/>
        </p:nvSpPr>
        <p:spPr>
          <a:xfrm>
            <a:off x="3357875" y="3354450"/>
            <a:ext cx="24141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Международные научные форумы и сотрудничество
</a:t>
            </a:r>
            <a:pPr algn="l" indent="0" marL="0">
              <a:lnSpc>
                <a:spcPct val="100000"/>
              </a:lnSpc>
              <a:buNone/>
            </a:pPr>
            <a:r>
              <a:rPr lang="en-US" sz="61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Конференции, организуемые NASA и Европейским космическим агентством, способствовали обмену знаниями и стратегиями поиска жизни, усилив глобальное сотрудничество среди ученых и исследователей.
</a:t>
            </a:r>
            <a:endParaRPr lang="en-US" sz="1141" dirty="0"/>
          </a:p>
        </p:txBody>
      </p:sp>
      <p:sp>
        <p:nvSpPr>
          <p:cNvPr id="14" name="Text 4"/>
          <p:cNvSpPr txBox="1"/>
          <p:nvPr/>
        </p:nvSpPr>
        <p:spPr>
          <a:xfrm>
            <a:off x="6215075" y="3354450"/>
            <a:ext cx="24141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2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Образовательные программы и массовая популяризация
</a:t>
            </a:r>
            <a:pPr algn="l" indent="0" marL="0">
              <a:lnSpc>
                <a:spcPct val="100000"/>
              </a:lnSpc>
              <a:buNone/>
            </a:pPr>
            <a:r>
              <a:rPr lang="en-US" sz="5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доступности информации и создание просветительских проектов в области астробиологии активно влияют на формирование у молодежи интереса к естественным наукам и технологиям, подчеркивая значение поиска жизни во Вселенной.
</a:t>
            </a:r>
            <a:endParaRPr lang="en-US" sz="1027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0850" y="1454500"/>
            <a:ext cx="2304900" cy="223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Рассматривается риск биологического загрязнения Земли и внеземных сред при возвращении образцов или посадке аппаратов, что требует строгих протоколов биоэтики.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10850" y="296047"/>
            <a:ext cx="8299800" cy="5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49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Этические и философские аспекты поиска внеземной жизни
</a:t>
            </a:r>
            <a:endParaRPr lang="en-US" sz="2149" dirty="0"/>
          </a:p>
        </p:txBody>
      </p:sp>
      <p:sp>
        <p:nvSpPr>
          <p:cNvPr id="6" name="Text 2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3419548" y="1454500"/>
            <a:ext cx="2304900" cy="223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Философский анализ затрагивает вопрос уникальности человека: является ли он единственным разумным существом или лишь типичной ступенью эволюции в космическом масштабе.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6415375" y="1454500"/>
            <a:ext cx="2304900" cy="223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Возможный контакт с инопланетной жизнью способен изменить культурные, религиозные и научные представления, вызывая глубокие социальные и этические последствия.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645575" y="381000"/>
            <a:ext cx="7746900" cy="43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79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Будущее исследований: новые миссии и технологические прорывы
</a:t>
            </a:r>
            <a:endParaRPr lang="en-US" sz="1779" dirty="0"/>
          </a:p>
        </p:txBody>
      </p:sp>
      <p:sp>
        <p:nvSpPr>
          <p:cNvPr id="10" name="Text 2"/>
          <p:cNvSpPr txBox="1"/>
          <p:nvPr/>
        </p:nvSpPr>
        <p:spPr>
          <a:xfrm>
            <a:off x="928599" y="3061547"/>
            <a:ext cx="1541100" cy="11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9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2024—2027: Запуск миссии Europa Clipper
</a:t>
            </a:r>
            <a:pPr algn="ctr" indent="0" marL="0">
              <a:lnSpc>
                <a:spcPct val="100000"/>
              </a:lnSpc>
              <a:buNone/>
            </a:pPr>
            <a:r>
              <a:rPr lang="en-US" sz="3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1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Исследование ледяной поверхности и подледных океанов спутника Юпитера для поиска биосигнатур и условий, поддерживающих жизнь.
</a:t>
            </a:r>
            <a:endParaRPr lang="en-US" sz="1098" dirty="0"/>
          </a:p>
        </p:txBody>
      </p:sp>
      <p:sp>
        <p:nvSpPr>
          <p:cNvPr id="11" name="Text 3"/>
          <p:cNvSpPr txBox="1"/>
          <p:nvPr/>
        </p:nvSpPr>
        <p:spPr>
          <a:xfrm>
            <a:off x="2936949" y="1599572"/>
            <a:ext cx="1541100" cy="11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6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2021–настоящее время: Работа телескопа James Webb
</a:t>
            </a:r>
            <a:pPr algn="ctr" indent="0" marL="0">
              <a:lnSpc>
                <a:spcPct val="100000"/>
              </a:lnSpc>
              <a:buNone/>
            </a:pPr>
            <a:r>
              <a:rPr lang="en-US" sz="3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Высокоточная инфракрасная спектроскопия атмосфер экзопланет, позволяющая выявлять состав и потенциальные биосигнатуры.
</a:t>
            </a:r>
            <a:endParaRPr lang="en-US" sz="1062" dirty="0"/>
          </a:p>
        </p:txBody>
      </p:sp>
      <p:sp>
        <p:nvSpPr>
          <p:cNvPr id="12" name="Text 4"/>
          <p:cNvSpPr txBox="1"/>
          <p:nvPr/>
        </p:nvSpPr>
        <p:spPr>
          <a:xfrm>
            <a:off x="4022349" y="3453247"/>
            <a:ext cx="1541100" cy="11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2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2026 и далее: Проект LISA
</a:t>
            </a:r>
            <a:pPr algn="ctr" indent="0" marL="0">
              <a:lnSpc>
                <a:spcPct val="100000"/>
              </a:lnSpc>
              <a:buNone/>
            </a:pPr>
            <a:r>
              <a:rPr lang="en-US" sz="3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Лазерная интерферометрическая система для исследования гравитационных волн и спектрального анализа далеких планетарных систем.
</a:t>
            </a:r>
            <a:endParaRPr lang="en-US" sz="1120" dirty="0"/>
          </a:p>
        </p:txBody>
      </p:sp>
      <p:sp>
        <p:nvSpPr>
          <p:cNvPr id="13" name="Text 5"/>
          <p:cNvSpPr txBox="1"/>
          <p:nvPr/>
        </p:nvSpPr>
        <p:spPr>
          <a:xfrm>
            <a:off x="5739046" y="1824054"/>
            <a:ext cx="1541100" cy="11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9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2030–2040: Разработка нанозондов и перспективы сенсоров
</a:t>
            </a:r>
            <a:pPr algn="ctr" indent="0" marL="0">
              <a:lnSpc>
                <a:spcPct val="100000"/>
              </a:lnSpc>
              <a:buNone/>
            </a:pPr>
            <a:r>
              <a:rPr lang="en-US" sz="33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миниатюрных космических аппаратов для быстрого и комплексного обследования близлежащих звездных систем, повышение шансов обнаружения биологических признаков.
</a:t>
            </a:r>
            <a:endParaRPr lang="en-US" sz="998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750" y="1066800"/>
            <a:ext cx="7342500" cy="302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Научные перспективы поиска жизни и разума во Вселенной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Поиск жизни продолжится с помощью междисциплинарных методов и технологий, открывая новые горизонты. Обнаружение даже простейших внеземных форм радикально изменит наше понимание места человека во Вселенной.
</a:t>
            </a:r>
            <a:endParaRPr lang="en-US" sz="3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2026-05-08T00:45:42Z</dcterms:created>
  <dcterms:modified xsi:type="dcterms:W3CDTF">2026-05-08T00:45:42Z</dcterms:modified>
</cp:coreProperties>
</file>