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image" Target="../media/image-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png"/><Relationship Id="rId2" Type="http://schemas.openxmlformats.org/officeDocument/2006/relationships/image" Target="../media/image-2-2.png"/><Relationship Id="rId3" Type="http://schemas.openxmlformats.org/officeDocument/2006/relationships/image" Target="../media/image-2-3.png"/><Relationship Id="rId4" Type="http://schemas.openxmlformats.org/officeDocument/2006/relationships/image" Target="../media/image-2-4.jpe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jpeg"/><Relationship Id="rId5" Type="http://schemas.openxmlformats.org/officeDocument/2006/relationships/image" Target="../media/image-3-5.png"/><Relationship Id="rId6" Type="http://schemas.openxmlformats.org/officeDocument/2006/relationships/image" Target="../media/image-3-6.jpeg"/><Relationship Id="rId7" Type="http://schemas.openxmlformats.org/officeDocument/2006/relationships/image" Target="../media/image-3-7.png"/><Relationship Id="rId8" Type="http://schemas.openxmlformats.org/officeDocument/2006/relationships/image" Target="../media/image-3-8.jpeg"/><Relationship Id="rId9" Type="http://schemas.openxmlformats.org/officeDocument/2006/relationships/image" Target="../media/image-3-9.png"/><Relationship Id="rId10" Type="http://schemas.openxmlformats.org/officeDocument/2006/relationships/slideLayout" Target="../slideLayouts/slideLayout1.xml"/><Relationship Id="rId11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jpeg"/><Relationship Id="rId4" Type="http://schemas.openxmlformats.org/officeDocument/2006/relationships/image" Target="../media/image-4-4.jpeg"/><Relationship Id="rId5" Type="http://schemas.openxmlformats.org/officeDocument/2006/relationships/image" Target="../media/image-4-5.jpeg"/><Relationship Id="rId6" Type="http://schemas.openxmlformats.org/officeDocument/2006/relationships/image" Target="../media/image-4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image" Target="../media/image-5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jpeg"/><Relationship Id="rId5" Type="http://schemas.openxmlformats.org/officeDocument/2006/relationships/image" Target="../media/image-6-5.png"/><Relationship Id="rId6" Type="http://schemas.openxmlformats.org/officeDocument/2006/relationships/image" Target="../media/image-6-6.jpeg"/><Relationship Id="rId7" Type="http://schemas.openxmlformats.org/officeDocument/2006/relationships/image" Target="../media/image-6-7.png"/><Relationship Id="rId8" Type="http://schemas.openxmlformats.org/officeDocument/2006/relationships/image" Target="../media/image-6-8.jpeg"/><Relationship Id="rId9" Type="http://schemas.openxmlformats.org/officeDocument/2006/relationships/image" Target="../media/image-6-9.png"/><Relationship Id="rId10" Type="http://schemas.openxmlformats.org/officeDocument/2006/relationships/slideLayout" Target="../slideLayouts/slideLayout1.xml"/><Relationship Id="rId11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image" Target="../media/image-8-5.png"/><Relationship Id="rId6" Type="http://schemas.openxmlformats.org/officeDocument/2006/relationships/image" Target="../media/image-8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jpeg"/><Relationship Id="rId4" Type="http://schemas.openxmlformats.org/officeDocument/2006/relationships/image" Target="../media/image-10-4.jpeg"/><Relationship Id="rId5" Type="http://schemas.openxmlformats.org/officeDocument/2006/relationships/image" Target="../media/image-10-5.jpeg"/><Relationship Id="rId6" Type="http://schemas.openxmlformats.org/officeDocument/2006/relationships/image" Target="../media/image-10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image" Target="../media/image-11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image" Target="../media/image-12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jpeg"/><Relationship Id="rId5" Type="http://schemas.openxmlformats.org/officeDocument/2006/relationships/image" Target="../media/image-13-5.png"/><Relationship Id="rId6" Type="http://schemas.openxmlformats.org/officeDocument/2006/relationships/image" Target="../media/image-13-6.jpeg"/><Relationship Id="rId7" Type="http://schemas.openxmlformats.org/officeDocument/2006/relationships/image" Target="../media/image-13-7.png"/><Relationship Id="rId8" Type="http://schemas.openxmlformats.org/officeDocument/2006/relationships/image" Target="../media/image-13-8.jpeg"/><Relationship Id="rId9" Type="http://schemas.openxmlformats.org/officeDocument/2006/relationships/image" Target="../media/image-13-9.png"/><Relationship Id="rId10" Type="http://schemas.openxmlformats.org/officeDocument/2006/relationships/slideLayout" Target="../slideLayouts/slideLayout1.xml"/><Relationship Id="rId11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image" Target="../media/image-14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jpeg"/><Relationship Id="rId4" Type="http://schemas.openxmlformats.org/officeDocument/2006/relationships/image" Target="../media/image-15-4.jpeg"/><Relationship Id="rId5" Type="http://schemas.openxmlformats.org/officeDocument/2006/relationships/image" Target="../media/image-15-5.jpeg"/><Relationship Id="rId6" Type="http://schemas.openxmlformats.org/officeDocument/2006/relationships/image" Target="../media/image-15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image" Target="../media/image-18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jpeg"/><Relationship Id="rId4" Type="http://schemas.openxmlformats.org/officeDocument/2006/relationships/image" Target="../media/image-19-4.png"/><Relationship Id="rId5" Type="http://schemas.openxmlformats.org/officeDocument/2006/relationships/image" Target="../media/image-19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491683" y="1537200"/>
            <a:ext cx="7278900" cy="1593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500" b="1" dirty="0">
                <a:solidFill>
                  <a:srgbClr val="0A246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Общий обзор темы: Эволюция человека и расы современного человека
</a:t>
            </a:r>
            <a:endParaRPr lang="en-US" sz="3500" dirty="0"/>
          </a:p>
        </p:txBody>
      </p:sp>
      <p:sp>
        <p:nvSpPr>
          <p:cNvPr id="5" name="Text 1"/>
          <p:cNvSpPr txBox="1"/>
          <p:nvPr/>
        </p:nvSpPr>
        <p:spPr>
          <a:xfrm>
            <a:off x="1491675" y="3451625"/>
            <a:ext cx="4125600" cy="112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Изучим путь развития человека и формирование разнообразия рас во всем мире.
</a:t>
            </a:r>
            <a:endParaRPr lang="en-US" sz="1600" dirty="0"/>
          </a:p>
        </p:txBody>
      </p:sp>
      <p:sp>
        <p:nvSpPr>
          <p:cNvPr id="6" name="Text 2"/>
          <p:cNvSpPr txBox="1"/>
          <p:nvPr/>
        </p:nvSpPr>
        <p:spPr>
          <a:xfrm>
            <a:off x="4658400" y="373500"/>
            <a:ext cx="4125600" cy="46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A246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6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60000" y="1539061"/>
            <a:ext cx="4170600" cy="2838778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60000" y="373500"/>
            <a:ext cx="8424000" cy="97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такое эволюция человека?
</a:t>
            </a:r>
            <a:endParaRPr lang="en-US" sz="3200" dirty="0"/>
          </a:p>
        </p:txBody>
      </p:sp>
      <p:sp>
        <p:nvSpPr>
          <p:cNvPr id="7" name="Text 1"/>
          <p:cNvSpPr txBox="1"/>
          <p:nvPr/>
        </p:nvSpPr>
        <p:spPr>
          <a:xfrm>
            <a:off x="4806000" y="1798800"/>
            <a:ext cx="3785400" cy="2340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Эволюция — это постепенные изменения организмов под влиянием среды и природного отбора. Происхождение человека — ключевая тема биологии и антропологии, раскрываемая археологией и генетикой.
</a:t>
            </a:r>
            <a:endParaRPr lang="en-US" sz="1400" dirty="0"/>
          </a:p>
        </p:txBody>
      </p:sp>
      <p:sp>
        <p:nvSpPr>
          <p:cNvPr id="8" name="Text 2"/>
          <p:cNvSpPr txBox="1"/>
          <p:nvPr/>
        </p:nvSpPr>
        <p:spPr>
          <a:xfrm>
            <a:off x="8021800" y="4650300"/>
            <a:ext cx="1122300" cy="28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4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60000" y="964664"/>
            <a:ext cx="2700000" cy="1653223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3222000" y="964664"/>
            <a:ext cx="2700000" cy="1653223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6084000" y="964664"/>
            <a:ext cx="2700000" cy="1653223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1" name="Text 0"/>
          <p:cNvSpPr txBox="1"/>
          <p:nvPr/>
        </p:nvSpPr>
        <p:spPr>
          <a:xfrm>
            <a:off x="360000" y="373500"/>
            <a:ext cx="8424000" cy="526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94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Австралопитеки — древние предки человека
</a:t>
            </a:r>
            <a:endParaRPr lang="en-US" sz="2941" dirty="0"/>
          </a:p>
        </p:txBody>
      </p:sp>
      <p:sp>
        <p:nvSpPr>
          <p:cNvPr id="12" name="Text 1"/>
          <p:cNvSpPr txBox="1"/>
          <p:nvPr/>
        </p:nvSpPr>
        <p:spPr>
          <a:xfrm>
            <a:off x="8021800" y="4650300"/>
            <a:ext cx="1122300" cy="28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400" dirty="0"/>
          </a:p>
        </p:txBody>
      </p:sp>
      <p:sp>
        <p:nvSpPr>
          <p:cNvPr id="13" name="Text 2"/>
          <p:cNvSpPr txBox="1"/>
          <p:nvPr/>
        </p:nvSpPr>
        <p:spPr>
          <a:xfrm>
            <a:off x="496650" y="2730300"/>
            <a:ext cx="2457900" cy="168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Жизнь австралопитеков в Африке
</a:t>
            </a:r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Австралопитеки жили примерно 4 миллиона лет назад в Восточной и Южной Африке. Они умели ходить прямо, что отличало их от современных обезьян.
</a:t>
            </a:r>
            <a:endParaRPr lang="en-US" sz="1000" dirty="0"/>
          </a:p>
        </p:txBody>
      </p:sp>
      <p:sp>
        <p:nvSpPr>
          <p:cNvPr id="14" name="Text 3"/>
          <p:cNvSpPr txBox="1"/>
          <p:nvPr/>
        </p:nvSpPr>
        <p:spPr>
          <a:xfrm>
            <a:off x="3358650" y="2730300"/>
            <a:ext cx="2457900" cy="168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Уникальные особенности австралопитеков
</a:t>
            </a:r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этих предков сочетались черты обезьян и людей: маленький мозг, но прямохождение и простая обработка орудий.
</a:t>
            </a:r>
            <a:endParaRPr lang="en-US" sz="1000" dirty="0"/>
          </a:p>
        </p:txBody>
      </p:sp>
      <p:sp>
        <p:nvSpPr>
          <p:cNvPr id="15" name="Text 4"/>
          <p:cNvSpPr txBox="1"/>
          <p:nvPr/>
        </p:nvSpPr>
        <p:spPr>
          <a:xfrm>
            <a:off x="6220650" y="2730300"/>
            <a:ext cx="2457900" cy="168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Открытие Люси — ключ к прошлому
</a:t>
            </a:r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Эфиопии в 1974 году нашли скелет Люси — одного из наиболее полных останков австралопитека, что дало много информации о строении ранних людей.
</a:t>
            </a:r>
            <a:endParaRPr lang="en-US" sz="10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60000" y="964392"/>
            <a:ext cx="2700000" cy="1843066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084000" y="964392"/>
            <a:ext cx="2700000" cy="1843066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222000" y="964392"/>
            <a:ext cx="2700000" cy="1843066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360000" y="373500"/>
            <a:ext cx="8424000" cy="58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581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Появление рода Homo: начало человека разумного
</a:t>
            </a:r>
            <a:endParaRPr lang="en-US" sz="2581" dirty="0"/>
          </a:p>
        </p:txBody>
      </p:sp>
      <p:sp>
        <p:nvSpPr>
          <p:cNvPr id="9" name="Text 1"/>
          <p:cNvSpPr txBox="1"/>
          <p:nvPr/>
        </p:nvSpPr>
        <p:spPr>
          <a:xfrm>
            <a:off x="360000" y="2917800"/>
            <a:ext cx="2700000" cy="1654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Homo habilis — мастер каменных орудий
</a:t>
            </a:r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Этот вид появляется более 2,5 миллионов лет назад. Использует простые каменные орудия для добычи пищи и защиты.
</a:t>
            </a:r>
            <a:endParaRPr lang="en-US" sz="1400" dirty="0"/>
          </a:p>
        </p:txBody>
      </p:sp>
      <p:sp>
        <p:nvSpPr>
          <p:cNvPr id="10" name="Text 2"/>
          <p:cNvSpPr txBox="1"/>
          <p:nvPr/>
        </p:nvSpPr>
        <p:spPr>
          <a:xfrm>
            <a:off x="6084000" y="2917800"/>
            <a:ext cx="2700000" cy="1654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Рост мозга и умственных способностей
</a:t>
            </a:r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 увеличением мозга Homo habilis развиваются новые навыки, что становится основой дальнейшей эволюции человека.
</a:t>
            </a:r>
            <a:endParaRPr lang="en-US" sz="1400" dirty="0"/>
          </a:p>
        </p:txBody>
      </p:sp>
      <p:sp>
        <p:nvSpPr>
          <p:cNvPr id="11" name="Text 3"/>
          <p:cNvSpPr txBox="1"/>
          <p:nvPr/>
        </p:nvSpPr>
        <p:spPr>
          <a:xfrm>
            <a:off x="3222000" y="2917800"/>
            <a:ext cx="2700000" cy="1654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Археологические открытия Олдувайского ущелья
</a:t>
            </a:r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Танзании в Олдувайском ущелье найдены останки Homo habilis и самые древние каменные инструменты, что подтверждает их умения.
</a:t>
            </a:r>
            <a:endParaRPr lang="en-US" sz="1400" dirty="0"/>
          </a:p>
        </p:txBody>
      </p:sp>
      <p:sp>
        <p:nvSpPr>
          <p:cNvPr id="12" name="Text 4"/>
          <p:cNvSpPr txBox="1"/>
          <p:nvPr/>
        </p:nvSpPr>
        <p:spPr>
          <a:xfrm>
            <a:off x="8021825" y="4651375"/>
            <a:ext cx="1122300" cy="28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4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967500" y="1216809"/>
            <a:ext cx="4791900" cy="2586483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60000" y="373500"/>
            <a:ext cx="8424000" cy="58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797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График роста объема мозга человека по видам
</a:t>
            </a:r>
            <a:endParaRPr lang="en-US" sz="2797" dirty="0"/>
          </a:p>
        </p:txBody>
      </p:sp>
      <p:sp>
        <p:nvSpPr>
          <p:cNvPr id="8" name="Text 1"/>
          <p:cNvSpPr txBox="1"/>
          <p:nvPr/>
        </p:nvSpPr>
        <p:spPr>
          <a:xfrm>
            <a:off x="8021800" y="4650300"/>
            <a:ext cx="1122300" cy="28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400" dirty="0"/>
          </a:p>
        </p:txBody>
      </p:sp>
      <p:sp>
        <p:nvSpPr>
          <p:cNvPr id="9" name="Text 2"/>
          <p:cNvSpPr txBox="1"/>
          <p:nvPr/>
        </p:nvSpPr>
        <p:spPr>
          <a:xfrm>
            <a:off x="530702" y="1389548"/>
            <a:ext cx="3109200" cy="1193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Увеличение объема мозга связано с развитием речи, культуры и сложного мышления.
</a:t>
            </a:r>
            <a:endParaRPr lang="en-US" sz="1400" dirty="0"/>
          </a:p>
        </p:txBody>
      </p:sp>
      <p:sp>
        <p:nvSpPr>
          <p:cNvPr id="10" name="Text 3"/>
          <p:cNvSpPr txBox="1"/>
          <p:nvPr/>
        </p:nvSpPr>
        <p:spPr>
          <a:xfrm>
            <a:off x="530702" y="3055791"/>
            <a:ext cx="3109200" cy="1193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A246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Рост мозга сопровождался новыми адаптациями и усложнением поведения человека.
</a:t>
            </a:r>
            <a:endParaRPr lang="en-US" sz="1400" dirty="0"/>
          </a:p>
        </p:txBody>
      </p:sp>
      <p:sp>
        <p:nvSpPr>
          <p:cNvPr id="11" name="Text 4"/>
          <p:cNvSpPr txBox="1"/>
          <p:nvPr/>
        </p:nvSpPr>
        <p:spPr>
          <a:xfrm>
            <a:off x="3967500" y="3906900"/>
            <a:ext cx="4816500" cy="342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34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Археологические и палеонтологические исследования, 2023
</a:t>
            </a:r>
            <a:endParaRPr lang="en-US" sz="1348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60000" y="964664"/>
            <a:ext cx="2700000" cy="1653223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3222000" y="964664"/>
            <a:ext cx="2700000" cy="1653223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6084000" y="964664"/>
            <a:ext cx="2700000" cy="1653223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1" name="Text 0"/>
          <p:cNvSpPr txBox="1"/>
          <p:nvPr/>
        </p:nvSpPr>
        <p:spPr>
          <a:xfrm>
            <a:off x="360000" y="373500"/>
            <a:ext cx="8424000" cy="526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9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Homo erectus — покоритель новых земель
</a:t>
            </a:r>
            <a:endParaRPr lang="en-US" sz="3094" dirty="0"/>
          </a:p>
        </p:txBody>
      </p:sp>
      <p:sp>
        <p:nvSpPr>
          <p:cNvPr id="12" name="Text 1"/>
          <p:cNvSpPr txBox="1"/>
          <p:nvPr/>
        </p:nvSpPr>
        <p:spPr>
          <a:xfrm>
            <a:off x="8021800" y="4650300"/>
            <a:ext cx="1122300" cy="28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400" dirty="0"/>
          </a:p>
        </p:txBody>
      </p:sp>
      <p:sp>
        <p:nvSpPr>
          <p:cNvPr id="13" name="Text 2"/>
          <p:cNvSpPr txBox="1"/>
          <p:nvPr/>
        </p:nvSpPr>
        <p:spPr>
          <a:xfrm>
            <a:off x="496650" y="2730300"/>
            <a:ext cx="2457900" cy="168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Распространение по разным континентам
</a:t>
            </a:r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Homo erectus жил 1,9–0,15 миллионов лет назад и обитал в Африке, Азии и Европе, осваивая новые территории.
</a:t>
            </a:r>
            <a:endParaRPr lang="en-US" sz="1000" dirty="0"/>
          </a:p>
        </p:txBody>
      </p:sp>
      <p:sp>
        <p:nvSpPr>
          <p:cNvPr id="14" name="Text 3"/>
          <p:cNvSpPr txBox="1"/>
          <p:nvPr/>
        </p:nvSpPr>
        <p:spPr>
          <a:xfrm>
            <a:off x="3358650" y="2730300"/>
            <a:ext cx="2457900" cy="168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Овладение огнём и улучшение инструментов
</a:t>
            </a:r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Этот вид впервые научился использовать огонь для приготовления пищи и защиты, а также создавал более сложные каменные орудия.
</a:t>
            </a:r>
            <a:endParaRPr lang="en-US" sz="1000" dirty="0"/>
          </a:p>
        </p:txBody>
      </p:sp>
      <p:sp>
        <p:nvSpPr>
          <p:cNvPr id="15" name="Text 4"/>
          <p:cNvSpPr txBox="1"/>
          <p:nvPr/>
        </p:nvSpPr>
        <p:spPr>
          <a:xfrm>
            <a:off x="6220650" y="2730300"/>
            <a:ext cx="2457900" cy="168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Охота и социальное поведение
</a:t>
            </a:r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Homo erectus развил стратегии успешной охоты и социального взаимодействия, что повысило шансы на выживание.
</a:t>
            </a:r>
            <a:endParaRPr lang="en-US" sz="10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60000" y="1731241"/>
            <a:ext cx="4791900" cy="1670118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60000" y="373500"/>
            <a:ext cx="8424000" cy="58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538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Сравнительная характеристика неандертальцев и кроманьонцев
</a:t>
            </a:r>
            <a:endParaRPr lang="en-US" sz="2538" dirty="0"/>
          </a:p>
        </p:txBody>
      </p:sp>
      <p:sp>
        <p:nvSpPr>
          <p:cNvPr id="7" name="Text 1"/>
          <p:cNvSpPr txBox="1"/>
          <p:nvPr/>
        </p:nvSpPr>
        <p:spPr>
          <a:xfrm>
            <a:off x="8021800" y="4650300"/>
            <a:ext cx="1122300" cy="28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400" dirty="0"/>
          </a:p>
        </p:txBody>
      </p:sp>
      <p:sp>
        <p:nvSpPr>
          <p:cNvPr id="8" name="Text 2"/>
          <p:cNvSpPr txBox="1"/>
          <p:nvPr/>
        </p:nvSpPr>
        <p:spPr>
          <a:xfrm>
            <a:off x="5504102" y="1389548"/>
            <a:ext cx="3109200" cy="1193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показывает ключевые отличия в облике, мозге и местах нахождения древних людей.
</a:t>
            </a:r>
            <a:endParaRPr lang="en-US" sz="1400" dirty="0"/>
          </a:p>
        </p:txBody>
      </p:sp>
      <p:sp>
        <p:nvSpPr>
          <p:cNvPr id="9" name="Text 3"/>
          <p:cNvSpPr txBox="1"/>
          <p:nvPr/>
        </p:nvSpPr>
        <p:spPr>
          <a:xfrm>
            <a:off x="5504102" y="3022398"/>
            <a:ext cx="3109200" cy="1193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Кроманьонцы ближе к современному человеку, неандертальцы — параллельная ветвь эволюции.
</a:t>
            </a:r>
            <a:endParaRPr lang="en-US" sz="1400" dirty="0"/>
          </a:p>
        </p:txBody>
      </p:sp>
      <p:sp>
        <p:nvSpPr>
          <p:cNvPr id="10" name="Text 4"/>
          <p:cNvSpPr txBox="1"/>
          <p:nvPr/>
        </p:nvSpPr>
        <p:spPr>
          <a:xfrm>
            <a:off x="360000" y="4047325"/>
            <a:ext cx="4816500" cy="342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Музейные коллекции и научные публикации
</a:t>
            </a:r>
            <a:endParaRPr lang="en-US" sz="14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360000" y="373500"/>
            <a:ext cx="8424000" cy="97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Homo sapiens — появление и уникальные черты
</a:t>
            </a:r>
            <a:endParaRPr lang="en-US" sz="3200" dirty="0"/>
          </a:p>
        </p:txBody>
      </p:sp>
      <p:sp>
        <p:nvSpPr>
          <p:cNvPr id="9" name="Text 1"/>
          <p:cNvSpPr txBox="1"/>
          <p:nvPr/>
        </p:nvSpPr>
        <p:spPr>
          <a:xfrm>
            <a:off x="552600" y="1798800"/>
            <a:ext cx="3785400" cy="93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Появились около 200 тысяч лет назад в Африке; характеризуются развитым высоким лбом и стройным лицом.
</a:t>
            </a:r>
            <a:endParaRPr lang="en-US" sz="1400" dirty="0"/>
          </a:p>
        </p:txBody>
      </p:sp>
      <p:sp>
        <p:nvSpPr>
          <p:cNvPr id="10" name="Text 2"/>
          <p:cNvSpPr txBox="1"/>
          <p:nvPr/>
        </p:nvSpPr>
        <p:spPr>
          <a:xfrm>
            <a:off x="8021800" y="4650300"/>
            <a:ext cx="1122300" cy="28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400" dirty="0"/>
          </a:p>
        </p:txBody>
      </p:sp>
      <p:sp>
        <p:nvSpPr>
          <p:cNvPr id="11" name="Text 3"/>
          <p:cNvSpPr txBox="1"/>
          <p:nvPr/>
        </p:nvSpPr>
        <p:spPr>
          <a:xfrm>
            <a:off x="552600" y="3237305"/>
            <a:ext cx="3785400" cy="93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Обладают сложным мышлением и языком, что позволило создавать искусство и культуру.
</a:t>
            </a:r>
            <a:endParaRPr lang="en-US" sz="1400" dirty="0"/>
          </a:p>
        </p:txBody>
      </p:sp>
      <p:sp>
        <p:nvSpPr>
          <p:cNvPr id="12" name="Text 4"/>
          <p:cNvSpPr txBox="1"/>
          <p:nvPr/>
        </p:nvSpPr>
        <p:spPr>
          <a:xfrm>
            <a:off x="4806000" y="3237305"/>
            <a:ext cx="3785400" cy="93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Различия в популяциях связаны с адаптациям к окружающей среде и миграционными процессами.
</a:t>
            </a:r>
            <a:endParaRPr lang="en-US" sz="1400" dirty="0"/>
          </a:p>
        </p:txBody>
      </p:sp>
      <p:sp>
        <p:nvSpPr>
          <p:cNvPr id="13" name="Text 5"/>
          <p:cNvSpPr txBox="1"/>
          <p:nvPr/>
        </p:nvSpPr>
        <p:spPr>
          <a:xfrm>
            <a:off x="4806000" y="1798805"/>
            <a:ext cx="3785400" cy="93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Распространились по всем континентам, формируя разнообразные культуры и языки.
</a:t>
            </a:r>
            <a:endParaRPr lang="en-US" sz="14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61024" y="1459625"/>
            <a:ext cx="8397352" cy="30657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60000" y="373500"/>
            <a:ext cx="8424000" cy="526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7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Генетическое древо и эволюционные связи человека
</a:t>
            </a:r>
            <a:endParaRPr lang="en-US" sz="2472" dirty="0"/>
          </a:p>
        </p:txBody>
      </p:sp>
      <p:sp>
        <p:nvSpPr>
          <p:cNvPr id="6" name="Text 1"/>
          <p:cNvSpPr txBox="1"/>
          <p:nvPr/>
        </p:nvSpPr>
        <p:spPr>
          <a:xfrm>
            <a:off x="8021800" y="4650300"/>
            <a:ext cx="1122300" cy="28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400" dirty="0"/>
          </a:p>
        </p:txBody>
      </p:sp>
      <p:sp>
        <p:nvSpPr>
          <p:cNvPr id="7" name="Text 2"/>
          <p:cNvSpPr txBox="1"/>
          <p:nvPr/>
        </p:nvSpPr>
        <p:spPr>
          <a:xfrm>
            <a:off x="360000" y="996625"/>
            <a:ext cx="8424000" cy="36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66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Данные из палеоантропологии и генетики показывают этапы развития Homo sapiens.
</a:t>
            </a:r>
            <a:endParaRPr lang="en-US" sz="1668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60000" y="964392"/>
            <a:ext cx="2700000" cy="1843066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084000" y="964392"/>
            <a:ext cx="2700000" cy="1843066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222000" y="964392"/>
            <a:ext cx="2700000" cy="1843066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360000" y="373500"/>
            <a:ext cx="8424000" cy="58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538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Миграции Homo sapiens и формирование расового многообразия
</a:t>
            </a:r>
            <a:endParaRPr lang="en-US" sz="2538" dirty="0"/>
          </a:p>
        </p:txBody>
      </p:sp>
      <p:sp>
        <p:nvSpPr>
          <p:cNvPr id="9" name="Text 1"/>
          <p:cNvSpPr txBox="1"/>
          <p:nvPr/>
        </p:nvSpPr>
        <p:spPr>
          <a:xfrm>
            <a:off x="360000" y="2917800"/>
            <a:ext cx="2700000" cy="1654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Выход из Африки
</a:t>
            </a:r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Миграции начались около 120 тысяч лет назад, когда Homo sapiens начали расселяться в Азию и Европу, освоив новые континенты.
</a:t>
            </a:r>
            <a:endParaRPr lang="en-US" sz="1400" dirty="0"/>
          </a:p>
        </p:txBody>
      </p:sp>
      <p:sp>
        <p:nvSpPr>
          <p:cNvPr id="10" name="Text 2"/>
          <p:cNvSpPr txBox="1"/>
          <p:nvPr/>
        </p:nvSpPr>
        <p:spPr>
          <a:xfrm>
            <a:off x="6084000" y="2917800"/>
            <a:ext cx="2700000" cy="1654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Влияние миграций на разнообразие
</a:t>
            </a:r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Миграции способствовали возникновению разнообразных расовых признаков, отражающих климатические и географические условия.
</a:t>
            </a:r>
            <a:endParaRPr lang="en-US" sz="1400" dirty="0"/>
          </a:p>
        </p:txBody>
      </p:sp>
      <p:sp>
        <p:nvSpPr>
          <p:cNvPr id="11" name="Text 3"/>
          <p:cNvSpPr txBox="1"/>
          <p:nvPr/>
        </p:nvSpPr>
        <p:spPr>
          <a:xfrm>
            <a:off x="3222000" y="2917800"/>
            <a:ext cx="2700000" cy="1654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Заселение Австралии и Америки
</a:t>
            </a:r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Позже люди достигли Австралии и Америки, адаптируясь к новым условиям и формируя уникальные популяции.
</a:t>
            </a:r>
            <a:endParaRPr lang="en-US" sz="1400" dirty="0"/>
          </a:p>
        </p:txBody>
      </p:sp>
      <p:sp>
        <p:nvSpPr>
          <p:cNvPr id="12" name="Text 4"/>
          <p:cNvSpPr txBox="1"/>
          <p:nvPr/>
        </p:nvSpPr>
        <p:spPr>
          <a:xfrm>
            <a:off x="8021825" y="4651375"/>
            <a:ext cx="1122300" cy="28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4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967500" y="1216809"/>
            <a:ext cx="4791900" cy="2586483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60000" y="373500"/>
            <a:ext cx="8424000" cy="58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95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Генетическое разнообразие в регионах мира
</a:t>
            </a:r>
            <a:endParaRPr lang="en-US" sz="2959" dirty="0"/>
          </a:p>
        </p:txBody>
      </p:sp>
      <p:sp>
        <p:nvSpPr>
          <p:cNvPr id="8" name="Text 1"/>
          <p:cNvSpPr txBox="1"/>
          <p:nvPr/>
        </p:nvSpPr>
        <p:spPr>
          <a:xfrm>
            <a:off x="8021800" y="4650300"/>
            <a:ext cx="1122300" cy="28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400" dirty="0"/>
          </a:p>
        </p:txBody>
      </p:sp>
      <p:sp>
        <p:nvSpPr>
          <p:cNvPr id="9" name="Text 2"/>
          <p:cNvSpPr txBox="1"/>
          <p:nvPr/>
        </p:nvSpPr>
        <p:spPr>
          <a:xfrm>
            <a:off x="530702" y="1389548"/>
            <a:ext cx="3109200" cy="1193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Африканские популяции обладают уникальными генами, отсутствующими в других регионах, что свидетельствует о глубоких корнях человечества на этом континенте.
</a:t>
            </a:r>
            <a:endParaRPr lang="en-US" sz="1400" dirty="0"/>
          </a:p>
        </p:txBody>
      </p:sp>
      <p:sp>
        <p:nvSpPr>
          <p:cNvPr id="10" name="Text 3"/>
          <p:cNvSpPr txBox="1"/>
          <p:nvPr/>
        </p:nvSpPr>
        <p:spPr>
          <a:xfrm>
            <a:off x="530702" y="3055791"/>
            <a:ext cx="3109200" cy="1193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A246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Наибольшее разнообразие в Африке подтверждает её роль как источника современного человека и объясняет вариативность внешних и генетических признаков.
</a:t>
            </a:r>
            <a:endParaRPr lang="en-US" sz="1400" dirty="0"/>
          </a:p>
        </p:txBody>
      </p:sp>
      <p:sp>
        <p:nvSpPr>
          <p:cNvPr id="11" name="Text 4"/>
          <p:cNvSpPr txBox="1"/>
          <p:nvPr/>
        </p:nvSpPr>
        <p:spPr>
          <a:xfrm>
            <a:off x="3967500" y="3906900"/>
            <a:ext cx="4816500" cy="342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Исследования генетики человека, 2022
</a:t>
            </a:r>
            <a:endParaRPr lang="en-US" sz="14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60000" y="373500"/>
            <a:ext cx="8424000" cy="97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Научное определение понятия «раса»
</a:t>
            </a:r>
            <a:endParaRPr lang="en-US" sz="3200" dirty="0"/>
          </a:p>
        </p:txBody>
      </p:sp>
      <p:sp>
        <p:nvSpPr>
          <p:cNvPr id="8" name="Text 1"/>
          <p:cNvSpPr txBox="1"/>
          <p:nvPr/>
        </p:nvSpPr>
        <p:spPr>
          <a:xfrm>
            <a:off x="571275" y="1914533"/>
            <a:ext cx="2289300" cy="225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Раса — совокупность людей с общими внешними признаками, сформированными адаптациями к климатическим условиям и окружающей среде в процессе эволюции.
</a:t>
            </a:r>
            <a:endParaRPr lang="en-US" sz="1400" dirty="0"/>
          </a:p>
        </p:txBody>
      </p:sp>
      <p:sp>
        <p:nvSpPr>
          <p:cNvPr id="9" name="Text 2"/>
          <p:cNvSpPr txBox="1"/>
          <p:nvPr/>
        </p:nvSpPr>
        <p:spPr>
          <a:xfrm>
            <a:off x="6295275" y="1914533"/>
            <a:ext cx="2289300" cy="225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Генетика показывает, что более 99% ДНК у всех людей идентичны, что подтверждает единство человеческого вида несмотря на внешние отличия.
</a:t>
            </a:r>
            <a:endParaRPr lang="en-US" sz="1400" dirty="0"/>
          </a:p>
        </p:txBody>
      </p:sp>
      <p:sp>
        <p:nvSpPr>
          <p:cNvPr id="10" name="Text 3"/>
          <p:cNvSpPr txBox="1"/>
          <p:nvPr/>
        </p:nvSpPr>
        <p:spPr>
          <a:xfrm>
            <a:off x="3433275" y="1914533"/>
            <a:ext cx="2289300" cy="225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Современная наука доказала, что биологические различия между расами крайне минимальны и не влияют на основные физиологические особенности человека.
</a:t>
            </a:r>
            <a:endParaRPr lang="en-US" sz="1400" dirty="0"/>
          </a:p>
        </p:txBody>
      </p:sp>
      <p:sp>
        <p:nvSpPr>
          <p:cNvPr id="11" name="Text 4"/>
          <p:cNvSpPr txBox="1"/>
          <p:nvPr/>
        </p:nvSpPr>
        <p:spPr>
          <a:xfrm>
            <a:off x="8021800" y="4650300"/>
            <a:ext cx="1122300" cy="28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4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60000" y="964664"/>
            <a:ext cx="2700000" cy="1653223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3222000" y="964664"/>
            <a:ext cx="2700000" cy="1653223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6084000" y="964664"/>
            <a:ext cx="2700000" cy="1653223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1" name="Text 0"/>
          <p:cNvSpPr txBox="1"/>
          <p:nvPr/>
        </p:nvSpPr>
        <p:spPr>
          <a:xfrm>
            <a:off x="360000" y="373500"/>
            <a:ext cx="8424000" cy="526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73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Три основные расы человечества и их признаки
</a:t>
            </a:r>
            <a:endParaRPr lang="en-US" sz="2731" dirty="0"/>
          </a:p>
        </p:txBody>
      </p:sp>
      <p:sp>
        <p:nvSpPr>
          <p:cNvPr id="12" name="Text 1"/>
          <p:cNvSpPr txBox="1"/>
          <p:nvPr/>
        </p:nvSpPr>
        <p:spPr>
          <a:xfrm>
            <a:off x="8021800" y="4650300"/>
            <a:ext cx="1122300" cy="28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400" dirty="0"/>
          </a:p>
        </p:txBody>
      </p:sp>
      <p:sp>
        <p:nvSpPr>
          <p:cNvPr id="13" name="Text 2"/>
          <p:cNvSpPr txBox="1"/>
          <p:nvPr/>
        </p:nvSpPr>
        <p:spPr>
          <a:xfrm>
            <a:off x="496650" y="2730300"/>
            <a:ext cx="2457900" cy="168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Европеоиды: светлая кожа и изящные черты
</a:t>
            </a:r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Европеоиды характеризуются светлым цветом кожи, тонкими губами и узкими носами. Их внешность формировалась под влиянием умеренного климата Европы и Ближнего Востока.
</a:t>
            </a:r>
            <a:endParaRPr lang="en-US" sz="1000" dirty="0"/>
          </a:p>
        </p:txBody>
      </p:sp>
      <p:sp>
        <p:nvSpPr>
          <p:cNvPr id="14" name="Text 3"/>
          <p:cNvSpPr txBox="1"/>
          <p:nvPr/>
        </p:nvSpPr>
        <p:spPr>
          <a:xfrm>
            <a:off x="3358650" y="2730300"/>
            <a:ext cx="2457900" cy="168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Монголоиды: адаптации к суровому климату
</a:t>
            </a:r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 монголоидов типичны желтоватый оттенок кожи, узкий разрез глаз и чёрные прямые волосы. Эти признаки облегчают защиту от холода и ветра в степных и горных условиях Азии.
</a:t>
            </a:r>
            <a:endParaRPr lang="en-US" sz="1000" dirty="0"/>
          </a:p>
        </p:txBody>
      </p:sp>
      <p:sp>
        <p:nvSpPr>
          <p:cNvPr id="15" name="Text 4"/>
          <p:cNvSpPr txBox="1"/>
          <p:nvPr/>
        </p:nvSpPr>
        <p:spPr>
          <a:xfrm>
            <a:off x="6220650" y="2730300"/>
            <a:ext cx="2457900" cy="168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Негроиды: признаки жизни в жарком режиме
</a:t>
            </a:r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Негроидная раса отличается тёмной кожей, широким носом и курчавыми волосами. Эти признаки помогают лучше переносить высокие температуры и солнечную радиацию в тропиках.
</a:t>
            </a:r>
            <a:endParaRPr lang="en-US" sz="10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967500" y="1435396"/>
            <a:ext cx="4791900" cy="2149308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60000" y="373500"/>
            <a:ext cx="8424000" cy="58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7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Сравнительная характеристика основных рас
</a:t>
            </a:r>
            <a:endParaRPr lang="en-US" sz="2872" dirty="0"/>
          </a:p>
        </p:txBody>
      </p:sp>
      <p:sp>
        <p:nvSpPr>
          <p:cNvPr id="8" name="Text 1"/>
          <p:cNvSpPr txBox="1"/>
          <p:nvPr/>
        </p:nvSpPr>
        <p:spPr>
          <a:xfrm>
            <a:off x="8021800" y="4650300"/>
            <a:ext cx="1122300" cy="28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400" dirty="0"/>
          </a:p>
        </p:txBody>
      </p:sp>
      <p:sp>
        <p:nvSpPr>
          <p:cNvPr id="9" name="Text 2"/>
          <p:cNvSpPr txBox="1"/>
          <p:nvPr/>
        </p:nvSpPr>
        <p:spPr>
          <a:xfrm>
            <a:off x="530702" y="1389548"/>
            <a:ext cx="3109200" cy="1193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физические параметры у трёх рас различаются, отражая приспособленность к окружающей среде и историческое расселение.
</a:t>
            </a:r>
            <a:endParaRPr lang="en-US" sz="1400" dirty="0"/>
          </a:p>
        </p:txBody>
      </p:sp>
      <p:sp>
        <p:nvSpPr>
          <p:cNvPr id="10" name="Text 3"/>
          <p:cNvSpPr txBox="1"/>
          <p:nvPr/>
        </p:nvSpPr>
        <p:spPr>
          <a:xfrm>
            <a:off x="530702" y="3055791"/>
            <a:ext cx="3109200" cy="1193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A246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Различия в физических признаках отражают климатические адаптации и географическое распределение человеческих популяций.
</a:t>
            </a:r>
            <a:endParaRPr lang="en-US" sz="1400" dirty="0"/>
          </a:p>
        </p:txBody>
      </p:sp>
      <p:sp>
        <p:nvSpPr>
          <p:cNvPr id="11" name="Text 4"/>
          <p:cNvSpPr txBox="1"/>
          <p:nvPr/>
        </p:nvSpPr>
        <p:spPr>
          <a:xfrm>
            <a:off x="3967500" y="3906900"/>
            <a:ext cx="4816500" cy="342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Антропологические исследования, 2023
</a:t>
            </a:r>
            <a:endParaRPr lang="en-US" sz="14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60000" y="964392"/>
            <a:ext cx="2700000" cy="1843066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084000" y="964392"/>
            <a:ext cx="2700000" cy="1843066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222000" y="964392"/>
            <a:ext cx="2700000" cy="1843066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360000" y="373500"/>
            <a:ext cx="8424000" cy="58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538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Происхождение и адаптация внешних признаков человека
</a:t>
            </a:r>
            <a:endParaRPr lang="en-US" sz="2538" dirty="0"/>
          </a:p>
        </p:txBody>
      </p:sp>
      <p:sp>
        <p:nvSpPr>
          <p:cNvPr id="9" name="Text 1"/>
          <p:cNvSpPr txBox="1"/>
          <p:nvPr/>
        </p:nvSpPr>
        <p:spPr>
          <a:xfrm>
            <a:off x="360000" y="2917800"/>
            <a:ext cx="2700000" cy="1654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Светлая кожа в условиях низкой инсоляции
</a:t>
            </a:r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людей в северных регионах светлая кожа помогает лучше синтезировать витамин D при слабом солнечном освещении, что жизненно важно для здоровья костей и обмена веществ.
</a:t>
            </a:r>
            <a:endParaRPr lang="en-US" sz="1400" dirty="0"/>
          </a:p>
        </p:txBody>
      </p:sp>
      <p:sp>
        <p:nvSpPr>
          <p:cNvPr id="10" name="Text 2"/>
          <p:cNvSpPr txBox="1"/>
          <p:nvPr/>
        </p:nvSpPr>
        <p:spPr>
          <a:xfrm>
            <a:off x="6084000" y="2917800"/>
            <a:ext cx="2700000" cy="1654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Особенности глаз монголоидов для защиты
</a:t>
            </a:r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Узкий разрез глаз и эпикантус защищают от ветра и яркого света в степных и пустынных условиях, помогая сохранению зрения и снижая влияние сурового климата.
</a:t>
            </a:r>
            <a:endParaRPr lang="en-US" sz="1400" dirty="0"/>
          </a:p>
        </p:txBody>
      </p:sp>
      <p:sp>
        <p:nvSpPr>
          <p:cNvPr id="11" name="Text 3"/>
          <p:cNvSpPr txBox="1"/>
          <p:nvPr/>
        </p:nvSpPr>
        <p:spPr>
          <a:xfrm>
            <a:off x="3222000" y="2917800"/>
            <a:ext cx="2700000" cy="1654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Форма носа и климатические условия
</a:t>
            </a:r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Узкий нос у жителей холодных, сухих районов улучшает согревание и увлажнение воздуха. В тёплых и влажных зонах нос отличается более широкими формами для эффективной вентиляции.
</a:t>
            </a:r>
            <a:endParaRPr lang="en-US" sz="1400" dirty="0"/>
          </a:p>
        </p:txBody>
      </p:sp>
      <p:sp>
        <p:nvSpPr>
          <p:cNvPr id="12" name="Text 4"/>
          <p:cNvSpPr txBox="1"/>
          <p:nvPr/>
        </p:nvSpPr>
        <p:spPr>
          <a:xfrm>
            <a:off x="8021825" y="4651375"/>
            <a:ext cx="1122300" cy="28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4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021800" y="4650300"/>
            <a:ext cx="1122300" cy="28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400" dirty="0"/>
          </a:p>
        </p:txBody>
      </p:sp>
      <p:sp>
        <p:nvSpPr>
          <p:cNvPr id="5" name="Text 1"/>
          <p:cNvSpPr txBox="1"/>
          <p:nvPr/>
        </p:nvSpPr>
        <p:spPr>
          <a:xfrm>
            <a:off x="5017425" y="1472550"/>
            <a:ext cx="3766500" cy="2403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7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Исследования показывают, что генетические различия между расами крайне малы, что подтверждает общность и единство всех людей на планете.
</a:t>
            </a:r>
            <a:endParaRPr lang="en-US" sz="1700" dirty="0"/>
          </a:p>
        </p:txBody>
      </p:sp>
      <p:sp>
        <p:nvSpPr>
          <p:cNvPr id="6" name="Text 2"/>
          <p:cNvSpPr txBox="1"/>
          <p:nvPr/>
        </p:nvSpPr>
        <p:spPr>
          <a:xfrm>
            <a:off x="1020400" y="1406350"/>
            <a:ext cx="3226500" cy="910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47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Менее 1%
</a:t>
            </a:r>
            <a:endParaRPr lang="en-US" sz="4700" dirty="0"/>
          </a:p>
        </p:txBody>
      </p:sp>
      <p:sp>
        <p:nvSpPr>
          <p:cNvPr id="7" name="Text 3"/>
          <p:cNvSpPr txBox="1"/>
          <p:nvPr/>
        </p:nvSpPr>
        <p:spPr>
          <a:xfrm>
            <a:off x="1020400" y="2470900"/>
            <a:ext cx="3226500" cy="102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расхождений в ДНК отделяют разные человеческие расы друг от друга.
</a:t>
            </a:r>
            <a:endParaRPr lang="en-US" sz="1400" dirty="0"/>
          </a:p>
        </p:txBody>
      </p:sp>
      <p:sp>
        <p:nvSpPr>
          <p:cNvPr id="8" name="Text 4"/>
          <p:cNvSpPr txBox="1"/>
          <p:nvPr/>
        </p:nvSpPr>
        <p:spPr>
          <a:xfrm>
            <a:off x="1020400" y="3647500"/>
            <a:ext cx="3226500" cy="2844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1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Международные генетические исследования, 2021
</a:t>
            </a:r>
            <a:endParaRPr lang="en-US" sz="1119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2075900" y="373500"/>
            <a:ext cx="6708000" cy="97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Отличие понятий «раса» и «этнос»
</a:t>
            </a:r>
            <a:endParaRPr lang="en-US" sz="3200" dirty="0"/>
          </a:p>
        </p:txBody>
      </p:sp>
      <p:sp>
        <p:nvSpPr>
          <p:cNvPr id="7" name="Text 1"/>
          <p:cNvSpPr txBox="1"/>
          <p:nvPr/>
        </p:nvSpPr>
        <p:spPr>
          <a:xfrm>
            <a:off x="571275" y="1914533"/>
            <a:ext cx="2289300" cy="225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Понятие «раса» относится к биологическим признакам человека, таким как цвет кожи и форма лица, отражающим генетические адаптации к среде обитания.
</a:t>
            </a:r>
            <a:endParaRPr lang="en-US" sz="1400" dirty="0"/>
          </a:p>
        </p:txBody>
      </p:sp>
      <p:sp>
        <p:nvSpPr>
          <p:cNvPr id="8" name="Text 2"/>
          <p:cNvSpPr txBox="1"/>
          <p:nvPr/>
        </p:nvSpPr>
        <p:spPr>
          <a:xfrm>
            <a:off x="6295275" y="1914533"/>
            <a:ext cx="2289300" cy="225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Люди одной расы могут принадлежать к разным этносам, например, русские и масаи — различные этнические группы, несмотря на различия или сходство по расовому признаку.
</a:t>
            </a:r>
            <a:endParaRPr lang="en-US" sz="1400" dirty="0"/>
          </a:p>
        </p:txBody>
      </p:sp>
      <p:sp>
        <p:nvSpPr>
          <p:cNvPr id="9" name="Text 3"/>
          <p:cNvSpPr txBox="1"/>
          <p:nvPr/>
        </p:nvSpPr>
        <p:spPr>
          <a:xfrm>
            <a:off x="3433275" y="1914533"/>
            <a:ext cx="2289300" cy="225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«Этнос» обозначает культурные, языковые и исторические особенности группы людей, формировавшиеся под воздействием традиций и социальной среды.
</a:t>
            </a:r>
            <a:endParaRPr lang="en-US" sz="1400" dirty="0"/>
          </a:p>
        </p:txBody>
      </p:sp>
      <p:sp>
        <p:nvSpPr>
          <p:cNvPr id="10" name="Text 4"/>
          <p:cNvSpPr txBox="1"/>
          <p:nvPr/>
        </p:nvSpPr>
        <p:spPr>
          <a:xfrm>
            <a:off x="8021800" y="4650300"/>
            <a:ext cx="1122300" cy="28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4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967500" y="1216809"/>
            <a:ext cx="4791900" cy="2586483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60000" y="373500"/>
            <a:ext cx="8424000" cy="58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Расовое распределение населения мира
</a:t>
            </a:r>
            <a:endParaRPr lang="en-US" sz="3200" dirty="0"/>
          </a:p>
        </p:txBody>
      </p:sp>
      <p:sp>
        <p:nvSpPr>
          <p:cNvPr id="8" name="Text 1"/>
          <p:cNvSpPr txBox="1"/>
          <p:nvPr/>
        </p:nvSpPr>
        <p:spPr>
          <a:xfrm>
            <a:off x="8021800" y="4650300"/>
            <a:ext cx="1122300" cy="28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400" dirty="0"/>
          </a:p>
        </p:txBody>
      </p:sp>
      <p:sp>
        <p:nvSpPr>
          <p:cNvPr id="9" name="Text 2"/>
          <p:cNvSpPr txBox="1"/>
          <p:nvPr/>
        </p:nvSpPr>
        <p:spPr>
          <a:xfrm>
            <a:off x="530702" y="1389548"/>
            <a:ext cx="3109200" cy="1193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Изменения в населении Америки и Океании обусловлены смешанными происхождениями, включающими миграции и межэтнические браки.
</a:t>
            </a:r>
            <a:endParaRPr lang="en-US" sz="1400" dirty="0"/>
          </a:p>
        </p:txBody>
      </p:sp>
      <p:sp>
        <p:nvSpPr>
          <p:cNvPr id="10" name="Text 3"/>
          <p:cNvSpPr txBox="1"/>
          <p:nvPr/>
        </p:nvSpPr>
        <p:spPr>
          <a:xfrm>
            <a:off x="530702" y="3055791"/>
            <a:ext cx="3109200" cy="1193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A246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Исторические миграции и экологические условия сформировали уникальное расовое распределение современного человеческого населения.
</a:t>
            </a:r>
            <a:endParaRPr lang="en-US" sz="1400" dirty="0"/>
          </a:p>
        </p:txBody>
      </p:sp>
      <p:sp>
        <p:nvSpPr>
          <p:cNvPr id="11" name="Text 4"/>
          <p:cNvSpPr txBox="1"/>
          <p:nvPr/>
        </p:nvSpPr>
        <p:spPr>
          <a:xfrm>
            <a:off x="3967500" y="3906900"/>
            <a:ext cx="4816500" cy="342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Данные Всемирного банка и антропологии, 2023
</a:t>
            </a:r>
            <a:endParaRPr lang="en-US" sz="14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60000" y="2579644"/>
            <a:ext cx="8424000" cy="1908563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60000" y="373500"/>
            <a:ext cx="8424000" cy="97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Толерантность и уважение к расовому и культурному разнообразию
</a:t>
            </a:r>
            <a:endParaRPr lang="en-US" sz="3200" dirty="0"/>
          </a:p>
        </p:txBody>
      </p:sp>
      <p:sp>
        <p:nvSpPr>
          <p:cNvPr id="8" name="Text 1"/>
          <p:cNvSpPr txBox="1"/>
          <p:nvPr/>
        </p:nvSpPr>
        <p:spPr>
          <a:xfrm>
            <a:off x="583000" y="1455250"/>
            <a:ext cx="3734100" cy="90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Понимание биологических и исторических основ рас способствует развитию уважения и предотвращению дискриминации в современном обществе.
</a:t>
            </a:r>
            <a:endParaRPr lang="en-US" sz="1400" dirty="0"/>
          </a:p>
        </p:txBody>
      </p:sp>
      <p:sp>
        <p:nvSpPr>
          <p:cNvPr id="9" name="Text 2"/>
          <p:cNvSpPr txBox="1"/>
          <p:nvPr/>
        </p:nvSpPr>
        <p:spPr>
          <a:xfrm>
            <a:off x="8021825" y="4651375"/>
            <a:ext cx="1122300" cy="28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400" dirty="0"/>
          </a:p>
        </p:txBody>
      </p:sp>
      <p:sp>
        <p:nvSpPr>
          <p:cNvPr id="10" name="Text 3"/>
          <p:cNvSpPr txBox="1"/>
          <p:nvPr/>
        </p:nvSpPr>
        <p:spPr>
          <a:xfrm>
            <a:off x="4881300" y="1455250"/>
            <a:ext cx="3734100" cy="90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Международное сотрудничество и культурный обмен укрепляют взаимопонимание и поддерживают идеалы равенства и дружбы между народами.
</a:t>
            </a:r>
            <a:endParaRPr lang="en-US" sz="14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62683" y="1537200"/>
            <a:ext cx="7278900" cy="1593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500" b="1" dirty="0">
                <a:solidFill>
                  <a:srgbClr val="0A246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Общее наследие: единство и многообразие человечества
</a:t>
            </a:r>
            <a:endParaRPr lang="en-US" sz="3500" dirty="0"/>
          </a:p>
        </p:txBody>
      </p:sp>
      <p:sp>
        <p:nvSpPr>
          <p:cNvPr id="5" name="Text 1"/>
          <p:cNvSpPr txBox="1"/>
          <p:nvPr/>
        </p:nvSpPr>
        <p:spPr>
          <a:xfrm>
            <a:off x="562675" y="3451625"/>
            <a:ext cx="4125600" cy="112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Эволюция человека связывает все расы в одно семейство с общими корнями. Признавая расовые различия как природные адаптации, мы продвигаем уважение и гармонию в обществе.
</a:t>
            </a:r>
            <a:endParaRPr lang="en-US" sz="16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2026-05-09T00:56:10Z</dcterms:created>
  <dcterms:modified xsi:type="dcterms:W3CDTF">2026-05-09T00:56:10Z</dcterms:modified>
</cp:coreProperties>
</file>