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727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вычисления производных: от правила к решению задач
</a:t>
            </a:r>
            <a:pPr algn="ctr" indent="0" marL="0">
              <a:lnSpc>
                <a:spcPct val="100000"/>
              </a:lnSpc>
              <a:buNone/>
            </a:pPr>
            <a:r>
              <a:rPr lang="en-US" sz="167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7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Производная связывает формулы, графики и реальные задачи об изменении.
</a:t>
            </a:r>
            <a:endParaRPr lang="en-US" sz="3727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продолжает изучение функций и графиков, а также открывает путь к математическому анализу. Производная помогает описывать скорость изменения, поведение графика и находить экстремумы в задачах разного типа.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производная в 10 классе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производной через предел
</a:t>
            </a:r>
            <a:endParaRPr lang="en-US" sz="3013" dirty="0"/>
          </a:p>
        </p:txBody>
      </p:sp>
      <p:sp>
        <p:nvSpPr>
          <p:cNvPr id="9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64400" y="1186850"/>
            <a:ext cx="56361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приращений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Производная в точке определяется как предел отношения приращения функции к приращению аргумента. Если предел существует, он задаёт точное значение мгновенного изменения функции.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64400" y="2357929"/>
            <a:ext cx="56361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геометрической точки зрения производная показывает угловой коэффициент касательной к графику. Поэтому по её значению можно судить о наклоне кривой в заданной точке.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664400" y="3529007"/>
            <a:ext cx="56361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физикой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прикладных задачах производная описывает мгновенную скорость изменения величины. Именно поэтому она используется не только в алгебре, но и в моделях движения и роста.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50009" y="0"/>
            <a:ext cx="249138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Секущая и касательная как геометрическая основа производной
</a:t>
            </a:r>
            <a:endParaRPr lang="en-US" sz="2456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88640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Секущая на графике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Секущая соединяет две точки кривой и показывает среднее изменение функции на промежутке. Чем ближе точки друг к другу, тем точнее она отражает локальное поведение графика.
</a:t>
            </a:r>
            <a:endParaRPr lang="en-US" sz="1746" dirty="0"/>
          </a:p>
        </p:txBody>
      </p:sp>
      <p:sp>
        <p:nvSpPr>
          <p:cNvPr id="13" name="Text 3"/>
          <p:cNvSpPr txBox="1"/>
          <p:nvPr/>
        </p:nvSpPr>
        <p:spPr>
          <a:xfrm>
            <a:off x="288640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касательной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сближении точек секущая стремится занять предельное положение и превращается в касательную. Именно этот предельный переход лежит в основе понятия производной.
</a:t>
            </a:r>
            <a:endParaRPr lang="en-US" sz="1746" dirty="0"/>
          </a:p>
        </p:txBody>
      </p:sp>
      <p:sp>
        <p:nvSpPr>
          <p:cNvPr id="14" name="Text 4"/>
          <p:cNvSpPr txBox="1"/>
          <p:nvPr/>
        </p:nvSpPr>
        <p:spPr>
          <a:xfrm>
            <a:off x="3357123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в точке
</a:t>
            </a:r>
            <a:pPr algn="l" indent="0" marL="0">
              <a:lnSpc>
                <a:spcPct val="100000"/>
              </a:lnSpc>
              <a:buNone/>
            </a:pPr>
            <a:r>
              <a:rPr lang="en-US" sz="151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производной в данной точке равно коэффициенту наклона касательной. По нему можно определить, насколько круто возрастает или убывает функция именно в этом месте.
</a:t>
            </a:r>
            <a:endParaRPr lang="en-US" sz="1702" dirty="0"/>
          </a:p>
        </p:txBody>
      </p:sp>
      <p:sp>
        <p:nvSpPr>
          <p:cNvPr id="15" name="Text 5"/>
          <p:cNvSpPr txBox="1"/>
          <p:nvPr/>
        </p:nvSpPr>
        <p:spPr>
          <a:xfrm>
            <a:off x="3357123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Малое приращение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41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особенно важно уменьшение Δx до очень малого значения. Это показывает, как средняя скорость изменения переходит в мгновенную и становится характеристикой точки, а не промежутка.
</a:t>
            </a:r>
            <a:endParaRPr lang="en-US" sz="159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959980"/>
            <a:ext cx="4759500" cy="151884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правила дифференцирования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базовые правила, формулы и короткие примеры, которые чаще всего используются при вычислении производных.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вычислений сводится к распознаванию структуры выражения и применению нужного правила без лишних преобразований.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и начал математического анализа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6919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Производная постоянной, степенной функции и многочлена
</a:t>
            </a:r>
            <a:endParaRPr lang="en-US" sz="2563" dirty="0"/>
          </a:p>
        </p:txBody>
      </p:sp>
      <p:sp>
        <p:nvSpPr>
          <p:cNvPr id="9" name="Text 2"/>
          <p:cNvSpPr txBox="1"/>
          <p:nvPr/>
        </p:nvSpPr>
        <p:spPr>
          <a:xfrm>
            <a:off x="663550" y="1186825"/>
            <a:ext cx="1995600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величина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функция не зависит от x, её производная равна нулю. Это отражает отсутствие изменения: постоянная функция имеет горизонтальный график и не даёт наклона.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194000" y="1186825"/>
            <a:ext cx="1995600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Степенное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функции x^n производная равна nx^(n−1). Это одно из самых полезных правил, потому что на нём основаны вычисления для многих школьных выражений.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5724450" y="1186825"/>
            <a:ext cx="1995600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 по частям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член многочлена дифференцируется отдельно, после чего результаты объединяются. Например, из 3x^4−2x^2+5 получается 12x^3−4x, что резко упрощает работу с полиномами.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Производные элементарных функций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здесь собраны по самым часто встречающимся функциям школьного курса, чтобы их было легче сравнивать и запоминать.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выделяется функция e^x: её производная совпадает с самой функцией, что делает её ключевой в моделях роста.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формулы производных из школьного курса математики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68819" y="4186700"/>
            <a:ext cx="43995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36731" y="4186700"/>
            <a:ext cx="3771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200906" y="4206233"/>
            <a:ext cx="521700" cy="463733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Линейность производной и её роль в упрощении вычислений
</a:t>
            </a:r>
            <a:endParaRPr lang="en-US" sz="2563" dirty="0"/>
          </a:p>
        </p:txBody>
      </p:sp>
      <p:sp>
        <p:nvSpPr>
          <p:cNvPr id="14" name="Text 2"/>
          <p:cNvSpPr txBox="1"/>
          <p:nvPr/>
        </p:nvSpPr>
        <p:spPr>
          <a:xfrm>
            <a:off x="401068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Производная сложного выражения распадается на производные отдельных слагаемых. Это позволяет работать с многочленами и линейными комбинациями без лишних промежуточных шагов.
</a:t>
            </a:r>
            <a:pPr algn="ctr" indent="0" marL="0">
              <a:lnSpc>
                <a:spcPct val="100000"/>
              </a:lnSpc>
              <a:buNone/>
            </a:pPr>
            <a:r>
              <a:rPr lang="en-US" sz="150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и разность
</a:t>
            </a:r>
            <a:endParaRPr lang="en-US" sz="1506" dirty="0"/>
          </a:p>
        </p:txBody>
      </p:sp>
      <p:sp>
        <p:nvSpPr>
          <p:cNvPr id="15" name="Text 3"/>
          <p:cNvSpPr txBox="1"/>
          <p:nvPr/>
        </p:nvSpPr>
        <p:spPr>
          <a:xfrm>
            <a:off x="3337555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Числовой коэффициент можно вынести за знак производной, не меняя результата. Благодаря этому выражения вида 5f(x)−3g(x) дифференцируются почти так же быстро, как и простые функции.
</a:t>
            </a:r>
            <a:pPr algn="ctr" indent="0" marL="0">
              <a:lnSpc>
                <a:spcPct val="100000"/>
              </a:lnSpc>
              <a:buNone/>
            </a:pPr>
            <a:r>
              <a:rPr lang="en-US" sz="155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множитель
</a:t>
            </a:r>
            <a:endParaRPr lang="en-US" sz="1556" dirty="0"/>
          </a:p>
        </p:txBody>
      </p:sp>
      <p:sp>
        <p:nvSpPr>
          <p:cNvPr id="16" name="Text 4"/>
          <p:cNvSpPr txBox="1"/>
          <p:nvPr/>
        </p:nvSpPr>
        <p:spPr>
          <a:xfrm>
            <a:off x="6274030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8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Линейность особенно полезна после раскрытия скобок или преобразования выражения. Она помогает разделить задачу на небольшие части и снизить риск вычислительных ошибок.
</a:t>
            </a:r>
            <a:pPr algn="ctr" indent="0" marL="0">
              <a:lnSpc>
                <a:spcPct val="100000"/>
              </a:lnSpc>
              <a:buNone/>
            </a:pPr>
            <a:r>
              <a:rPr lang="en-US" sz="158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структуры
</a:t>
            </a:r>
            <a:endParaRPr lang="en-US" sz="158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нахождения производной сложной функции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применения цепного правила для выражений с вложенной структурой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7499" y="1171525"/>
            <a:ext cx="2464785" cy="195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1699" y="1171650"/>
            <a:ext cx="2464785" cy="195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899" y="1171650"/>
            <a:ext cx="2464785" cy="1951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Производная произведения и частного: типичные формулы и ошибки
</a:t>
            </a:r>
            <a:endParaRPr lang="en-US" sz="2563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множители нельзя игнорировать
</a:t>
            </a:r>
            <a:pPr algn="ctr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функций требует правила Лейбница: сначала дифференцируется первый множитель, затем второй, а результаты складываются. Ошибка возникает, если ученик берёт производную только одного множителя и считает задачу решённой. На практике это меняет весь ответ.
</a:t>
            </a:r>
            <a:endParaRPr lang="en-US" sz="987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Частное под особым контролем
</a:t>
            </a:r>
            <a:pPr algn="ctr" indent="0" marL="0">
              <a:lnSpc>
                <a:spcPct val="100000"/>
              </a:lnSpc>
              <a:buNone/>
            </a:pPr>
            <a:r>
              <a:rPr lang="en-US" sz="104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дроби нужна формула с квадратом знаменателя, поэтому нельзя просто продифференцировать числитель и знаменатель по отдельности. Именно здесь чаще всего теряются знаки и степени, особенно если выражение выглядит «почти простым».
</a:t>
            </a:r>
            <a:endParaRPr lang="en-US" sz="1049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увидеть структуру заранее
</a:t>
            </a:r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вычислением полезно разобрать выражение на части: где произведение, где частное, а где вложенная функция. Такой предварительный анализ помогает выбрать правильное правило и избежать типичных ошибок уже на первом шаге.
</a:t>
            </a:r>
            <a:endParaRPr lang="en-US" sz="104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Тригонометрические производные в школьных задачах
</a:t>
            </a:r>
            <a:endParaRPr lang="en-US" sz="2725" dirty="0"/>
          </a:p>
        </p:txBody>
      </p:sp>
      <p:sp>
        <p:nvSpPr>
          <p:cNvPr id="9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64400" y="1186850"/>
            <a:ext cx="56361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формулы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Производные тригонометрических функций запоминают как набор опорных правил: sin x переходит в cos x, cos x — в −sin x, а tg x и ctg x выражаются через квадрат знаменателя.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64400" y="2357929"/>
            <a:ext cx="56361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Сложный аргумент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внутри тригонометрической функции стоит выражение вроде 2x или x^2, сначала применяют цепное правило, а затем умножают на производную внутреннего аргумента.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664400" y="3529007"/>
            <a:ext cx="56361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 задачах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производные встречаются в моделях колебаний, угловых зависимостей и графиках периодических процессов, где важно быстро определить характер изменения функции и ее наклон.
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771000"/>
            <a:ext cx="4759500" cy="18968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производных элементарных функций
</a:t>
            </a:r>
            <a:endParaRPr lang="en-US" sz="2563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объединяет наиболее употребимые формулы и показывает, где каждая из них применяется в школьных задачах на анализ функций.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вычислений сводится к нескольким базовым формулам, которые затем комбинируются по правилам дифференцирования.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математического анализа и алгебры
</a:t>
            </a:r>
            <a:endParaRPr lang="en-US" sz="150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6919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Неявное дифференцирование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06736" y="1221875"/>
            <a:ext cx="1848867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y не выражена явно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используют, если переменные x и y связаны уравнением, но y не выделена отдельно. Тогда производную находят, не решая уравнение полностью относительно y.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2240273" y="1221875"/>
            <a:ext cx="1848867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y от x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дифференцировании по x все слагаемые с y рассматривают как функции x, поэтому после производной появляются множители y′. Это отражает скрытую зависимость одной переменной от другой.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168148" y="1221875"/>
            <a:ext cx="1848867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Кривые без удобной формулы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особенно полезен для окружности, эллипса и других кривых, где явное выражение y через x неудобно или приводит к слишком громоздким формулам.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2966" y="1221875"/>
            <a:ext cx="2572467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Параметрическое задание кривой и нахождение производной
</a:t>
            </a:r>
            <a:endParaRPr lang="en-US" sz="2563" dirty="0"/>
          </a:p>
        </p:txBody>
      </p:sp>
      <p:sp>
        <p:nvSpPr>
          <p:cNvPr id="9" name="Text 1"/>
          <p:cNvSpPr txBox="1"/>
          <p:nvPr/>
        </p:nvSpPr>
        <p:spPr>
          <a:xfrm>
            <a:off x="664400" y="1186850"/>
            <a:ext cx="51168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Параметр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координаты заданы как x=x(t) и y=y(t), параметр t задает положение точки на кривой в каждый момент и позволяет описывать движение без явного уравнения y(x).
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64400" y="2357928"/>
            <a:ext cx="51168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для производной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Производную находят по отношению dy/dx=(dy/dt)/(dx/dt), если dx/dt не равно нулю. Сначала дифференцируют обе координаты по t, затем делят полученные выражения.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64400" y="3529005"/>
            <a:ext cx="51168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удобен в задачах о траекториях, движении точки и построении сложных кривых, когда координаты связаны общим параметром и меняются синхронно.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темпов роста функций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одном промежутке хорошо видно, как меняется скорость роста: линейная функция прибавляет равномерно, а более высокие степени и экспонента ускоряются все сильнее.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быстрее растет функция, тем выше ее производная на больших x; экспонента в итоге обгоняет любые степени.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значения, вычисленные по стандартным формулам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800" y="1607033"/>
            <a:ext cx="521700" cy="463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33125" y="1587500"/>
            <a:ext cx="439950" cy="50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39150" y="1587500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Логарифмическая производная
</a:t>
            </a:r>
            <a:endParaRPr lang="en-US" sz="3200" dirty="0"/>
          </a:p>
        </p:txBody>
      </p:sp>
      <p:sp>
        <p:nvSpPr>
          <p:cNvPr id="12" name="Text 2"/>
          <p:cNvSpPr txBox="1"/>
          <p:nvPr/>
        </p:nvSpPr>
        <p:spPr>
          <a:xfrm>
            <a:off x="1100174" y="1587500"/>
            <a:ext cx="17889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степень
</a:t>
            </a:r>
            <a:pPr algn="l" indent="0" marL="0">
              <a:lnSpc>
                <a:spcPct val="100000"/>
              </a:lnSpc>
              <a:buNone/>
            </a:pPr>
            <a:r>
              <a:rPr lang="en-US" sz="155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особенно удобен для выражений вида u(x)^{v(x)}, где и основание, и показатель зависят от x. Логарифм превращает степень в произведение и упрощает дифференцирование.
</a:t>
            </a:r>
            <a:endParaRPr lang="en-US" sz="1553" dirty="0"/>
          </a:p>
        </p:txBody>
      </p:sp>
      <p:sp>
        <p:nvSpPr>
          <p:cNvPr id="13" name="Text 3"/>
          <p:cNvSpPr txBox="1"/>
          <p:nvPr/>
        </p:nvSpPr>
        <p:spPr>
          <a:xfrm>
            <a:off x="4037624" y="1587500"/>
            <a:ext cx="17889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упрощение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47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записывают ln y=v(x)·ln u(x), затем дифференцируют обе части. В результате получают формулу y′/y=v′ln u+v·u′/u, пригодную для сложных произведений и частных.
</a:t>
            </a:r>
            <a:endParaRPr lang="en-US" sz="1472" dirty="0"/>
          </a:p>
        </p:txBody>
      </p:sp>
      <p:sp>
        <p:nvSpPr>
          <p:cNvPr id="14" name="Text 4"/>
          <p:cNvSpPr txBox="1"/>
          <p:nvPr/>
        </p:nvSpPr>
        <p:spPr>
          <a:xfrm>
            <a:off x="6975074" y="1587500"/>
            <a:ext cx="17889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Логарифмическая производная помогает работать с выражениями x^x и (x^2+1)^{3x}, где прямое дифференцирование было бы слишком длинным и неудобным для школьного решения.
</a:t>
            </a:r>
            <a:endParaRPr lang="en-US" sz="151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метод вычисления производной
</a:t>
            </a:r>
            <a:endParaRPr lang="en-US" sz="2925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способ дифференцирования определяется структурой записи функции.
</a:t>
            </a:r>
            <a:endParaRPr lang="en-US" sz="151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771000"/>
            <a:ext cx="4759500" cy="18968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вычислении производных
</a:t>
            </a:r>
            <a:endParaRPr lang="en-US" sz="271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где именно чаще всего нарушается правило дифференцирования и как проверить себя до записи окончательного ответа.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избежать ошибок, нужно сначала определить структуру выражения, а уже потом выбирать формулу дифференцирования.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типичных школьных решений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Производная в задачах на максимум и минимум
</a:t>
            </a:r>
            <a:endParaRPr lang="en-US" sz="3013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64400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Кандидаты на экстремум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Искомые точки обычно лежат там, где производная равна нулю или не существует. Именно эти значения проверяют в первую очередь при поиске наибольшего и наименьшего результата.
</a:t>
            </a:r>
            <a:endParaRPr lang="en-US" sz="1575" dirty="0"/>
          </a:p>
        </p:txBody>
      </p:sp>
      <p:sp>
        <p:nvSpPr>
          <p:cNvPr id="12" name="Text 3"/>
          <p:cNvSpPr txBox="1"/>
          <p:nvPr/>
        </p:nvSpPr>
        <p:spPr>
          <a:xfrm>
            <a:off x="664400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5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производной
</a:t>
            </a:r>
            <a:pPr algn="l" indent="0" marL="0">
              <a:lnSpc>
                <a:spcPct val="100000"/>
              </a:lnSpc>
              <a:buNone/>
            </a:pPr>
            <a:r>
              <a:rPr lang="en-US" sz="156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f′(x) положительна, функция возрастает; если отрицательна, убывает. По смене знака удобно судить о поведении графика на промежутках и выделять области экстремума.
</a:t>
            </a:r>
            <a:endParaRPr lang="en-US" sz="1756" dirty="0"/>
          </a:p>
        </p:txBody>
      </p:sp>
      <p:sp>
        <p:nvSpPr>
          <p:cNvPr id="13" name="Text 4"/>
          <p:cNvSpPr txBox="1"/>
          <p:nvPr/>
        </p:nvSpPr>
        <p:spPr>
          <a:xfrm>
            <a:off x="3803825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37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задачи
</a:t>
            </a:r>
            <a:pPr algn="l" indent="0" marL="0">
              <a:lnSpc>
                <a:spcPct val="100000"/>
              </a:lnSpc>
              <a:buNone/>
            </a:pPr>
            <a:r>
              <a:rPr lang="en-US" sz="145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применяют в оптимизации, экономических моделях и геометрии, когда нужно выбрать наилучший вариант по площади, длине, объему или другому ограниченному параметру.
</a:t>
            </a:r>
            <a:endParaRPr lang="en-US" sz="1637" dirty="0"/>
          </a:p>
        </p:txBody>
      </p:sp>
      <p:sp>
        <p:nvSpPr>
          <p:cNvPr id="14" name="Text 5"/>
          <p:cNvSpPr txBox="1"/>
          <p:nvPr/>
        </p:nvSpPr>
        <p:spPr>
          <a:xfrm>
            <a:off x="3803825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134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нахождения критических точек результат обязательно сверяют с исходной областью определения и условиями задачи, чтобы не включить лишние значения и не потерять допустимые решения.
</a:t>
            </a:r>
            <a:endParaRPr lang="en-US" sz="150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97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Производная как универсальный инструмент анализа
</a:t>
            </a:r>
            <a:pPr algn="l" indent="0" marL="0">
              <a:lnSpc>
                <a:spcPct val="100000"/>
              </a:lnSpc>
              <a:buNone/>
            </a:pPr>
            <a:r>
              <a:rPr lang="en-US" sz="170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0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вычисления производных образуют единую систему: от простых правил до специальных приемов для сложных выражений. Именно поэтому производная становится ключом к исследованию функций, их графиков и задач на оптимум.
</a:t>
            </a:r>
            <a:endParaRPr lang="en-US" sz="379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2026-05-30T05:05:19Z</dcterms:created>
  <dcterms:modified xsi:type="dcterms:W3CDTF">2026-05-30T05:05:19Z</dcterms:modified>
</cp:coreProperties>
</file>