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image" Target="../media/image-8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png"/><Relationship Id="rId12" Type="http://schemas.openxmlformats.org/officeDocument/2006/relationships/image" Target="../media/image-16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25" y="2610184"/>
            <a:ext cx="8100000" cy="2088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826025"/>
            <a:ext cx="7943700" cy="70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окружающей природной среды и здоровье человека
</a:t>
            </a:r>
            <a:endParaRPr lang="en-US" sz="2612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4836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1678125"/>
            <a:ext cx="43986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среда вокруг влияет на здоровье каждый день?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370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для школьников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34900"/>
            <a:ext cx="31509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воздуха, воды и почвы влияет на самочувствие даже без заметных признаков. Для детей и подростков это особенно важно: организм растёт, а вредные вещества могут попадать в него через дыхание, пищу, воду и кожу.
</a:t>
            </a:r>
            <a:endParaRPr lang="en-US" sz="10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9652" y="1386824"/>
            <a:ext cx="261000" cy="208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9552" y="2042932"/>
            <a:ext cx="261000" cy="232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39602" y="2696130"/>
            <a:ext cx="261000" cy="261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39652" y="3389917"/>
            <a:ext cx="261000" cy="2088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66877" y="4024317"/>
            <a:ext cx="206550" cy="2754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загрязнения окружающей среды
</a:t>
            </a:r>
            <a:endParaRPr lang="en-US" sz="2200" dirty="0"/>
          </a:p>
        </p:txBody>
      </p:sp>
      <p:sp>
        <p:nvSpPr>
          <p:cNvPr id="15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6" name="Text 2"/>
          <p:cNvSpPr txBox="1"/>
          <p:nvPr/>
        </p:nvSpPr>
        <p:spPr>
          <a:xfrm>
            <a:off x="1110900" y="1285175"/>
            <a:ext cx="31011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воздуха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Выхлопы транспорта, дым заводов и сжигание мусора ухудшают качество воздуха. Опасные частицы и газы особенно заметны вблизи дорог, промышленных зон и мест с интенсивным движением.
</a:t>
            </a:r>
            <a:endParaRPr lang="en-US" sz="738" dirty="0"/>
          </a:p>
        </p:txBody>
      </p:sp>
      <p:sp>
        <p:nvSpPr>
          <p:cNvPr id="17" name="Text 3"/>
          <p:cNvSpPr txBox="1"/>
          <p:nvPr/>
        </p:nvSpPr>
        <p:spPr>
          <a:xfrm>
            <a:off x="1110900" y="1952877"/>
            <a:ext cx="31008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воды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реки, озёра и водопровод могут попадать стоки, нефтепродукты, микробы и химические вещества. Такая вода опасна для питья, мытья продуктов и повседневных бытовых нужд.
</a:t>
            </a:r>
            <a:endParaRPr lang="en-US" sz="738" dirty="0"/>
          </a:p>
        </p:txBody>
      </p:sp>
      <p:sp>
        <p:nvSpPr>
          <p:cNvPr id="18" name="Text 4"/>
          <p:cNvSpPr txBox="1"/>
          <p:nvPr/>
        </p:nvSpPr>
        <p:spPr>
          <a:xfrm>
            <a:off x="1110900" y="2620577"/>
            <a:ext cx="31008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почвы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загрязняется мусором, удобрениями, пестицидами и тяжёлыми металлами. Через неё вредные вещества переходят в растения, воду и живые организмы, включая человека.
</a:t>
            </a:r>
            <a:endParaRPr lang="en-US" sz="738" dirty="0"/>
          </a:p>
        </p:txBody>
      </p:sp>
      <p:sp>
        <p:nvSpPr>
          <p:cNvPr id="19" name="Text 5"/>
          <p:cNvSpPr txBox="1"/>
          <p:nvPr/>
        </p:nvSpPr>
        <p:spPr>
          <a:xfrm>
            <a:off x="1110900" y="3288279"/>
            <a:ext cx="31008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Шумовое загрязнение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Постоянный шум от дорог, стройки и громкого транспорта мешает отдыху и учёбе. Он повышает утомляемость, раздражительность и снижает способность сосредоточиться.
</a:t>
            </a:r>
            <a:endParaRPr lang="en-US" sz="738" dirty="0"/>
          </a:p>
        </p:txBody>
      </p:sp>
      <p:sp>
        <p:nvSpPr>
          <p:cNvPr id="20" name="Text 6"/>
          <p:cNvSpPr txBox="1"/>
          <p:nvPr/>
        </p:nvSpPr>
        <p:spPr>
          <a:xfrm>
            <a:off x="1110900" y="3955981"/>
            <a:ext cx="31008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Световое загрязнение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яркое ночное освещение нарушает сон и мешает организму полноценно восстанавливаться. Оно особенно заметно в городах, где фонари и рекламные вывески работают всю ночь.
</a:t>
            </a:r>
            <a:endParaRPr lang="en-US" sz="73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вредные вещества попадают в организм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49500"/>
            <a:ext cx="3201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дыхание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воздухом в организм попадают пыль, дым и мелкие частицы. Они раздражают дыхательные пути и могут оседать глубоко в лёгких, особенно при длительном воздействии.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64100" y="3342175"/>
            <a:ext cx="3201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воду, пищу и кожу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Химические вещества и микробы попадают с водой и пищей. Некоторые загрязнители проникают через кожу при контакте с грязной почвой, водой или предметами.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источники загрязнения воздуха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нагрузку обычно создают транспортные потоки и промышленные районы, где загрязнение усиливается в часы пик и при слабом ветре.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один крупный источник может заметно ухудшать воздух на большой территории, поэтому важны и городские, и личные меры снижения выбросов.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 типичным городским источникам загрязнения воздуха; условные значения для сравнения
</a:t>
            </a:r>
            <a:endParaRPr lang="en-US" sz="61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с дыхательной системой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Загрязнённый воздух раздражает нос, горло и бронхи. У человека появляются кашель, першение, одышка и частые простуды, особенно при прогулках рядом с дорогами.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вредные частицы действуют долго, возрастает риск бронхита, астмы и снижения функции лёгких. Это мешает организму быстро восстанавливаться после нагрузок.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982141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школьников последствия часто заметны на уроках физкультуры: быстрее наступает усталость, труднее бежать и дышать ровно. Особенно опасны мелкие частицы, которые проникают глубоко в лёгкие.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75063" y="1467950"/>
            <a:ext cx="6593875" cy="18618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Загрязнители и их влияние на здоровье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откуда берутся отдельные загрязнители и какие последствия они могут вызывать при попадании в организм.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660942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зависит не только от вещества, но и от дозы, пути попадания и длительности воздействия.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64100" y="342920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материалам экологической и санитарной тематики
</a:t>
            </a:r>
            <a:endParaRPr lang="en-US" sz="75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4867" y="1361586"/>
            <a:ext cx="244200" cy="2170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980199" y="1341119"/>
            <a:ext cx="225750" cy="2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44095" y="3098354"/>
            <a:ext cx="225750" cy="2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970974" y="3118817"/>
            <a:ext cx="244200" cy="217067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5307074" y="1361567"/>
            <a:ext cx="244200" cy="217067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как путь передачи вредных веществ
</a:t>
            </a:r>
            <a:endParaRPr lang="en-US" sz="2200" dirty="0"/>
          </a:p>
        </p:txBody>
      </p:sp>
      <p:sp>
        <p:nvSpPr>
          <p:cNvPr id="15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16" name="Text 2"/>
          <p:cNvSpPr txBox="1"/>
          <p:nvPr/>
        </p:nvSpPr>
        <p:spPr>
          <a:xfrm>
            <a:off x="564103" y="1795075"/>
            <a:ext cx="1879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Микробы в воде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Загрязнённая вода может содержать бактерии и вирусы. При употреблении такой воды возрастает риск кишечных инфекций и общего ухудшения самочувствия.
</a:t>
            </a:r>
            <a:endParaRPr lang="en-US" sz="800" dirty="0"/>
          </a:p>
        </p:txBody>
      </p:sp>
      <p:sp>
        <p:nvSpPr>
          <p:cNvPr id="17" name="Text 3"/>
          <p:cNvSpPr txBox="1"/>
          <p:nvPr/>
        </p:nvSpPr>
        <p:spPr>
          <a:xfrm>
            <a:off x="2900196" y="1795113"/>
            <a:ext cx="1879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Химические примеси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Нитраты, нефтепродукты и другие химические вещества делают воду небезопасной. Они могут вызывать отравления, неприятный вкус и скрытое вредное воздействие при длительном контакте.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564100" y="3552348"/>
            <a:ext cx="1879500" cy="11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Мусор в водоёмах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Пластик и бытовые отходы портят воду и становятся источником загрязнения. Они могут разлагаться долго и переносить вредные вещества в окружающую среду.
</a:t>
            </a:r>
            <a:endParaRPr lang="en-US" sz="800" dirty="0"/>
          </a:p>
        </p:txBody>
      </p:sp>
      <p:sp>
        <p:nvSpPr>
          <p:cNvPr id="19" name="Text 5"/>
          <p:cNvSpPr txBox="1"/>
          <p:nvPr/>
        </p:nvSpPr>
        <p:spPr>
          <a:xfrm>
            <a:off x="2900196" y="3552335"/>
            <a:ext cx="1879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вода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Безопасная питьевая вода помогает сохранять здоровье каждый день. Её качество важно и для питья, и для приготовления пищи, и для личной гигиены.
</a:t>
            </a:r>
            <a:endParaRPr lang="en-US" sz="800" dirty="0"/>
          </a:p>
        </p:txBody>
      </p:sp>
      <p:sp>
        <p:nvSpPr>
          <p:cNvPr id="20" name="Text 6"/>
          <p:cNvSpPr txBox="1"/>
          <p:nvPr/>
        </p:nvSpPr>
        <p:spPr>
          <a:xfrm>
            <a:off x="5236296" y="1795085"/>
            <a:ext cx="1879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стоки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предприятия недостаточно очищают выбросы и стоки, загрязнение быстро попадает в реки и озёра. Такая вода опасна не только для людей, но и для животных.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загрязнения для организма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часто вызывает не одну жалобу, а сразу несколько связанных проблем: от раздражения слизистых до снижения работоспособности и настроения.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уязвимы органы дыхания и кровообращения, но при длительном воздействии страдает весь организм.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 распространённым последствиям загрязнения окружающей среды; условные доли для сравнения
</a:t>
            </a:r>
            <a:endParaRPr lang="en-US" sz="61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дети и подростки в группе риска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63850" y="2801298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Школьники много времени проводят во дворах, у дорог и на площадках рядом с транспортом. В таких местах выше концентрация пыли и выхлопов, а значит, и риск для здоровья.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763850" y="1736773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дышат чаще, чем взрослые, и получают больше вредных веществ на каждый килограмм массы тела. Их лёгкие и иммунная система ещё развиваются, поэтому они сильнее реагируют на загрязнение.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источника загрязнения к заболеванию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загрязнение воздуха, воды и почвы постепенно влияет на организм и где можно снизить риск.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Аллергии и ухудшение самочувствия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Пыльца, пыль и выхлопные газы часто действуют вместе. Такая смесь сильнее раздражает слизистые оболочки, поэтому насморк, чихание и слезотечение появляются чаще и проходят медленнее.
</a:t>
            </a:r>
            <a:endParaRPr lang="en-US" sz="957" dirty="0"/>
          </a:p>
        </p:txBody>
      </p:sp>
      <p:sp>
        <p:nvSpPr>
          <p:cNvPr id="8" name="Text 2"/>
          <p:cNvSpPr txBox="1"/>
          <p:nvPr/>
        </p:nvSpPr>
        <p:spPr>
          <a:xfrm>
            <a:off x="258890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детей и подростков симптомы заметнее при астме, экземе или чувствительности к запахам. Даже слабое загрязнение может вызвать зуд в глазах, головную боль и ощущение усталости.
</a:t>
            </a:r>
            <a:endParaRPr lang="en-US" sz="957" dirty="0"/>
          </a:p>
        </p:txBody>
      </p:sp>
      <p:sp>
        <p:nvSpPr>
          <p:cNvPr id="9" name="Text 3"/>
          <p:cNvSpPr txBox="1"/>
          <p:nvPr/>
        </p:nvSpPr>
        <p:spPr>
          <a:xfrm>
            <a:off x="4613663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тёплую сухую погоду частицы пыли дольше остаются в воздухе, а пыльца легче разносится ветром. Поэтому в такие дни аллергикам особенно важно следить за состоянием воздуха.
</a:t>
            </a:r>
            <a:endParaRPr lang="en-US" sz="957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1" name="Text 5"/>
          <p:cNvSpPr txBox="1"/>
          <p:nvPr/>
        </p:nvSpPr>
        <p:spPr>
          <a:xfrm>
            <a:off x="663841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раздражение повторяется регулярно, человек быстрее утомляется и хуже учится или занимается спортом. Своевременное обращение к врачу помогает отличить аллергию от простуды.
</a:t>
            </a:r>
            <a:endParaRPr lang="en-US" sz="95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Шумовое загрязнение и здоровье школьников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на графике условные, но отражают общую закономерность: чем громче среда, тем труднее сосредоточиться и восстановиться после дня.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шума связан с ухудшением сна и внимания; при длительном воздействии снижается работоспособность и усиливается раздражительность.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схема по материалам о влиянии шума на здоровье школьников; 2025
</a:t>
            </a:r>
            <a:endParaRPr lang="en-US" sz="75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658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 и накопление токсинов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160307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рыбе, овощах и фруктах могут накапливаться тяжёлые металлы и остатки пестицидов, если продукты выращены в загрязнённой среде или получены из небезопасных водоёмов.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48842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часто связана не с разовой ошибкой, а с маленькими дозами, которые поступают долго. Поэтому важны проверенные источники, чистая вода и правильное хранение еды.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64100" y="3378388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Мытьё продуктов, соблюдение сроков годности и аккуратная обработка воды помогают снизить риск. От качества воды зависит не только питьё, но и приготовление супов, чая и других блюд.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50" y="2247617"/>
            <a:ext cx="3918900" cy="88751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Меры, которые снижают загрязнение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4660908" y="1760438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разные меры работают в воздухе, воде, быту и городе, а лучший результат даёт их сочетание.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4660900" y="2793329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мера уменьшает лишь часть проблемы. Если действуют вместе предприятие, школа и жители, эффект становится заметным и устойчивым.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4150" y="3814425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школьных материалов по охране окружающей среды
</a:t>
            </a:r>
            <a:endParaRPr lang="en-US" sz="75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4090" y="1353524"/>
            <a:ext cx="172125" cy="275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9565" y="2021232"/>
            <a:ext cx="240975" cy="275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66827" y="2688930"/>
            <a:ext cx="206550" cy="275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39652" y="3389917"/>
            <a:ext cx="261000" cy="2088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49665" y="4024317"/>
            <a:ext cx="240975" cy="2754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защита в повседневной жизни
</a:t>
            </a:r>
            <a:endParaRPr lang="en-US" sz="2200" dirty="0"/>
          </a:p>
        </p:txBody>
      </p:sp>
      <p:sp>
        <p:nvSpPr>
          <p:cNvPr id="15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16" name="Text 2"/>
          <p:cNvSpPr txBox="1"/>
          <p:nvPr/>
        </p:nvSpPr>
        <p:spPr>
          <a:xfrm>
            <a:off x="1110900" y="1285175"/>
            <a:ext cx="31011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Выбирать маршрут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Гулять лучше там, где меньше машин и пыли: в парке, во дворе или на тихой улице. Так дыхательные пути меньше контактируют с выхлопами и взвесью грязи.
</a:t>
            </a:r>
            <a:endParaRPr lang="en-US" sz="738" dirty="0"/>
          </a:p>
        </p:txBody>
      </p:sp>
      <p:sp>
        <p:nvSpPr>
          <p:cNvPr id="17" name="Text 3"/>
          <p:cNvSpPr txBox="1"/>
          <p:nvPr/>
        </p:nvSpPr>
        <p:spPr>
          <a:xfrm>
            <a:off x="1110900" y="1952877"/>
            <a:ext cx="31008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Мыть руки и лицо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улицы полезно умываться и мыть руки. Это помогает убрать пыль, частицы грязи и возможные следы вредных веществ, которые оседают на коже.
</a:t>
            </a:r>
            <a:endParaRPr lang="en-US" sz="738" dirty="0"/>
          </a:p>
        </p:txBody>
      </p:sp>
      <p:sp>
        <p:nvSpPr>
          <p:cNvPr id="18" name="Text 4"/>
          <p:cNvSpPr txBox="1"/>
          <p:nvPr/>
        </p:nvSpPr>
        <p:spPr>
          <a:xfrm>
            <a:off x="1110900" y="2620577"/>
            <a:ext cx="31008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Пить чистую воду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Безопасная питьевая вода поддерживает здоровье и снижает риск кишечных инфекций. Лучше использовать проверенный источник и не пить воду неизвестного качества.
</a:t>
            </a:r>
            <a:endParaRPr lang="en-US" sz="738" dirty="0"/>
          </a:p>
        </p:txBody>
      </p:sp>
      <p:sp>
        <p:nvSpPr>
          <p:cNvPr id="19" name="Text 5"/>
          <p:cNvSpPr txBox="1"/>
          <p:nvPr/>
        </p:nvSpPr>
        <p:spPr>
          <a:xfrm>
            <a:off x="1110900" y="3288279"/>
            <a:ext cx="31008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Беречься во время смога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сильном загрязнении воздуха стоит сократить долгие прогулки и активные игры на улице. Если есть необходимость, используют защиту дыхания по рекомендации взрослых.
</a:t>
            </a:r>
            <a:endParaRPr lang="en-US" sz="738" dirty="0"/>
          </a:p>
        </p:txBody>
      </p:sp>
      <p:sp>
        <p:nvSpPr>
          <p:cNvPr id="20" name="Text 6"/>
          <p:cNvSpPr txBox="1"/>
          <p:nvPr/>
        </p:nvSpPr>
        <p:spPr>
          <a:xfrm>
            <a:off x="1110900" y="3955981"/>
            <a:ext cx="31008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Экономить ресурсы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воды и энергии уменьшает нагрузку на природу. Она помогает снизить количество отходов и выбросов, связанных с производством, транспортом и отоплением.
</a:t>
            </a:r>
            <a:endParaRPr lang="en-US" sz="73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5000" y="2580743"/>
            <a:ext cx="8094600" cy="21264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71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школа и город уменьшают вред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4773050" y="1409937"/>
            <a:ext cx="3806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должен обеспечивать город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снижает вред через очистку стоков, контроль выбросов и развитие общественного транспорта. Озеленение улиц и велодорожки помогают сделать воздух чище и движение удобнее.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64150" y="1409950"/>
            <a:ext cx="3806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может сделать школа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Раздельный сбор отходов, чистая территория и уход за деревьями уменьшают мусор и пыль. Школьный двор становится безопаснее для отдыха, игр и занятий на свежем воздухе.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как защита здоровья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 зоны особенно важны рядом со школой и домом, потому что там дети проводят много времени и чаще всего отдыхают между занятиями.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Парки и деревья делают среду комфортнее: уменьшают пыль, шум и перегрев, а также поддерживают активность и хорошее самочувствие.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учебная схема по влиянию зелёных зон на условия жизни; 2025
</a:t>
            </a:r>
            <a:endParaRPr lang="en-US" sz="75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Нормы и ответственность общества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64100" y="3220600"/>
            <a:ext cx="4141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человек тоже влияет на чистоту среды: нельзя мусорить, жечь отходы и тратить ресурсы без необходимости. Ответственное поведение дома, в школе и на улице важно для всех.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и санитарные правила помогают ограничивать выбросы, следить за отходами и защищать воду. Без контроля даже небольшие нарушения быстро превращаются в серьёзную проблему для здоровья.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Предприятия обязаны очищать стоки и дым, правильно хранить опасные вещества и не допускать загрязнения почвы. Это часть их ответственности перед людьми и природой.
</a:t>
            </a:r>
            <a:endParaRPr lang="en-US" sz="105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4100" y="483613"/>
            <a:ext cx="55047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среда — основа здоровья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564100" y="3538900"/>
            <a:ext cx="32463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воздуха, воды, почвы и шум ослабляют организм, а дети и подростки особенно уязвимы. Чем раньше мы начнём беречь природу и соблюдать правила, тем здоровее будет жизнь.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2026-05-21T02:37:41Z</dcterms:created>
  <dcterms:modified xsi:type="dcterms:W3CDTF">2026-05-21T02:37:41Z</dcterms:modified>
</cp:coreProperties>
</file>