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1574" y="909450"/>
            <a:ext cx="3223953" cy="3324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701450" y="2432550"/>
            <a:ext cx="3902400" cy="974400"/>
          </a:xfrm>
          <a:prstGeom prst="rect">
            <a:avLst/>
          </a:prstGeom>
          <a:noFill/>
          <a:ln/>
        </p:spPr>
        <p:txBody>
          <a:bodyPr wrap="square" lIns="0" tIns="0" rIns="0" bIns="0" rtlCol="0" anchor="t"/>
          <a:lstStyle/>
          <a:p>
            <a:pPr algn="l" indent="0" marL="0">
              <a:lnSpc>
                <a:spcPct val="90000"/>
              </a:lnSpc>
              <a:buNone/>
            </a:pPr>
            <a:r>
              <a:rPr lang="en-US" sz="1826" dirty="0">
                <a:solidFill>
                  <a:srgbClr val="362711"/>
                </a:solidFill>
                <a:latin typeface="Arial" pitchFamily="34" charset="0"/>
                <a:ea typeface="Arial" pitchFamily="34" charset="-122"/>
                <a:cs typeface="Arial" pitchFamily="34" charset="-120"/>
              </a:rPr>
              <a:t>Вписанная окружность и равенство прямоугольных треугольников
</a:t>
            </a:r>
            <a:pPr algn="l" indent="0" marL="0">
              <a:lnSpc>
                <a:spcPct val="90000"/>
              </a:lnSpc>
              <a:buNone/>
            </a:pPr>
            <a:r>
              <a:rPr lang="en-US" sz="1826"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843" dirty="0">
                <a:solidFill>
                  <a:srgbClr val="362711"/>
                </a:solidFill>
                <a:latin typeface="Arial" pitchFamily="34" charset="0"/>
                <a:ea typeface="Arial" pitchFamily="34" charset="-122"/>
                <a:cs typeface="Arial" pitchFamily="34" charset="-120"/>
              </a:rPr>
              <a:t>Касания, биссектрисы и равенство треугольников — в одной теме.
</a:t>
            </a:r>
            <a:endParaRPr lang="en-US" sz="1826" dirty="0"/>
          </a:p>
        </p:txBody>
      </p:sp>
      <p:sp>
        <p:nvSpPr>
          <p:cNvPr id="6" name="Text 1"/>
          <p:cNvSpPr txBox="1"/>
          <p:nvPr/>
        </p:nvSpPr>
        <p:spPr>
          <a:xfrm>
            <a:off x="4701450" y="4215550"/>
            <a:ext cx="4130700" cy="623700"/>
          </a:xfrm>
          <a:prstGeom prst="rect">
            <a:avLst/>
          </a:prstGeom>
          <a:noFill/>
          <a:ln/>
        </p:spPr>
        <p:txBody>
          <a:bodyPr wrap="square" lIns="0" tIns="0" rIns="0" bIns="0" rtlCol="0" anchor="b"/>
          <a:lstStyle/>
          <a:p>
            <a:pPr algn="l" indent="0" marL="0">
              <a:lnSpc>
                <a:spcPct val="100000"/>
              </a:lnSpc>
              <a:buNone/>
            </a:pPr>
            <a:r>
              <a:rPr lang="en-US" sz="1100" dirty="0">
                <a:solidFill>
                  <a:srgbClr val="362711"/>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47450" y="933679"/>
            <a:ext cx="3506400" cy="332149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91775" y="2381075"/>
            <a:ext cx="3994500" cy="1934700"/>
          </a:xfrm>
          <a:prstGeom prst="rect">
            <a:avLst/>
          </a:prstGeom>
          <a:noFill/>
          <a:ln/>
        </p:spPr>
        <p:txBody>
          <a:bodyPr wrap="square" lIns="0" tIns="0" rIns="0" bIns="0" rtlCol="0" anchor="b"/>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Эта тема соединяет два инструмента геометрии: вписанную окружность и признаки равенства прямоугольных треугольников. Вместе они помогают быстро находить равные отрезки, углы и делать короткие доказательства.
</a:t>
            </a:r>
            <a:endParaRPr lang="en-US" sz="1200" dirty="0"/>
          </a:p>
        </p:txBody>
      </p:sp>
      <p:sp>
        <p:nvSpPr>
          <p:cNvPr id="7"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2</a:t>
            </a:r>
            <a:endParaRPr lang="en-US" sz="700" dirty="0"/>
          </a:p>
        </p:txBody>
      </p:sp>
      <p:sp>
        <p:nvSpPr>
          <p:cNvPr id="8" name="Text 2"/>
          <p:cNvSpPr txBox="1"/>
          <p:nvPr/>
        </p:nvSpPr>
        <p:spPr>
          <a:xfrm>
            <a:off x="491775" y="480000"/>
            <a:ext cx="3994500" cy="13845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О чём пойдёт речь
</a:t>
            </a:r>
            <a:endParaRPr lang="en-US" sz="2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34125" y="1594654"/>
            <a:ext cx="300900" cy="300900"/>
          </a:xfrm>
          <a:prstGeom prst="rect">
            <a:avLst/>
          </a:prstGeom>
        </p:spPr>
      </p:pic>
      <p:pic>
        <p:nvPicPr>
          <p:cNvPr id="4" name="Image 2" descr="preencoded.png">    </p:cNvPr>
          <p:cNvPicPr>
            <a:picLocks noChangeAspect="1"/>
          </p:cNvPicPr>
          <p:nvPr/>
        </p:nvPicPr>
        <p:blipFill>
          <a:blip r:embed="rId3"/>
          <a:stretch>
            <a:fillRect/>
          </a:stretch>
        </p:blipFill>
        <p:spPr>
          <a:xfrm>
            <a:off x="4763444" y="1594654"/>
            <a:ext cx="338513" cy="300900"/>
          </a:xfrm>
          <a:prstGeom prst="rect">
            <a:avLst/>
          </a:prstGeom>
        </p:spPr>
      </p:pic>
      <p:pic>
        <p:nvPicPr>
          <p:cNvPr id="5" name="Image 3" descr="preencoded.png">    </p:cNvPr>
          <p:cNvPicPr>
            <a:picLocks noChangeAspect="1"/>
          </p:cNvPicPr>
          <p:nvPr/>
        </p:nvPicPr>
        <p:blipFill>
          <a:blip r:embed="rId4"/>
          <a:stretch>
            <a:fillRect/>
          </a:stretch>
        </p:blipFill>
        <p:spPr>
          <a:xfrm>
            <a:off x="715319" y="3358642"/>
            <a:ext cx="338513" cy="300900"/>
          </a:xfrm>
          <a:prstGeom prst="rect">
            <a:avLst/>
          </a:prstGeom>
        </p:spPr>
      </p:pic>
      <p:sp>
        <p:nvSpPr>
          <p:cNvPr id="6" name="Text 0"/>
          <p:cNvSpPr txBox="1"/>
          <p:nvPr/>
        </p:nvSpPr>
        <p:spPr>
          <a:xfrm>
            <a:off x="468900" y="480000"/>
            <a:ext cx="8206200" cy="4293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Почему это важно
</a:t>
            </a:r>
            <a:endParaRPr lang="en-US" sz="2600" dirty="0"/>
          </a:p>
        </p:txBody>
      </p:sp>
      <p:sp>
        <p:nvSpPr>
          <p:cNvPr id="7" name="Text 1"/>
          <p:cNvSpPr txBox="1"/>
          <p:nvPr/>
        </p:nvSpPr>
        <p:spPr>
          <a:xfrm>
            <a:off x="702475" y="2122842"/>
            <a:ext cx="36477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Вписанная окружность позволяет сразу увидеть равные касательные из одной вершины и связать их с точками касания на сторонах треугольника.
</a:t>
            </a:r>
            <a:endParaRPr lang="en-US" sz="1000" dirty="0"/>
          </a:p>
        </p:txBody>
      </p:sp>
      <p:sp>
        <p:nvSpPr>
          <p:cNvPr id="8" name="Text 2"/>
          <p:cNvSpPr txBox="1"/>
          <p:nvPr/>
        </p:nvSpPr>
        <p:spPr>
          <a:xfrm>
            <a:off x="1161475" y="1593329"/>
            <a:ext cx="3225300" cy="3009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Касания
</a:t>
            </a:r>
            <a:endParaRPr lang="en-US" sz="1300" dirty="0"/>
          </a:p>
        </p:txBody>
      </p:sp>
      <p:sp>
        <p:nvSpPr>
          <p:cNvPr id="9" name="Text 3"/>
          <p:cNvSpPr txBox="1"/>
          <p:nvPr/>
        </p:nvSpPr>
        <p:spPr>
          <a:xfrm>
            <a:off x="4750600" y="2122804"/>
            <a:ext cx="36477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Признаки равенства прямоугольных треугольников сокращают доказательство: вместо длинных вычислений достаточно сравнить несколько соответствующих элементов.
</a:t>
            </a:r>
            <a:endParaRPr lang="en-US" sz="1000" dirty="0"/>
          </a:p>
        </p:txBody>
      </p:sp>
      <p:sp>
        <p:nvSpPr>
          <p:cNvPr id="10" name="Text 4"/>
          <p:cNvSpPr txBox="1"/>
          <p:nvPr/>
        </p:nvSpPr>
        <p:spPr>
          <a:xfrm>
            <a:off x="5199550" y="1593329"/>
            <a:ext cx="3225300" cy="3009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Короткие доказательства
</a:t>
            </a:r>
            <a:endParaRPr lang="en-US" sz="1300" dirty="0"/>
          </a:p>
        </p:txBody>
      </p:sp>
      <p:sp>
        <p:nvSpPr>
          <p:cNvPr id="11" name="Text 5"/>
          <p:cNvSpPr txBox="1"/>
          <p:nvPr/>
        </p:nvSpPr>
        <p:spPr>
          <a:xfrm>
            <a:off x="702475" y="3846054"/>
            <a:ext cx="7695600" cy="468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задачах с прямым углом, биссектрисой и окружностью эти идеи часто работают вместе и помогают быстро получить нужный вывод.
</a:t>
            </a:r>
            <a:endParaRPr lang="en-US" sz="1000" dirty="0"/>
          </a:p>
        </p:txBody>
      </p:sp>
      <p:sp>
        <p:nvSpPr>
          <p:cNvPr id="12" name="Text 6"/>
          <p:cNvSpPr txBox="1"/>
          <p:nvPr/>
        </p:nvSpPr>
        <p:spPr>
          <a:xfrm>
            <a:off x="1161475" y="3352754"/>
            <a:ext cx="7236600" cy="3009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Связанные шаги
</a:t>
            </a:r>
            <a:endParaRPr lang="en-US" sz="1300" dirty="0"/>
          </a:p>
        </p:txBody>
      </p:sp>
      <p:sp>
        <p:nvSpPr>
          <p:cNvPr id="13" name="Text 7"/>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3</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5600" y="1755867"/>
            <a:ext cx="1912800" cy="181566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53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Определение вписанной окружности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4</a:t>
            </a:r>
            <a:endParaRPr lang="en-US" sz="700" dirty="0"/>
          </a:p>
        </p:txBody>
      </p:sp>
      <p:sp>
        <p:nvSpPr>
          <p:cNvPr id="9" name="Text 2"/>
          <p:cNvSpPr txBox="1"/>
          <p:nvPr/>
        </p:nvSpPr>
        <p:spPr>
          <a:xfrm>
            <a:off x="468900" y="1604375"/>
            <a:ext cx="2649900" cy="831600"/>
          </a:xfrm>
          <a:prstGeom prst="rect">
            <a:avLst/>
          </a:prstGeom>
          <a:noFill/>
          <a:ln/>
        </p:spPr>
        <p:txBody>
          <a:bodyPr wrap="square" lIns="0" tIns="0" rIns="0" bIns="0" rtlCol="0" anchor="t"/>
          <a:lstStyle/>
          <a:p>
            <a:pPr algn="l" indent="0" marL="0">
              <a:lnSpc>
                <a:spcPct val="115000"/>
              </a:lnSpc>
              <a:buNone/>
            </a:pPr>
            <a:r>
              <a:rPr lang="en-US" sz="911" b="1" dirty="0">
                <a:solidFill>
                  <a:srgbClr val="362711"/>
                </a:solidFill>
                <a:latin typeface="Arial" pitchFamily="34" charset="0"/>
                <a:ea typeface="Arial" pitchFamily="34" charset="-122"/>
                <a:cs typeface="Arial" pitchFamily="34" charset="-120"/>
              </a:rPr>
              <a:t>Касание со всеми сторонами
</a:t>
            </a:r>
            <a:pPr algn="l" indent="0" marL="0">
              <a:lnSpc>
                <a:spcPct val="115000"/>
              </a:lnSpc>
              <a:buNone/>
            </a:pPr>
            <a:r>
              <a:rPr lang="en-US" sz="379"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11" dirty="0">
                <a:solidFill>
                  <a:srgbClr val="362711"/>
                </a:solidFill>
                <a:latin typeface="Arial" pitchFamily="34" charset="0"/>
                <a:ea typeface="Arial" pitchFamily="34" charset="-122"/>
                <a:cs typeface="Arial" pitchFamily="34" charset="-120"/>
              </a:rPr>
              <a:t>Вписанная окружность касается каждой стороны многоугольника, а в треугольнике такая окружность всегда существует и занимает строго определённое положение внутри фигуры.
</a:t>
            </a:r>
            <a:endParaRPr lang="en-US" sz="911" dirty="0"/>
          </a:p>
        </p:txBody>
      </p:sp>
      <p:sp>
        <p:nvSpPr>
          <p:cNvPr id="10" name="Text 3"/>
          <p:cNvSpPr txBox="1"/>
          <p:nvPr/>
        </p:nvSpPr>
        <p:spPr>
          <a:xfrm>
            <a:off x="6005175" y="1609736"/>
            <a:ext cx="2571300" cy="831600"/>
          </a:xfrm>
          <a:prstGeom prst="rect">
            <a:avLst/>
          </a:prstGeom>
          <a:noFill/>
          <a:ln/>
        </p:spPr>
        <p:txBody>
          <a:bodyPr wrap="square" lIns="0" tIns="0" rIns="0" bIns="0" rtlCol="0" anchor="t"/>
          <a:lstStyle/>
          <a:p>
            <a:pPr algn="l" indent="0" marL="0">
              <a:lnSpc>
                <a:spcPct val="115000"/>
              </a:lnSpc>
              <a:buNone/>
            </a:pPr>
            <a:r>
              <a:rPr lang="en-US" sz="1030" b="1" dirty="0">
                <a:solidFill>
                  <a:srgbClr val="362711"/>
                </a:solidFill>
                <a:latin typeface="Arial" pitchFamily="34" charset="0"/>
                <a:ea typeface="Arial" pitchFamily="34" charset="-122"/>
                <a:cs typeface="Arial" pitchFamily="34" charset="-120"/>
              </a:rPr>
              <a:t>Перпендикуляр к стороне
</a:t>
            </a:r>
            <a:pPr algn="l" indent="0" marL="0">
              <a:lnSpc>
                <a:spcPct val="115000"/>
              </a:lnSpc>
              <a:buNone/>
            </a:pPr>
            <a:r>
              <a:rPr lang="en-US" sz="429"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30" dirty="0">
                <a:solidFill>
                  <a:srgbClr val="362711"/>
                </a:solidFill>
                <a:latin typeface="Arial" pitchFamily="34" charset="0"/>
                <a:ea typeface="Arial" pitchFamily="34" charset="-122"/>
                <a:cs typeface="Arial" pitchFamily="34" charset="-120"/>
              </a:rPr>
              <a:t>В точке касания радиус образует прямой угол со стороной, и это свойство часто становится первым шагом к доказательству равенства отрезков.
</a:t>
            </a:r>
            <a:endParaRPr lang="en-US" sz="1030" dirty="0"/>
          </a:p>
        </p:txBody>
      </p:sp>
      <p:sp>
        <p:nvSpPr>
          <p:cNvPr id="11" name="Text 4"/>
          <p:cNvSpPr txBox="1"/>
          <p:nvPr/>
        </p:nvSpPr>
        <p:spPr>
          <a:xfrm>
            <a:off x="468900" y="2803475"/>
            <a:ext cx="2649900" cy="831600"/>
          </a:xfrm>
          <a:prstGeom prst="rect">
            <a:avLst/>
          </a:prstGeom>
          <a:noFill/>
          <a:ln/>
        </p:spPr>
        <p:txBody>
          <a:bodyPr wrap="square" lIns="0" tIns="0" rIns="0" bIns="0" rtlCol="0" anchor="t"/>
          <a:lstStyle/>
          <a:p>
            <a:pPr algn="l" indent="0" marL="0">
              <a:lnSpc>
                <a:spcPct val="115000"/>
              </a:lnSpc>
              <a:buNone/>
            </a:pPr>
            <a:r>
              <a:rPr lang="en-US" sz="987" b="1" dirty="0">
                <a:solidFill>
                  <a:srgbClr val="362711"/>
                </a:solidFill>
                <a:latin typeface="Arial" pitchFamily="34" charset="0"/>
                <a:ea typeface="Arial" pitchFamily="34" charset="-122"/>
                <a:cs typeface="Arial" pitchFamily="34" charset="-120"/>
              </a:rPr>
              <a:t>Равные расстояния
</a:t>
            </a:r>
            <a:pPr algn="l" indent="0" marL="0">
              <a:lnSpc>
                <a:spcPct val="115000"/>
              </a:lnSpc>
              <a:buNone/>
            </a:pPr>
            <a:r>
              <a:rPr lang="en-US" sz="411"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87" dirty="0">
                <a:solidFill>
                  <a:srgbClr val="362711"/>
                </a:solidFill>
                <a:latin typeface="Arial" pitchFamily="34" charset="0"/>
                <a:ea typeface="Arial" pitchFamily="34" charset="-122"/>
                <a:cs typeface="Arial" pitchFamily="34" charset="-120"/>
              </a:rPr>
              <a:t>Центр окружности в треугольнике находится на одинаковом расстоянии от всех сторон, поэтому он помогает связать стороны через равные отрезки и перпендикуляры.
</a:t>
            </a:r>
            <a:endParaRPr lang="en-US" sz="98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89370" y="1309125"/>
            <a:ext cx="2380061" cy="3357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07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Центр вписанной окружности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5</a:t>
            </a:r>
            <a:endParaRPr lang="en-US" sz="700" dirty="0"/>
          </a:p>
        </p:txBody>
      </p:sp>
      <p:sp>
        <p:nvSpPr>
          <p:cNvPr id="9" name="Text 2"/>
          <p:cNvSpPr txBox="1"/>
          <p:nvPr/>
        </p:nvSpPr>
        <p:spPr>
          <a:xfrm>
            <a:off x="720350" y="1626725"/>
            <a:ext cx="2410200" cy="1155900"/>
          </a:xfrm>
          <a:prstGeom prst="rect">
            <a:avLst/>
          </a:prstGeom>
          <a:noFill/>
          <a:ln/>
        </p:spPr>
        <p:txBody>
          <a:bodyPr wrap="square" lIns="0" tIns="0" rIns="0" bIns="0" rtlCol="0" anchor="t"/>
          <a:lstStyle/>
          <a:p>
            <a:pPr algn="l" indent="0" marL="0">
              <a:lnSpc>
                <a:spcPct val="115000"/>
              </a:lnSpc>
              <a:buNone/>
            </a:pPr>
            <a:r>
              <a:rPr lang="en-US" sz="1145" b="1" dirty="0">
                <a:solidFill>
                  <a:srgbClr val="362711"/>
                </a:solidFill>
                <a:latin typeface="Arial" pitchFamily="34" charset="0"/>
                <a:ea typeface="Arial" pitchFamily="34" charset="-122"/>
                <a:cs typeface="Arial" pitchFamily="34" charset="-120"/>
              </a:rPr>
              <a:t>Биссектрисы углов
</a:t>
            </a:r>
            <a:pPr algn="l" indent="0" marL="0">
              <a:lnSpc>
                <a:spcPct val="115000"/>
              </a:lnSpc>
              <a:buNone/>
            </a:pPr>
            <a:r>
              <a:rPr lang="en-US" sz="668"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45" dirty="0">
                <a:solidFill>
                  <a:srgbClr val="362711"/>
                </a:solidFill>
                <a:latin typeface="Arial" pitchFamily="34" charset="0"/>
                <a:ea typeface="Arial" pitchFamily="34" charset="-122"/>
                <a:cs typeface="Arial" pitchFamily="34" charset="-120"/>
              </a:rPr>
              <a:t>Сначала находят биссектрисы углов треугольника. Каждая из них делит угол на две равные части и задаёт направление к точкам, равноудалённым от его сторон.
</a:t>
            </a:r>
            <a:endParaRPr lang="en-US" sz="1145" dirty="0"/>
          </a:p>
        </p:txBody>
      </p:sp>
      <p:sp>
        <p:nvSpPr>
          <p:cNvPr id="10" name="Text 3"/>
          <p:cNvSpPr txBox="1"/>
          <p:nvPr/>
        </p:nvSpPr>
        <p:spPr>
          <a:xfrm>
            <a:off x="720350" y="3386413"/>
            <a:ext cx="2410200" cy="1155900"/>
          </a:xfrm>
          <a:prstGeom prst="rect">
            <a:avLst/>
          </a:prstGeom>
          <a:noFill/>
          <a:ln/>
        </p:spPr>
        <p:txBody>
          <a:bodyPr wrap="square" lIns="0" tIns="0" rIns="0" bIns="0" rtlCol="0" anchor="t"/>
          <a:lstStyle/>
          <a:p>
            <a:pPr algn="l" indent="0" marL="0">
              <a:lnSpc>
                <a:spcPct val="115000"/>
              </a:lnSpc>
              <a:buNone/>
            </a:pPr>
            <a:r>
              <a:rPr lang="en-US" sz="1129" b="1" dirty="0">
                <a:solidFill>
                  <a:srgbClr val="362711"/>
                </a:solidFill>
                <a:latin typeface="Arial" pitchFamily="34" charset="0"/>
                <a:ea typeface="Arial" pitchFamily="34" charset="-122"/>
                <a:cs typeface="Arial" pitchFamily="34" charset="-120"/>
              </a:rPr>
              <a:t>Одинаковые расстояния
</a:t>
            </a:r>
            <a:pPr algn="l" indent="0" marL="0">
              <a:lnSpc>
                <a:spcPct val="115000"/>
              </a:lnSpc>
              <a:buNone/>
            </a:pPr>
            <a:r>
              <a:rPr lang="en-US" sz="658"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29" dirty="0">
                <a:solidFill>
                  <a:srgbClr val="362711"/>
                </a:solidFill>
                <a:latin typeface="Arial" pitchFamily="34" charset="0"/>
                <a:ea typeface="Arial" pitchFamily="34" charset="-122"/>
                <a:cs typeface="Arial" pitchFamily="34" charset="-120"/>
              </a:rPr>
              <a:t>После этого проверяют расстояния от центра до сторон. Если они равны, вокруг центра можно провести окружность, касающуюся всех сторон треугольника.
</a:t>
            </a:r>
            <a:endParaRPr lang="en-US" sz="1129" dirty="0"/>
          </a:p>
        </p:txBody>
      </p:sp>
      <p:sp>
        <p:nvSpPr>
          <p:cNvPr id="11" name="Text 4"/>
          <p:cNvSpPr txBox="1"/>
          <p:nvPr/>
        </p:nvSpPr>
        <p:spPr>
          <a:xfrm>
            <a:off x="6043250" y="1626725"/>
            <a:ext cx="2410200" cy="1155900"/>
          </a:xfrm>
          <a:prstGeom prst="rect">
            <a:avLst/>
          </a:prstGeom>
          <a:noFill/>
          <a:ln/>
        </p:spPr>
        <p:txBody>
          <a:bodyPr wrap="square" lIns="0" tIns="0" rIns="0" bIns="0" rtlCol="0" anchor="t"/>
          <a:lstStyle/>
          <a:p>
            <a:pPr algn="l" indent="0" marL="0">
              <a:lnSpc>
                <a:spcPct val="115000"/>
              </a:lnSpc>
              <a:buNone/>
            </a:pPr>
            <a:r>
              <a:rPr lang="en-US" sz="1119" b="1" dirty="0">
                <a:solidFill>
                  <a:srgbClr val="362711"/>
                </a:solidFill>
                <a:latin typeface="Arial" pitchFamily="34" charset="0"/>
                <a:ea typeface="Arial" pitchFamily="34" charset="-122"/>
                <a:cs typeface="Arial" pitchFamily="34" charset="-120"/>
              </a:rPr>
              <a:t>Общая точка пересечения
</a:t>
            </a:r>
            <a:pPr algn="l" indent="0" marL="0">
              <a:lnSpc>
                <a:spcPct val="115000"/>
              </a:lnSpc>
              <a:buNone/>
            </a:pPr>
            <a:r>
              <a:rPr lang="en-US" sz="65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362711"/>
                </a:solidFill>
                <a:latin typeface="Arial" pitchFamily="34" charset="0"/>
                <a:ea typeface="Arial" pitchFamily="34" charset="-122"/>
                <a:cs typeface="Arial" pitchFamily="34" charset="-120"/>
              </a:rPr>
              <a:t>Затем замечают, что все три биссектрисы пересекаются в одной точке. Именно она является центром вписанной окружности и называется инцентром.
</a:t>
            </a:r>
            <a:endParaRPr lang="en-US" sz="1119"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8900" y="2066975"/>
            <a:ext cx="3789900" cy="1858200"/>
          </a:xfrm>
          <a:prstGeom prst="rect">
            <a:avLst/>
          </a:prstGeom>
          <a:noFill/>
          <a:ln/>
        </p:spPr>
        <p:txBody>
          <a:bodyPr wrap="square" lIns="0" tIns="0" rIns="0" bIns="0" rtlCol="0" anchor="t"/>
          <a:lstStyle/>
          <a:p>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Треугольник
</a:t>
            </a:r>
            <a:pPr algn="l" indent="0" marL="0">
              <a:lnSpc>
                <a:spcPct val="115000"/>
              </a:lnSpc>
              <a:buNone/>
            </a:pPr>
            <a:r>
              <a:rPr lang="en-US" sz="1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Для любого невырожденного треугольника можно построить единственную вписанную окружность: биссектрисы пересекутся, а центр окажется внутри фигуры.
</a:t>
            </a:r>
            <a:endParaRPr lang="en-US" sz="1400" dirty="0"/>
          </a:p>
        </p:txBody>
      </p:sp>
      <p:sp>
        <p:nvSpPr>
          <p:cNvPr id="6" name="Text 1"/>
          <p:cNvSpPr txBox="1"/>
          <p:nvPr/>
        </p:nvSpPr>
        <p:spPr>
          <a:xfrm>
            <a:off x="4492075" y="2066975"/>
            <a:ext cx="3789900" cy="1858200"/>
          </a:xfrm>
          <a:prstGeom prst="rect">
            <a:avLst/>
          </a:prstGeom>
          <a:noFill/>
          <a:ln/>
        </p:spPr>
        <p:txBody>
          <a:bodyPr wrap="square" lIns="0" tIns="0" rIns="0" bIns="0" rtlCol="0" anchor="t"/>
          <a:lstStyle/>
          <a:p>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Другие многоугольники
</a:t>
            </a:r>
            <a:pPr algn="l" indent="0" marL="0">
              <a:lnSpc>
                <a:spcPct val="115000"/>
              </a:lnSpc>
              <a:buNone/>
            </a:pPr>
            <a:r>
              <a:rPr lang="en-US" sz="1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У четырёхугольников и более сложных многоугольников касательная окружность существует не всегда: здесь уже нужно проверять дополнительные условия.
</a:t>
            </a:r>
            <a:endParaRPr lang="en-US" sz="1400" dirty="0"/>
          </a:p>
        </p:txBody>
      </p:sp>
      <p:sp>
        <p:nvSpPr>
          <p:cNvPr id="7" name="Text 2"/>
          <p:cNvSpPr txBox="1"/>
          <p:nvPr/>
        </p:nvSpPr>
        <p:spPr>
          <a:xfrm>
            <a:off x="468900" y="480000"/>
            <a:ext cx="8206200" cy="7518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Проверка существования
</a:t>
            </a:r>
            <a:endParaRPr lang="en-US" sz="2600" dirty="0"/>
          </a:p>
        </p:txBody>
      </p:sp>
      <p:sp>
        <p:nvSpPr>
          <p:cNvPr id="8" name="Text 3"/>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6</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776234" y="1220200"/>
            <a:ext cx="2827482" cy="3475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31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Равенство касательных из одной точки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7</a:t>
            </a:r>
            <a:endParaRPr lang="en-US" sz="700" dirty="0"/>
          </a:p>
        </p:txBody>
      </p:sp>
      <p:sp>
        <p:nvSpPr>
          <p:cNvPr id="9" name="Text 2"/>
          <p:cNvSpPr txBox="1"/>
          <p:nvPr/>
        </p:nvSpPr>
        <p:spPr>
          <a:xfrm>
            <a:off x="672750" y="2530292"/>
            <a:ext cx="4982400" cy="8235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Одинаковые отрезки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Равенство видно без вычислений: оба отрезка выходят из одной точки и опираются на одну окружность, поэтому их длины совпадают.
</a:t>
            </a:r>
            <a:endParaRPr lang="en-US" sz="1200" dirty="0"/>
          </a:p>
        </p:txBody>
      </p:sp>
      <p:sp>
        <p:nvSpPr>
          <p:cNvPr id="10" name="Text 3"/>
          <p:cNvSpPr txBox="1"/>
          <p:nvPr/>
        </p:nvSpPr>
        <p:spPr>
          <a:xfrm>
            <a:off x="672750" y="1369450"/>
            <a:ext cx="4982400" cy="8235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Две касательные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Если из одной точки к окружности проведены две касательные, то их отрезки до точек касания равны. Это свойство удобно искать у вершин треугольника.
</a:t>
            </a:r>
            <a:endParaRPr lang="en-US" sz="1200" dirty="0"/>
          </a:p>
        </p:txBody>
      </p:sp>
      <p:sp>
        <p:nvSpPr>
          <p:cNvPr id="11" name="Text 4"/>
          <p:cNvSpPr txBox="1"/>
          <p:nvPr/>
        </p:nvSpPr>
        <p:spPr>
          <a:xfrm>
            <a:off x="672750" y="3721921"/>
            <a:ext cx="4982400" cy="8235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Применение в чертеже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задачах на треугольник это помогает быстро находить неизвестные части сторон, если окружность касается двух соседних сторон у одной вершины.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91600" y="2954214"/>
            <a:ext cx="4137900" cy="168102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68900" y="480000"/>
            <a:ext cx="8206200" cy="4293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Связь с биссектрисами
</a:t>
            </a:r>
            <a:endParaRPr lang="en-US" sz="2600" dirty="0"/>
          </a:p>
        </p:txBody>
      </p:sp>
      <p:sp>
        <p:nvSpPr>
          <p:cNvPr id="9"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8</a:t>
            </a:r>
            <a:endParaRPr lang="en-US" sz="700" dirty="0"/>
          </a:p>
        </p:txBody>
      </p:sp>
      <p:sp>
        <p:nvSpPr>
          <p:cNvPr id="10" name="Text 2"/>
          <p:cNvSpPr txBox="1"/>
          <p:nvPr/>
        </p:nvSpPr>
        <p:spPr>
          <a:xfrm>
            <a:off x="534550" y="1648500"/>
            <a:ext cx="3296400" cy="946500"/>
          </a:xfrm>
          <a:prstGeom prst="rect">
            <a:avLst/>
          </a:prstGeom>
          <a:noFill/>
          <a:ln/>
        </p:spPr>
        <p:txBody>
          <a:bodyPr wrap="square" lIns="0" tIns="0" rIns="0" bIns="0" rtlCol="0" anchor="t"/>
          <a:lstStyle/>
          <a:p>
            <a:pPr algn="l" indent="0" marL="0">
              <a:lnSpc>
                <a:spcPct val="115000"/>
              </a:lnSpc>
              <a:buNone/>
            </a:pPr>
            <a:r>
              <a:rPr lang="en-US" sz="1137" b="1" dirty="0">
                <a:solidFill>
                  <a:srgbClr val="362711"/>
                </a:solidFill>
                <a:latin typeface="Arial" pitchFamily="34" charset="0"/>
                <a:ea typeface="Arial" pitchFamily="34" charset="-122"/>
                <a:cs typeface="Arial" pitchFamily="34" charset="-120"/>
              </a:rPr>
              <a:t>Пополам по углу
</a:t>
            </a:r>
            <a:pPr algn="l" indent="0" marL="0">
              <a:lnSpc>
                <a:spcPct val="115000"/>
              </a:lnSpc>
              <a:buNone/>
            </a:pPr>
            <a:r>
              <a:rPr lang="en-US" sz="66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362711"/>
                </a:solidFill>
                <a:latin typeface="Arial" pitchFamily="34" charset="0"/>
                <a:ea typeface="Arial" pitchFamily="34" charset="-122"/>
                <a:cs typeface="Arial" pitchFamily="34" charset="-120"/>
              </a:rPr>
              <a:t>Биссектриса делит угол пополам, а значит, любая точка на ней одинаково удалена от обеих сторон угла. Это свойство и делает биссектрису полезной в построениях.
</a:t>
            </a:r>
            <a:endParaRPr lang="en-US" sz="1137" dirty="0"/>
          </a:p>
        </p:txBody>
      </p:sp>
      <p:sp>
        <p:nvSpPr>
          <p:cNvPr id="11" name="Text 3"/>
          <p:cNvSpPr txBox="1"/>
          <p:nvPr/>
        </p:nvSpPr>
        <p:spPr>
          <a:xfrm>
            <a:off x="5132850" y="1648500"/>
            <a:ext cx="3296400" cy="946500"/>
          </a:xfrm>
          <a:prstGeom prst="rect">
            <a:avLst/>
          </a:prstGeom>
          <a:noFill/>
          <a:ln/>
        </p:spPr>
        <p:txBody>
          <a:bodyPr wrap="square" lIns="0" tIns="0" rIns="0" bIns="0" rtlCol="0" anchor="t"/>
          <a:lstStyle/>
          <a:p>
            <a:pPr algn="l" indent="0" marL="0">
              <a:lnSpc>
                <a:spcPct val="115000"/>
              </a:lnSpc>
              <a:buNone/>
            </a:pPr>
            <a:r>
              <a:rPr lang="en-US" sz="1137" b="1" dirty="0">
                <a:solidFill>
                  <a:srgbClr val="362711"/>
                </a:solidFill>
                <a:latin typeface="Arial" pitchFamily="34" charset="0"/>
                <a:ea typeface="Arial" pitchFamily="34" charset="-122"/>
                <a:cs typeface="Arial" pitchFamily="34" charset="-120"/>
              </a:rPr>
              <a:t>Общая равность расстояний
</a:t>
            </a:r>
            <a:pPr algn="l" indent="0" marL="0">
              <a:lnSpc>
                <a:spcPct val="115000"/>
              </a:lnSpc>
              <a:buNone/>
            </a:pPr>
            <a:r>
              <a:rPr lang="en-US" sz="66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362711"/>
                </a:solidFill>
                <a:latin typeface="Arial" pitchFamily="34" charset="0"/>
                <a:ea typeface="Arial" pitchFamily="34" charset="-122"/>
                <a:cs typeface="Arial" pitchFamily="34" charset="-120"/>
              </a:rPr>
              <a:t>Если рассмотреть точку пересечения двух биссектрис, она окажется равноудалённой уже от трёх сторон треугольника. Так появляется центр вписанной окружности.
</a:t>
            </a:r>
            <a:endParaRPr lang="en-US" sz="1137" dirty="0"/>
          </a:p>
        </p:txBody>
      </p:sp>
      <p:sp>
        <p:nvSpPr>
          <p:cNvPr id="12" name="Text 4"/>
          <p:cNvSpPr txBox="1"/>
          <p:nvPr/>
        </p:nvSpPr>
        <p:spPr>
          <a:xfrm>
            <a:off x="534675" y="3261450"/>
            <a:ext cx="3296400" cy="946500"/>
          </a:xfrm>
          <a:prstGeom prst="rect">
            <a:avLst/>
          </a:prstGeom>
          <a:noFill/>
          <a:ln/>
        </p:spPr>
        <p:txBody>
          <a:bodyPr wrap="square" lIns="0" tIns="0" rIns="0" bIns="0" rtlCol="0" anchor="t"/>
          <a:lstStyle/>
          <a:p>
            <a:pPr algn="l" indent="0" marL="0">
              <a:lnSpc>
                <a:spcPct val="115000"/>
              </a:lnSpc>
              <a:buNone/>
            </a:pPr>
            <a:r>
              <a:rPr lang="en-US" sz="1137" b="1" dirty="0">
                <a:solidFill>
                  <a:srgbClr val="362711"/>
                </a:solidFill>
                <a:latin typeface="Arial" pitchFamily="34" charset="0"/>
                <a:ea typeface="Arial" pitchFamily="34" charset="-122"/>
                <a:cs typeface="Arial" pitchFamily="34" charset="-120"/>
              </a:rPr>
              <a:t>Путь к центру
</a:t>
            </a:r>
            <a:pPr algn="l" indent="0" marL="0">
              <a:lnSpc>
                <a:spcPct val="115000"/>
              </a:lnSpc>
              <a:buNone/>
            </a:pPr>
            <a:r>
              <a:rPr lang="en-US" sz="66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362711"/>
                </a:solidFill>
                <a:latin typeface="Arial" pitchFamily="34" charset="0"/>
                <a:ea typeface="Arial" pitchFamily="34" charset="-122"/>
                <a:cs typeface="Arial" pitchFamily="34" charset="-120"/>
              </a:rPr>
              <a:t>Следовательно, достаточно провести биссектрисы, чтобы найти точку, из которой можно опустить равные перпендикуляры ко всем сторонам.
</a:t>
            </a:r>
            <a:endParaRPr lang="en-US" sz="113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1775" y="1159279"/>
            <a:ext cx="4042500" cy="1772542"/>
          </a:xfrm>
          <a:prstGeom prst="rect">
            <a:avLst/>
          </a:prstGeom>
        </p:spPr>
      </p:pic>
      <p:pic>
        <p:nvPicPr>
          <p:cNvPr id="4" name="Image 2" descr="preencoded.png">    </p:cNvPr>
          <p:cNvPicPr>
            <a:picLocks noChangeAspect="1"/>
          </p:cNvPicPr>
          <p:nvPr/>
        </p:nvPicPr>
        <p:blipFill>
          <a:blip r:embed="rId3"/>
          <a:stretch>
            <a:fillRect/>
          </a:stretch>
        </p:blipFill>
        <p:spPr>
          <a:xfrm>
            <a:off x="4655544" y="1159279"/>
            <a:ext cx="4042500" cy="1772542"/>
          </a:xfrm>
          <a:prstGeom prst="rect">
            <a:avLst/>
          </a:prstGeom>
        </p:spPr>
      </p:pic>
      <p:sp>
        <p:nvSpPr>
          <p:cNvPr id="5" name="Text 0"/>
          <p:cNvSpPr txBox="1"/>
          <p:nvPr/>
        </p:nvSpPr>
        <p:spPr>
          <a:xfrm>
            <a:off x="491775" y="3445725"/>
            <a:ext cx="3918300" cy="682800"/>
          </a:xfrm>
          <a:prstGeom prst="rect">
            <a:avLst/>
          </a:prstGeom>
          <a:noFill/>
          <a:ln/>
        </p:spPr>
        <p:txBody>
          <a:bodyPr wrap="square" lIns="0" tIns="0" rIns="0" bIns="0" rtlCol="0" anchor="t"/>
          <a:lstStyle/>
          <a:p>
            <a:pPr algn="l" indent="0" marL="0">
              <a:lnSpc>
                <a:spcPct val="115000"/>
              </a:lnSpc>
              <a:buNone/>
            </a:pPr>
            <a:r>
              <a:rPr lang="en-US" sz="875" dirty="0">
                <a:solidFill>
                  <a:srgbClr val="362711"/>
                </a:solidFill>
                <a:latin typeface="Arial" pitchFamily="34" charset="0"/>
                <a:ea typeface="Arial" pitchFamily="34" charset="-122"/>
                <a:cs typeface="Arial" pitchFamily="34" charset="-120"/>
              </a:rPr>
              <a:t>Проверка по центру
</a:t>
            </a:r>
            <a:pPr algn="l" indent="0" marL="0">
              <a:lnSpc>
                <a:spcPct val="115000"/>
              </a:lnSpc>
              <a:buNone/>
            </a:pPr>
            <a:r>
              <a:rPr lang="en-US" sz="938"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688" dirty="0">
                <a:solidFill>
                  <a:srgbClr val="362711"/>
                </a:solidFill>
                <a:latin typeface="Arial" pitchFamily="34" charset="0"/>
                <a:ea typeface="Arial" pitchFamily="34" charset="-122"/>
                <a:cs typeface="Arial" pitchFamily="34" charset="-120"/>
              </a:rPr>
              <a:t>На аккуратном чертеже сначала ищут центр, из которого к сторонам опущены перпендикуляры. Если все они равны, перед вами хороший кандидат на центр вписанной окружности. Затем проверяют, касаются ли стороны окружности в нужных точках: без полного касания окружность не считается вписанной.
</a:t>
            </a:r>
            <a:endParaRPr lang="en-US" sz="875" dirty="0"/>
          </a:p>
        </p:txBody>
      </p:sp>
      <p:sp>
        <p:nvSpPr>
          <p:cNvPr id="6" name="Text 1"/>
          <p:cNvSpPr txBox="1"/>
          <p:nvPr/>
        </p:nvSpPr>
        <p:spPr>
          <a:xfrm>
            <a:off x="4605275" y="3445725"/>
            <a:ext cx="3964800" cy="682800"/>
          </a:xfrm>
          <a:prstGeom prst="rect">
            <a:avLst/>
          </a:prstGeom>
          <a:noFill/>
          <a:ln/>
        </p:spPr>
        <p:txBody>
          <a:bodyPr wrap="square" lIns="0" tIns="0" rIns="0" bIns="0" rtlCol="0" anchor="t"/>
          <a:lstStyle/>
          <a:p>
            <a:pPr algn="l" indent="0" marL="0">
              <a:lnSpc>
                <a:spcPct val="115000"/>
              </a:lnSpc>
              <a:buNone/>
            </a:pPr>
            <a:r>
              <a:rPr lang="en-US" sz="983" dirty="0">
                <a:solidFill>
                  <a:srgbClr val="362711"/>
                </a:solidFill>
                <a:latin typeface="Arial" pitchFamily="34" charset="0"/>
                <a:ea typeface="Arial" pitchFamily="34" charset="-122"/>
                <a:cs typeface="Arial" pitchFamily="34" charset="-120"/>
              </a:rPr>
              <a:t>Проверка по касаниям
</a:t>
            </a:r>
            <a:pPr algn="l" indent="0" marL="0">
              <a:lnSpc>
                <a:spcPct val="115000"/>
              </a:lnSpc>
              <a:buNone/>
            </a:pPr>
            <a:r>
              <a:rPr lang="en-US" sz="105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72" dirty="0">
                <a:solidFill>
                  <a:srgbClr val="362711"/>
                </a:solidFill>
                <a:latin typeface="Arial" pitchFamily="34" charset="0"/>
                <a:ea typeface="Arial" pitchFamily="34" charset="-122"/>
                <a:cs typeface="Arial" pitchFamily="34" charset="-120"/>
              </a:rPr>
              <a:t>Второй признак — касания на всех сторонах. Если окружность касается только двух сторон или одна сторона проходит мимо, фигура выглядит почти верно, но условие вписанности не выполнено. Такой рисунок важно отличать от настоящего построения.
</a:t>
            </a:r>
            <a:endParaRPr lang="en-US" sz="983" dirty="0"/>
          </a:p>
        </p:txBody>
      </p:sp>
      <p:sp>
        <p:nvSpPr>
          <p:cNvPr id="7" name="Text 2"/>
          <p:cNvSpPr txBox="1"/>
          <p:nvPr/>
        </p:nvSpPr>
        <p:spPr>
          <a:xfrm>
            <a:off x="8863475" y="4943400"/>
            <a:ext cx="305100" cy="8466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9</a:t>
            </a:r>
            <a:endParaRPr lang="en-US" sz="700" dirty="0"/>
          </a:p>
        </p:txBody>
      </p:sp>
      <p:sp>
        <p:nvSpPr>
          <p:cNvPr id="8" name="Text 3"/>
          <p:cNvSpPr txBox="1"/>
          <p:nvPr/>
        </p:nvSpPr>
        <p:spPr>
          <a:xfrm>
            <a:off x="491775" y="480000"/>
            <a:ext cx="8206200" cy="360300"/>
          </a:xfrm>
          <a:prstGeom prst="rect">
            <a:avLst/>
          </a:prstGeom>
          <a:noFill/>
          <a:ln/>
        </p:spPr>
        <p:txBody>
          <a:bodyPr wrap="square" lIns="0" tIns="0" rIns="0" bIns="0" rtlCol="0" anchor="t"/>
          <a:lstStyle/>
          <a:p>
            <a:pPr algn="l" indent="0" marL="0">
              <a:lnSpc>
                <a:spcPct val="90000"/>
              </a:lnSpc>
              <a:buNone/>
            </a:pPr>
            <a:r>
              <a:rPr lang="en-US" sz="2364" dirty="0">
                <a:solidFill>
                  <a:srgbClr val="362711"/>
                </a:solidFill>
                <a:latin typeface="Arial" pitchFamily="34" charset="0"/>
                <a:ea typeface="Arial" pitchFamily="34" charset="-122"/>
                <a:cs typeface="Arial" pitchFamily="34" charset="-120"/>
              </a:rPr>
              <a:t>Что искать на рисунке
</a:t>
            </a:r>
            <a:endParaRPr lang="en-US" sz="236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419654" y="1394038"/>
            <a:ext cx="6304691" cy="2253000"/>
          </a:xfrm>
          <a:prstGeom prst="rect">
            <a:avLst/>
          </a:prstGeom>
        </p:spPr>
      </p:pic>
      <p:sp>
        <p:nvSpPr>
          <p:cNvPr id="4" name="Text 0"/>
          <p:cNvSpPr txBox="1"/>
          <p:nvPr/>
        </p:nvSpPr>
        <p:spPr>
          <a:xfrm>
            <a:off x="4791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Если на чертеже видны радиус, касание и биссектриса, можно сразу искать равные отрезки и центр окружности.
</a:t>
            </a:r>
            <a:endParaRPr lang="en-US" sz="1000" dirty="0"/>
          </a:p>
        </p:txBody>
      </p:sp>
      <p:sp>
        <p:nvSpPr>
          <p:cNvPr id="5" name="Text 1"/>
          <p:cNvSpPr txBox="1"/>
          <p:nvPr/>
        </p:nvSpPr>
        <p:spPr>
          <a:xfrm>
            <a:off x="540000" y="4644025"/>
            <a:ext cx="8064000" cy="230700"/>
          </a:xfrm>
          <a:prstGeom prst="rect">
            <a:avLst/>
          </a:prstGeom>
          <a:noFill/>
          <a:ln/>
        </p:spPr>
        <p:txBody>
          <a:bodyPr wrap="square" lIns="0" tIns="0" rIns="0" bIns="0" rtlCol="0" anchor="t"/>
          <a:lstStyle/>
          <a:p>
            <a:pPr algn="ctr" indent="0" marL="0">
              <a:lnSpc>
                <a:spcPct val="100000"/>
              </a:lnSpc>
              <a:buNone/>
            </a:pPr>
            <a:r>
              <a:rPr lang="en-US" sz="900" dirty="0">
                <a:solidFill>
                  <a:srgbClr val="362711"/>
                </a:solidFill>
                <a:latin typeface="Arial" pitchFamily="34" charset="0"/>
                <a:ea typeface="Arial" pitchFamily="34" charset="-122"/>
                <a:cs typeface="Arial" pitchFamily="34" charset="-120"/>
              </a:rPr>
              <a:t>Свойства вписанной окружности и касательных в треугольнике
</a:t>
            </a:r>
            <a:endParaRPr lang="en-US" sz="900" dirty="0"/>
          </a:p>
        </p:txBody>
      </p:sp>
      <p:sp>
        <p:nvSpPr>
          <p:cNvPr id="6" name="Text 2"/>
          <p:cNvSpPr txBox="1"/>
          <p:nvPr/>
        </p:nvSpPr>
        <p:spPr>
          <a:xfrm>
            <a:off x="540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Сводка основных свойств, которые чаще всего используют в задачах на вписанную окружность.
</a:t>
            </a:r>
            <a:endParaRPr lang="en-US" sz="1000" dirty="0"/>
          </a:p>
        </p:txBody>
      </p:sp>
      <p:sp>
        <p:nvSpPr>
          <p:cNvPr id="7" name="Text 3"/>
          <p:cNvSpPr txBox="1"/>
          <p:nvPr/>
        </p:nvSpPr>
        <p:spPr>
          <a:xfrm>
            <a:off x="491775" y="480000"/>
            <a:ext cx="8206200" cy="7338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Главные свойства касаний
</a:t>
            </a:r>
            <a:endParaRPr lang="en-US" sz="26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10</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3150" y="1960991"/>
            <a:ext cx="7855800" cy="24757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90550"/>
            <a:ext cx="8084700" cy="3363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Дано: треугольник ABC, окружность касается сторон AB, BC, CA. Нужно доказать равенство отрезков касательных от вершины A.
</a:t>
            </a:r>
            <a:endParaRPr lang="en-US" sz="1100" dirty="0"/>
          </a:p>
        </p:txBody>
      </p:sp>
      <p:sp>
        <p:nvSpPr>
          <p:cNvPr id="6" name="Text 1"/>
          <p:cNvSpPr txBox="1"/>
          <p:nvPr/>
        </p:nvSpPr>
        <p:spPr>
          <a:xfrm>
            <a:off x="540000" y="480000"/>
            <a:ext cx="80847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Мини-задача: как увидеть равные отрезки
</a:t>
            </a:r>
            <a:endParaRPr lang="en-US" sz="2600" dirty="0"/>
          </a:p>
        </p:txBody>
      </p:sp>
      <p:sp>
        <p:nvSpPr>
          <p:cNvPr id="7" name="Text 2"/>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09575" y="1857025"/>
            <a:ext cx="4410000" cy="923400"/>
          </a:xfrm>
          <a:prstGeom prst="rect">
            <a:avLst/>
          </a:prstGeom>
          <a:noFill/>
          <a:ln/>
        </p:spPr>
        <p:txBody>
          <a:bodyPr wrap="square" lIns="0" tIns="0" rIns="0" bIns="0" rtlCol="0" anchor="b"/>
          <a:lstStyle/>
          <a:p>
            <a:pPr algn="ctr" indent="0" marL="0">
              <a:lnSpc>
                <a:spcPct val="100000"/>
              </a:lnSpc>
              <a:buNone/>
            </a:pPr>
            <a:r>
              <a:rPr lang="en-US" sz="3800" dirty="0">
                <a:solidFill>
                  <a:srgbClr val="362711"/>
                </a:solidFill>
                <a:latin typeface="Arial" pitchFamily="34" charset="0"/>
                <a:ea typeface="Arial" pitchFamily="34" charset="-122"/>
                <a:cs typeface="Arial" pitchFamily="34" charset="-120"/>
              </a:rPr>
              <a:t>3
</a:t>
            </a:r>
            <a:endParaRPr lang="en-US" sz="3800" dirty="0"/>
          </a:p>
        </p:txBody>
      </p:sp>
      <p:sp>
        <p:nvSpPr>
          <p:cNvPr id="5" name="Text 1"/>
          <p:cNvSpPr txBox="1"/>
          <p:nvPr/>
        </p:nvSpPr>
        <p:spPr>
          <a:xfrm>
            <a:off x="409650" y="2842100"/>
            <a:ext cx="4410000" cy="846600"/>
          </a:xfrm>
          <a:prstGeom prst="rect">
            <a:avLst/>
          </a:prstGeom>
          <a:noFill/>
          <a:ln/>
        </p:spPr>
        <p:txBody>
          <a:bodyPr wrap="square" lIns="0" tIns="0" rIns="0" bIns="0" rtlCol="0" anchor="t"/>
          <a:lstStyle/>
          <a:p>
            <a:pPr algn="ctr" indent="0" marL="0">
              <a:lnSpc>
                <a:spcPct val="115000"/>
              </a:lnSpc>
              <a:buNone/>
            </a:pPr>
            <a:r>
              <a:rPr lang="en-US" sz="1200" dirty="0">
                <a:solidFill>
                  <a:srgbClr val="362711"/>
                </a:solidFill>
                <a:latin typeface="Arial" pitchFamily="34" charset="0"/>
                <a:ea typeface="Arial" pitchFamily="34" charset="-122"/>
                <a:cs typeface="Arial" pitchFamily="34" charset="-120"/>
              </a:rPr>
              <a:t>признака помогают сократить доказательство до нескольких шагов.
</a:t>
            </a:r>
            <a:endParaRPr lang="en-US" sz="1200" dirty="0"/>
          </a:p>
        </p:txBody>
      </p:sp>
      <p:sp>
        <p:nvSpPr>
          <p:cNvPr id="6" name="Text 2"/>
          <p:cNvSpPr txBox="1"/>
          <p:nvPr/>
        </p:nvSpPr>
        <p:spPr>
          <a:xfrm>
            <a:off x="333375" y="3858150"/>
            <a:ext cx="4543500" cy="223200"/>
          </a:xfrm>
          <a:prstGeom prst="rect">
            <a:avLst/>
          </a:prstGeom>
          <a:noFill/>
          <a:ln/>
        </p:spPr>
        <p:txBody>
          <a:bodyPr wrap="square" lIns="0" tIns="0" rIns="0" bIns="0" rtlCol="0" anchor="t"/>
          <a:lstStyle/>
          <a:p>
            <a:pPr algn="ctr" indent="0" marL="0">
              <a:lnSpc>
                <a:spcPct val="115000"/>
              </a:lnSpc>
              <a:buNone/>
            </a:pPr>
            <a:r>
              <a:rPr lang="en-US" sz="1000" dirty="0">
                <a:solidFill>
                  <a:srgbClr val="362711"/>
                </a:solidFill>
                <a:latin typeface="Arial" pitchFamily="34" charset="0"/>
                <a:ea typeface="Arial" pitchFamily="34" charset="-122"/>
                <a:cs typeface="Arial" pitchFamily="34" charset="-120"/>
              </a:rPr>
              <a:t>Свойства прямоугольных треугольников
</a:t>
            </a:r>
            <a:endParaRPr lang="en-US" sz="1000" dirty="0"/>
          </a:p>
        </p:txBody>
      </p:sp>
      <p:sp>
        <p:nvSpPr>
          <p:cNvPr id="7" name="Text 3"/>
          <p:cNvSpPr txBox="1"/>
          <p:nvPr/>
        </p:nvSpPr>
        <p:spPr>
          <a:xfrm>
            <a:off x="5442850" y="1857025"/>
            <a:ext cx="3161100" cy="1783500"/>
          </a:xfrm>
          <a:prstGeom prst="rect">
            <a:avLst/>
          </a:prstGeom>
          <a:noFill/>
          <a:ln/>
        </p:spPr>
        <p:txBody>
          <a:bodyPr wrap="square" lIns="0" tIns="0" rIns="0" bIns="0" rtlCol="0" anchor="ctr"/>
          <a:lstStyle/>
          <a:p>
            <a:pPr algn="l" indent="0" marL="0">
              <a:lnSpc>
                <a:spcPct val="100000"/>
              </a:lnSpc>
              <a:buNone/>
            </a:pPr>
            <a:r>
              <a:rPr lang="en-US" sz="1400" dirty="0">
                <a:solidFill>
                  <a:srgbClr val="362711"/>
                </a:solidFill>
                <a:latin typeface="Arial" pitchFamily="34" charset="0"/>
                <a:ea typeface="Arial" pitchFamily="34" charset="-122"/>
                <a:cs typeface="Arial" pitchFamily="34" charset="-120"/>
              </a:rPr>
              <a:t>В задаче о прямоугольных треугольниках обычно достаточно найти минимальный набор равных элементов и сразу перейти к выводу о равенстве фигур.
</a:t>
            </a:r>
            <a:endParaRPr lang="en-US" sz="14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12</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5600" y="1755867"/>
            <a:ext cx="1912800" cy="181566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53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Признак: гипотенуза и катет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13</a:t>
            </a:r>
            <a:endParaRPr lang="en-US" sz="700" dirty="0"/>
          </a:p>
        </p:txBody>
      </p:sp>
      <p:sp>
        <p:nvSpPr>
          <p:cNvPr id="9" name="Text 2"/>
          <p:cNvSpPr txBox="1"/>
          <p:nvPr/>
        </p:nvSpPr>
        <p:spPr>
          <a:xfrm>
            <a:off x="468900" y="1604375"/>
            <a:ext cx="2649900" cy="831600"/>
          </a:xfrm>
          <a:prstGeom prst="rect">
            <a:avLst/>
          </a:prstGeom>
          <a:noFill/>
          <a:ln/>
        </p:spPr>
        <p:txBody>
          <a:bodyPr wrap="square" lIns="0" tIns="0" rIns="0" bIns="0" rtlCol="0" anchor="t"/>
          <a:lstStyle/>
          <a:p>
            <a:pPr algn="l" indent="0" marL="0">
              <a:lnSpc>
                <a:spcPct val="115000"/>
              </a:lnSpc>
              <a:buNone/>
            </a:pPr>
            <a:r>
              <a:rPr lang="en-US" sz="873" b="1" dirty="0">
                <a:solidFill>
                  <a:srgbClr val="362711"/>
                </a:solidFill>
                <a:latin typeface="Arial" pitchFamily="34" charset="0"/>
                <a:ea typeface="Arial" pitchFamily="34" charset="-122"/>
                <a:cs typeface="Arial" pitchFamily="34" charset="-120"/>
              </a:rPr>
              <a:t>Что нужно сравнить
</a:t>
            </a:r>
            <a:pPr algn="l" indent="0" marL="0">
              <a:lnSpc>
                <a:spcPct val="115000"/>
              </a:lnSpc>
              <a:buNone/>
            </a:pPr>
            <a:r>
              <a:rPr lang="en-US" sz="364"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873" dirty="0">
                <a:solidFill>
                  <a:srgbClr val="362711"/>
                </a:solidFill>
                <a:latin typeface="Arial" pitchFamily="34" charset="0"/>
                <a:ea typeface="Arial" pitchFamily="34" charset="-122"/>
                <a:cs typeface="Arial" pitchFamily="34" charset="-120"/>
              </a:rPr>
              <a:t>Если в двух прямоугольных треугольниках совпадают гипотенуза и один катет, то этого достаточно для полного равенства. Прямые углы уже заданы, а остальные стороны и углы совпадут автоматически.
</a:t>
            </a:r>
            <a:endParaRPr lang="en-US" sz="873" dirty="0"/>
          </a:p>
        </p:txBody>
      </p:sp>
      <p:sp>
        <p:nvSpPr>
          <p:cNvPr id="10" name="Text 3"/>
          <p:cNvSpPr txBox="1"/>
          <p:nvPr/>
        </p:nvSpPr>
        <p:spPr>
          <a:xfrm>
            <a:off x="6005175" y="1609736"/>
            <a:ext cx="2571300" cy="831600"/>
          </a:xfrm>
          <a:prstGeom prst="rect">
            <a:avLst/>
          </a:prstGeom>
          <a:noFill/>
          <a:ln/>
        </p:spPr>
        <p:txBody>
          <a:bodyPr wrap="square" lIns="0" tIns="0" rIns="0" bIns="0" rtlCol="0" anchor="t"/>
          <a:lstStyle/>
          <a:p>
            <a:pPr algn="l" indent="0" marL="0">
              <a:lnSpc>
                <a:spcPct val="115000"/>
              </a:lnSpc>
              <a:buNone/>
            </a:pPr>
            <a:r>
              <a:rPr lang="en-US" sz="920" b="1" dirty="0">
                <a:solidFill>
                  <a:srgbClr val="362711"/>
                </a:solidFill>
                <a:latin typeface="Arial" pitchFamily="34" charset="0"/>
                <a:ea typeface="Arial" pitchFamily="34" charset="-122"/>
                <a:cs typeface="Arial" pitchFamily="34" charset="-120"/>
              </a:rPr>
              <a:t>Где он встречается
</a:t>
            </a:r>
            <a:pPr algn="l" indent="0" marL="0">
              <a:lnSpc>
                <a:spcPct val="115000"/>
              </a:lnSpc>
              <a:buNone/>
            </a:pPr>
            <a:r>
              <a:rPr lang="en-US" sz="38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20" dirty="0">
                <a:solidFill>
                  <a:srgbClr val="362711"/>
                </a:solidFill>
                <a:latin typeface="Arial" pitchFamily="34" charset="0"/>
                <a:ea typeface="Arial" pitchFamily="34" charset="-122"/>
                <a:cs typeface="Arial" pitchFamily="34" charset="-120"/>
              </a:rPr>
              <a:t>Этот признак особенно полезен в чертежах с перпендикулярами, радиусами и касаниями, где один катет часто уже известен из условия или из свойств окружности.
</a:t>
            </a:r>
            <a:endParaRPr lang="en-US" sz="920" dirty="0"/>
          </a:p>
        </p:txBody>
      </p:sp>
      <p:sp>
        <p:nvSpPr>
          <p:cNvPr id="11" name="Text 4"/>
          <p:cNvSpPr txBox="1"/>
          <p:nvPr/>
        </p:nvSpPr>
        <p:spPr>
          <a:xfrm>
            <a:off x="468900" y="2803475"/>
            <a:ext cx="2649900" cy="831600"/>
          </a:xfrm>
          <a:prstGeom prst="rect">
            <a:avLst/>
          </a:prstGeom>
          <a:noFill/>
          <a:ln/>
        </p:spPr>
        <p:txBody>
          <a:bodyPr wrap="square" lIns="0" tIns="0" rIns="0" bIns="0" rtlCol="0" anchor="t"/>
          <a:lstStyle/>
          <a:p>
            <a:pPr algn="l" indent="0" marL="0">
              <a:lnSpc>
                <a:spcPct val="115000"/>
              </a:lnSpc>
              <a:buNone/>
            </a:pPr>
            <a:r>
              <a:rPr lang="en-US" sz="895" b="1" dirty="0">
                <a:solidFill>
                  <a:srgbClr val="362711"/>
                </a:solidFill>
                <a:latin typeface="Arial" pitchFamily="34" charset="0"/>
                <a:ea typeface="Arial" pitchFamily="34" charset="-122"/>
                <a:cs typeface="Arial" pitchFamily="34" charset="-120"/>
              </a:rPr>
              <a:t>Что должно совпадать
</a:t>
            </a:r>
            <a:pPr algn="l" indent="0" marL="0">
              <a:lnSpc>
                <a:spcPct val="115000"/>
              </a:lnSpc>
              <a:buNone/>
            </a:pPr>
            <a:r>
              <a:rPr lang="en-US" sz="37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895" dirty="0">
                <a:solidFill>
                  <a:srgbClr val="362711"/>
                </a:solidFill>
                <a:latin typeface="Arial" pitchFamily="34" charset="0"/>
                <a:ea typeface="Arial" pitchFamily="34" charset="-122"/>
                <a:cs typeface="Arial" pitchFamily="34" charset="-120"/>
              </a:rPr>
              <a:t>Важно, чтобы равные элементы относились к одним и тем же треугольникам: гипотенуза к гипотенузе, катет к катету. Тогда признак можно применять без дополнительных построений.
</a:t>
            </a:r>
            <a:endParaRPr lang="en-US" sz="89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89370" y="1309125"/>
            <a:ext cx="2380061" cy="3357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07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Признак: два катета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14</a:t>
            </a:r>
            <a:endParaRPr lang="en-US" sz="700" dirty="0"/>
          </a:p>
        </p:txBody>
      </p:sp>
      <p:sp>
        <p:nvSpPr>
          <p:cNvPr id="9" name="Text 2"/>
          <p:cNvSpPr txBox="1"/>
          <p:nvPr/>
        </p:nvSpPr>
        <p:spPr>
          <a:xfrm>
            <a:off x="720350" y="1626725"/>
            <a:ext cx="2410200" cy="1155900"/>
          </a:xfrm>
          <a:prstGeom prst="rect">
            <a:avLst/>
          </a:prstGeom>
          <a:noFill/>
          <a:ln/>
        </p:spPr>
        <p:txBody>
          <a:bodyPr wrap="square" lIns="0" tIns="0" rIns="0" bIns="0" rtlCol="0" anchor="t"/>
          <a:lstStyle/>
          <a:p>
            <a:pPr algn="l" indent="0" marL="0">
              <a:lnSpc>
                <a:spcPct val="115000"/>
              </a:lnSpc>
              <a:buNone/>
            </a:pPr>
            <a:r>
              <a:rPr lang="en-US" sz="1065" b="1" dirty="0">
                <a:solidFill>
                  <a:srgbClr val="362711"/>
                </a:solidFill>
                <a:latin typeface="Arial" pitchFamily="34" charset="0"/>
                <a:ea typeface="Arial" pitchFamily="34" charset="-122"/>
                <a:cs typeface="Arial" pitchFamily="34" charset="-120"/>
              </a:rPr>
              <a:t>Шаг 1
</a:t>
            </a:r>
            <a:pPr algn="l" indent="0" marL="0">
              <a:lnSpc>
                <a:spcPct val="115000"/>
              </a:lnSpc>
              <a:buNone/>
            </a:pPr>
            <a:r>
              <a:rPr lang="en-US" sz="621"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65" dirty="0">
                <a:solidFill>
                  <a:srgbClr val="362711"/>
                </a:solidFill>
                <a:latin typeface="Arial" pitchFamily="34" charset="0"/>
                <a:ea typeface="Arial" pitchFamily="34" charset="-122"/>
                <a:cs typeface="Arial" pitchFamily="34" charset="-120"/>
              </a:rPr>
              <a:t>Сначала отмечают, что оба треугольника прямоугольные. Это сразу даёт общий тип фигур и позволяет сосредоточиться на двух сторонах, образующих прямой угол.
</a:t>
            </a:r>
            <a:endParaRPr lang="en-US" sz="1065" dirty="0"/>
          </a:p>
        </p:txBody>
      </p:sp>
      <p:sp>
        <p:nvSpPr>
          <p:cNvPr id="10" name="Text 3"/>
          <p:cNvSpPr txBox="1"/>
          <p:nvPr/>
        </p:nvSpPr>
        <p:spPr>
          <a:xfrm>
            <a:off x="720350" y="3386413"/>
            <a:ext cx="2410200" cy="1155900"/>
          </a:xfrm>
          <a:prstGeom prst="rect">
            <a:avLst/>
          </a:prstGeom>
          <a:noFill/>
          <a:ln/>
        </p:spPr>
        <p:txBody>
          <a:bodyPr wrap="square" lIns="0" tIns="0" rIns="0" bIns="0" rtlCol="0" anchor="t"/>
          <a:lstStyle/>
          <a:p>
            <a:pPr algn="l" indent="0" marL="0">
              <a:lnSpc>
                <a:spcPct val="115000"/>
              </a:lnSpc>
              <a:buNone/>
            </a:pPr>
            <a:r>
              <a:rPr lang="en-US" sz="1117" b="1" dirty="0">
                <a:solidFill>
                  <a:srgbClr val="362711"/>
                </a:solidFill>
                <a:latin typeface="Arial" pitchFamily="34" charset="0"/>
                <a:ea typeface="Arial" pitchFamily="34" charset="-122"/>
                <a:cs typeface="Arial" pitchFamily="34" charset="-120"/>
              </a:rPr>
              <a:t>Шаг 3
</a:t>
            </a:r>
            <a:pPr algn="l" indent="0" marL="0">
              <a:lnSpc>
                <a:spcPct val="115000"/>
              </a:lnSpc>
              <a:buNone/>
            </a:pPr>
            <a:r>
              <a:rPr lang="en-US" sz="651"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17" dirty="0">
                <a:solidFill>
                  <a:srgbClr val="362711"/>
                </a:solidFill>
                <a:latin typeface="Arial" pitchFamily="34" charset="0"/>
                <a:ea typeface="Arial" pitchFamily="34" charset="-122"/>
                <a:cs typeface="Arial" pitchFamily="34" charset="-120"/>
              </a:rPr>
              <a:t>После этого делают вывод: треугольники равны, а значит, совпадают и их соответствующие углы, и третьи стороны. Это удобно для дальнейших доказательств.
</a:t>
            </a:r>
            <a:endParaRPr lang="en-US" sz="1117" dirty="0"/>
          </a:p>
        </p:txBody>
      </p:sp>
      <p:sp>
        <p:nvSpPr>
          <p:cNvPr id="11" name="Text 4"/>
          <p:cNvSpPr txBox="1"/>
          <p:nvPr/>
        </p:nvSpPr>
        <p:spPr>
          <a:xfrm>
            <a:off x="6043250" y="1626725"/>
            <a:ext cx="2410200" cy="1155900"/>
          </a:xfrm>
          <a:prstGeom prst="rect">
            <a:avLst/>
          </a:prstGeom>
          <a:noFill/>
          <a:ln/>
        </p:spPr>
        <p:txBody>
          <a:bodyPr wrap="square" lIns="0" tIns="0" rIns="0" bIns="0" rtlCol="0" anchor="t"/>
          <a:lstStyle/>
          <a:p>
            <a:pPr algn="l" indent="0" marL="0">
              <a:lnSpc>
                <a:spcPct val="115000"/>
              </a:lnSpc>
              <a:buNone/>
            </a:pPr>
            <a:r>
              <a:rPr lang="en-US" sz="1181" b="1" dirty="0">
                <a:solidFill>
                  <a:srgbClr val="362711"/>
                </a:solidFill>
                <a:latin typeface="Arial" pitchFamily="34" charset="0"/>
                <a:ea typeface="Arial" pitchFamily="34" charset="-122"/>
                <a:cs typeface="Arial" pitchFamily="34" charset="-120"/>
              </a:rPr>
              <a:t>Шаг 2
</a:t>
            </a:r>
            <a:pPr algn="l" indent="0" marL="0">
              <a:lnSpc>
                <a:spcPct val="115000"/>
              </a:lnSpc>
              <a:buNone/>
            </a:pPr>
            <a:r>
              <a:rPr lang="en-US" sz="689"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81" dirty="0">
                <a:solidFill>
                  <a:srgbClr val="362711"/>
                </a:solidFill>
                <a:latin typeface="Arial" pitchFamily="34" charset="0"/>
                <a:ea typeface="Arial" pitchFamily="34" charset="-122"/>
                <a:cs typeface="Arial" pitchFamily="34" charset="-120"/>
              </a:rPr>
              <a:t>Затем сравнивают оба катета. Если они равны попарно, то уже выполнено главное условие признака, а дополнительных измерений не требуется.
</a:t>
            </a:r>
            <a:endParaRPr lang="en-US" sz="118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00800" y="1456125"/>
            <a:ext cx="5108700" cy="8466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Сравнение сторон
</a:t>
            </a:r>
            <a:pPr algn="l" indent="0" marL="0">
              <a:lnSpc>
                <a:spcPct val="115000"/>
              </a:lnSpc>
              <a:buNone/>
            </a:pPr>
            <a:r>
              <a:rPr lang="en-US" sz="6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обоих треугольниках отмечают прямой угол и сравнивают гипотенузы. Это задаёт основу для дальнейшего сопоставления фигур.
</a:t>
            </a:r>
            <a:endParaRPr lang="en-US" sz="1300" dirty="0"/>
          </a:p>
        </p:txBody>
      </p:sp>
      <p:sp>
        <p:nvSpPr>
          <p:cNvPr id="7" name="Text 1"/>
          <p:cNvSpPr txBox="1"/>
          <p:nvPr/>
        </p:nvSpPr>
        <p:spPr>
          <a:xfrm>
            <a:off x="1288950" y="2648400"/>
            <a:ext cx="5108700" cy="8466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Сравнение угла
</a:t>
            </a:r>
            <a:pPr algn="l" indent="0" marL="0">
              <a:lnSpc>
                <a:spcPct val="115000"/>
              </a:lnSpc>
              <a:buNone/>
            </a:pPr>
            <a:r>
              <a:rPr lang="en-US" sz="6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Затем находят равный острый угол. Он может быть дан в условии или получен из построения, например через биссектрису или касательную.
</a:t>
            </a:r>
            <a:endParaRPr lang="en-US" sz="1300" dirty="0"/>
          </a:p>
        </p:txBody>
      </p:sp>
      <p:sp>
        <p:nvSpPr>
          <p:cNvPr id="8" name="Text 2"/>
          <p:cNvSpPr txBox="1"/>
          <p:nvPr/>
        </p:nvSpPr>
        <p:spPr>
          <a:xfrm>
            <a:off x="1877125" y="3887525"/>
            <a:ext cx="5108700" cy="8466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Итог
</a:t>
            </a:r>
            <a:pPr algn="l" indent="0" marL="0">
              <a:lnSpc>
                <a:spcPct val="115000"/>
              </a:lnSpc>
              <a:buNone/>
            </a:pPr>
            <a:r>
              <a:rPr lang="en-US" sz="6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Когда известны гипотенуза и острый угол, треугольники полностью определяются. Остаётся записать вывод о равенстве всех соответствующих элементов.
</a:t>
            </a:r>
            <a:endParaRPr lang="en-US" sz="1300" dirty="0"/>
          </a:p>
        </p:txBody>
      </p:sp>
      <p:sp>
        <p:nvSpPr>
          <p:cNvPr id="9" name="Text 3"/>
          <p:cNvSpPr txBox="1"/>
          <p:nvPr/>
        </p:nvSpPr>
        <p:spPr>
          <a:xfrm>
            <a:off x="468900" y="480000"/>
            <a:ext cx="8206200" cy="4293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Признак: гипотенуза и острый угол
</a:t>
            </a:r>
            <a:endParaRPr lang="en-US" sz="2600" dirty="0"/>
          </a:p>
        </p:txBody>
      </p:sp>
      <p:sp>
        <p:nvSpPr>
          <p:cNvPr id="10"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15</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3150" y="1960991"/>
            <a:ext cx="7855800" cy="24757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90550"/>
            <a:ext cx="8084700" cy="3363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Сначала выделяются прямоугольные треугольники, затем находятся равные элементы, после чего выбирается подходящий признак.
</a:t>
            </a:r>
            <a:endParaRPr lang="en-US" sz="1100" dirty="0"/>
          </a:p>
        </p:txBody>
      </p:sp>
      <p:sp>
        <p:nvSpPr>
          <p:cNvPr id="6" name="Text 1"/>
          <p:cNvSpPr txBox="1"/>
          <p:nvPr/>
        </p:nvSpPr>
        <p:spPr>
          <a:xfrm>
            <a:off x="540000" y="480000"/>
            <a:ext cx="80847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Как строить доказательство по шагам
</a:t>
            </a:r>
            <a:endParaRPr lang="en-US" sz="2600" dirty="0"/>
          </a:p>
        </p:txBody>
      </p:sp>
      <p:sp>
        <p:nvSpPr>
          <p:cNvPr id="7" name="Text 2"/>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16</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30029" y="1808050"/>
            <a:ext cx="3994841" cy="1885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362275" y="3523900"/>
            <a:ext cx="3335700" cy="405600"/>
          </a:xfrm>
          <a:prstGeom prst="rect">
            <a:avLst/>
          </a:prstGeom>
          <a:noFill/>
          <a:ln/>
        </p:spPr>
        <p:txBody>
          <a:bodyPr wrap="square" lIns="0" tIns="0" rIns="0" bIns="0" rtlCol="0" anchor="t"/>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Признак равенства прямоугольных треугольников по гипотенузе и катету
</a:t>
            </a:r>
            <a:endParaRPr lang="en-US" sz="1000" dirty="0"/>
          </a:p>
        </p:txBody>
      </p:sp>
      <p:sp>
        <p:nvSpPr>
          <p:cNvPr id="7" name="Text 1"/>
          <p:cNvSpPr txBox="1"/>
          <p:nvPr/>
        </p:nvSpPr>
        <p:spPr>
          <a:xfrm>
            <a:off x="5362225" y="1792000"/>
            <a:ext cx="3335700" cy="6531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Покажем, как работает признак равенства по гипотенузе и катету в самом простом случае.
</a:t>
            </a:r>
            <a:endParaRPr lang="en-US" sz="1100" dirty="0"/>
          </a:p>
        </p:txBody>
      </p:sp>
      <p:sp>
        <p:nvSpPr>
          <p:cNvPr id="8" name="Text 2"/>
          <p:cNvSpPr txBox="1"/>
          <p:nvPr/>
        </p:nvSpPr>
        <p:spPr>
          <a:xfrm>
            <a:off x="5362225" y="2689225"/>
            <a:ext cx="3335700" cy="5928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Равенство одной гипотенузы и одного катета достаточно для полного равенства прямоугольных треугольников.
</a:t>
            </a:r>
            <a:endParaRPr lang="en-US" sz="1100" dirty="0"/>
          </a:p>
        </p:txBody>
      </p:sp>
      <p:sp>
        <p:nvSpPr>
          <p:cNvPr id="9" name="Text 3"/>
          <p:cNvSpPr txBox="1"/>
          <p:nvPr/>
        </p:nvSpPr>
        <p:spPr>
          <a:xfrm>
            <a:off x="491775" y="480000"/>
            <a:ext cx="8206200" cy="8466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Пример 1: гипотенуза и катет
</a:t>
            </a:r>
            <a:endParaRPr lang="en-US" sz="2600" dirty="0"/>
          </a:p>
        </p:txBody>
      </p:sp>
      <p:sp>
        <p:nvSpPr>
          <p:cNvPr id="10"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17</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041954" y="1394038"/>
            <a:ext cx="7060092" cy="2253000"/>
          </a:xfrm>
          <a:prstGeom prst="rect">
            <a:avLst/>
          </a:prstGeom>
        </p:spPr>
      </p:pic>
      <p:sp>
        <p:nvSpPr>
          <p:cNvPr id="4" name="Text 0"/>
          <p:cNvSpPr txBox="1"/>
          <p:nvPr/>
        </p:nvSpPr>
        <p:spPr>
          <a:xfrm>
            <a:off x="4791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Если совпадают оба катета, то прямоугольные треугольники равны, а значит, совпадают и остальные элементы.
</a:t>
            </a:r>
            <a:endParaRPr lang="en-US" sz="1000" dirty="0"/>
          </a:p>
        </p:txBody>
      </p:sp>
      <p:sp>
        <p:nvSpPr>
          <p:cNvPr id="5" name="Text 1"/>
          <p:cNvSpPr txBox="1"/>
          <p:nvPr/>
        </p:nvSpPr>
        <p:spPr>
          <a:xfrm>
            <a:off x="540000" y="4644025"/>
            <a:ext cx="8064000" cy="230700"/>
          </a:xfrm>
          <a:prstGeom prst="rect">
            <a:avLst/>
          </a:prstGeom>
          <a:noFill/>
          <a:ln/>
        </p:spPr>
        <p:txBody>
          <a:bodyPr wrap="square" lIns="0" tIns="0" rIns="0" bIns="0" rtlCol="0" anchor="t"/>
          <a:lstStyle/>
          <a:p>
            <a:pPr algn="ctr" indent="0" marL="0">
              <a:lnSpc>
                <a:spcPct val="100000"/>
              </a:lnSpc>
              <a:buNone/>
            </a:pPr>
            <a:r>
              <a:rPr lang="en-US" sz="900" dirty="0">
                <a:solidFill>
                  <a:srgbClr val="362711"/>
                </a:solidFill>
                <a:latin typeface="Arial" pitchFamily="34" charset="0"/>
                <a:ea typeface="Arial" pitchFamily="34" charset="-122"/>
                <a:cs typeface="Arial" pitchFamily="34" charset="-120"/>
              </a:rPr>
              <a:t>Признак равенства прямоугольных треугольников по двум катетам
</a:t>
            </a:r>
            <a:endParaRPr lang="en-US" sz="900" dirty="0"/>
          </a:p>
        </p:txBody>
      </p:sp>
      <p:sp>
        <p:nvSpPr>
          <p:cNvPr id="6" name="Text 2"/>
          <p:cNvSpPr txBox="1"/>
          <p:nvPr/>
        </p:nvSpPr>
        <p:spPr>
          <a:xfrm>
            <a:off x="540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этом примере сравниваются два прямоугольных треугольника, у которых равны оба катета.
</a:t>
            </a:r>
            <a:endParaRPr lang="en-US" sz="1000" dirty="0"/>
          </a:p>
        </p:txBody>
      </p:sp>
      <p:sp>
        <p:nvSpPr>
          <p:cNvPr id="7" name="Text 3"/>
          <p:cNvSpPr txBox="1"/>
          <p:nvPr/>
        </p:nvSpPr>
        <p:spPr>
          <a:xfrm>
            <a:off x="491775" y="480000"/>
            <a:ext cx="8206200" cy="7338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Пример 2: два катета
</a:t>
            </a:r>
            <a:endParaRPr lang="en-US" sz="26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18</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53986" y="1808050"/>
            <a:ext cx="4346929" cy="1885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362275" y="3523900"/>
            <a:ext cx="3335700" cy="405600"/>
          </a:xfrm>
          <a:prstGeom prst="rect">
            <a:avLst/>
          </a:prstGeom>
          <a:noFill/>
          <a:ln/>
        </p:spPr>
        <p:txBody>
          <a:bodyPr wrap="square" lIns="0" tIns="0" rIns="0" bIns="0" rtlCol="0" anchor="t"/>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Свойства вписанной окружности и признак равенства прямоугольных треугольников
</a:t>
            </a:r>
            <a:endParaRPr lang="en-US" sz="1000" dirty="0"/>
          </a:p>
        </p:txBody>
      </p:sp>
      <p:sp>
        <p:nvSpPr>
          <p:cNvPr id="7" name="Text 1"/>
          <p:cNvSpPr txBox="1"/>
          <p:nvPr/>
        </p:nvSpPr>
        <p:spPr>
          <a:xfrm>
            <a:off x="5362225" y="1792000"/>
            <a:ext cx="3335700" cy="6531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Связь вписанной окружности с прямоугольными треугольниками помогает доказать равенство касательных от одной вершины.
</a:t>
            </a:r>
            <a:endParaRPr lang="en-US" sz="1100" dirty="0"/>
          </a:p>
        </p:txBody>
      </p:sp>
      <p:sp>
        <p:nvSpPr>
          <p:cNvPr id="8" name="Text 2"/>
          <p:cNvSpPr txBox="1"/>
          <p:nvPr/>
        </p:nvSpPr>
        <p:spPr>
          <a:xfrm>
            <a:off x="5362225" y="2689225"/>
            <a:ext cx="3335700" cy="5928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Два прямоугольных треугольника с радиусами можно сравнить по гипотенузе и катету, чтобы получить равенство касательных.
</a:t>
            </a:r>
            <a:endParaRPr lang="en-US" sz="1100" dirty="0"/>
          </a:p>
        </p:txBody>
      </p:sp>
      <p:sp>
        <p:nvSpPr>
          <p:cNvPr id="9" name="Text 3"/>
          <p:cNvSpPr txBox="1"/>
          <p:nvPr/>
        </p:nvSpPr>
        <p:spPr>
          <a:xfrm>
            <a:off x="491775" y="480000"/>
            <a:ext cx="8206200" cy="8466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Пример 3: касательные и треугольники
</a:t>
            </a:r>
            <a:endParaRPr lang="en-US" sz="2600" dirty="0"/>
          </a:p>
        </p:txBody>
      </p:sp>
      <p:sp>
        <p:nvSpPr>
          <p:cNvPr id="10"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2038875"/>
            <a:ext cx="8032800" cy="24159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Главное правило для решения задач
</a:t>
            </a:r>
            <a:pPr algn="l" indent="0" marL="0">
              <a:lnSpc>
                <a:spcPct val="90000"/>
              </a:lnSpc>
              <a:buNone/>
            </a:pPr>
            <a:r>
              <a:rPr lang="en-US" sz="26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Вписанная окружность и признаки равенства прямоугольных треугольников работают вместе: одна тема помогает находить равные отрезки, другая — быстро доказывать равенство фигур. Главное на чертеже — увидеть прямой угол и нужные совпадения.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2026-07-27T06:24:57Z</dcterms:created>
  <dcterms:modified xsi:type="dcterms:W3CDTF">2026-07-27T06:24:57Z</dcterms:modified>
</cp:coreProperties>
</file>