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image" Target="../media/image-10-9.png"/><Relationship Id="rId10" Type="http://schemas.openxmlformats.org/officeDocument/2006/relationships/image" Target="../media/image-10-10.png"/><Relationship Id="rId11" Type="http://schemas.openxmlformats.org/officeDocument/2006/relationships/image" Target="../media/image-10-11.png"/><Relationship Id="rId12" Type="http://schemas.openxmlformats.org/officeDocument/2006/relationships/image" Target="../media/image-10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image" Target="../media/image-17-10.png"/><Relationship Id="rId11" Type="http://schemas.openxmlformats.org/officeDocument/2006/relationships/image" Target="../media/image-17-11.png"/><Relationship Id="rId12" Type="http://schemas.openxmlformats.org/officeDocument/2006/relationships/image" Target="../media/image-17-12.png"/><Relationship Id="rId13" Type="http://schemas.openxmlformats.org/officeDocument/2006/relationships/image" Target="../media/image-17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66338" y="371225"/>
            <a:ext cx="3417025" cy="44124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1810700"/>
            <a:ext cx="48585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Равенство соответственных углов равных треугольников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975973"/>
            <a:ext cx="4858500" cy="80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Равные треугольники: как совпадают их углы и стороны?
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447590" y="433985"/>
            <a:ext cx="23328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6600" y="1349364"/>
            <a:ext cx="4148100" cy="3098922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показывает равенство треугольников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899050" y="1624284"/>
            <a:ext cx="3631500" cy="25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два треугольника равны, они полностью совпадают при наложении. Значит, у них равны все соответствующие стороны и углы. Эта тема помогает уверенно читать чертежи и доказывать геометрические свойства в 7 классе.
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686" y="946950"/>
            <a:ext cx="3183828" cy="3743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3400" y="360000"/>
            <a:ext cx="8426700" cy="46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Соответственные элементы треугольников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960850" y="1496224"/>
            <a:ext cx="4562700" cy="53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6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Соответственные вершины занимают одинаковое положение в двух треугольниках. Если одну вершину совместить с другой при наложении, становится понятно, какие элементы дальше нужно сравнивать.
</a:t>
            </a:r>
            <a:endParaRPr lang="en-US" sz="1066" dirty="0"/>
          </a:p>
        </p:txBody>
      </p:sp>
      <p:sp>
        <p:nvSpPr>
          <p:cNvPr id="10" name="Text 3"/>
          <p:cNvSpPr txBox="1"/>
          <p:nvPr/>
        </p:nvSpPr>
        <p:spPr>
          <a:xfrm>
            <a:off x="3960842" y="1070597"/>
            <a:ext cx="4562700" cy="3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Вершины-пары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960850" y="2769574"/>
            <a:ext cx="4562700" cy="53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9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Соответственные стороны находятся в одинаковом положении относительно вершин. Поэтому, если известна одна пара соответствующих вершин, можно правильно установить и пары сторон, лежащих напротив них.
</a:t>
            </a:r>
            <a:endParaRPr lang="en-US" sz="1059" dirty="0"/>
          </a:p>
        </p:txBody>
      </p:sp>
      <p:sp>
        <p:nvSpPr>
          <p:cNvPr id="12" name="Text 5"/>
          <p:cNvSpPr txBox="1"/>
          <p:nvPr/>
        </p:nvSpPr>
        <p:spPr>
          <a:xfrm>
            <a:off x="3960842" y="2343947"/>
            <a:ext cx="4562700" cy="3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Стороны напротив вершин
</a:t>
            </a:r>
            <a:endParaRPr lang="en-US" sz="1400" dirty="0"/>
          </a:p>
        </p:txBody>
      </p:sp>
      <p:sp>
        <p:nvSpPr>
          <p:cNvPr id="13" name="Text 6"/>
          <p:cNvSpPr txBox="1"/>
          <p:nvPr/>
        </p:nvSpPr>
        <p:spPr>
          <a:xfrm>
            <a:off x="3960850" y="4042924"/>
            <a:ext cx="4562700" cy="53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Соответственные углы расположены при соответствующих вершинах. Например, если вершина A соответствует вершине D, то угол A соответствует углу D, а сторона AB — стороне DE.
</a:t>
            </a:r>
            <a:endParaRPr lang="en-US" sz="1200" dirty="0"/>
          </a:p>
        </p:txBody>
      </p:sp>
      <p:sp>
        <p:nvSpPr>
          <p:cNvPr id="14" name="Text 7"/>
          <p:cNvSpPr txBox="1"/>
          <p:nvPr/>
        </p:nvSpPr>
        <p:spPr>
          <a:xfrm>
            <a:off x="3960842" y="3617297"/>
            <a:ext cx="4562700" cy="3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Углы при вершинах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4799850" y="1775425"/>
            <a:ext cx="2884200" cy="221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равных треугольников всегда совпадают соответствующие углы: по одной паре на каждую вершину. Это следствие полного наложения фигур.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56750" y="3991525"/>
            <a:ext cx="34500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Свойство равных треугольников в школьной геометрии, 7 класс
</a:t>
            </a:r>
            <a:endParaRPr lang="en-US" sz="981" dirty="0"/>
          </a:p>
        </p:txBody>
      </p:sp>
      <p:sp>
        <p:nvSpPr>
          <p:cNvPr id="9" name="Text 3"/>
          <p:cNvSpPr txBox="1"/>
          <p:nvPr/>
        </p:nvSpPr>
        <p:spPr>
          <a:xfrm>
            <a:off x="356600" y="3190000"/>
            <a:ext cx="3450000" cy="71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пары соответственных углов можно записать для треугольников ABC и DEF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60200" y="1490850"/>
            <a:ext cx="3415200" cy="154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500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9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6600" y="2329414"/>
            <a:ext cx="8426700" cy="244407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6600" y="360000"/>
            <a:ext cx="84267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Наложение равных треугольников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448950" y="1423379"/>
            <a:ext cx="2547900" cy="71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наложении равных треугольников вершины совмещаются попарно. После этого сразу видно, какие стороны и углы занимают одинаковое положение и должны быть равны.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448955" y="1126546"/>
            <a:ext cx="2547900" cy="2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Совмещение вершин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6157404" y="1423379"/>
            <a:ext cx="2547900" cy="71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цвета, штриховка и отметки помогают не перепутать элементы. Такой рисунок особенно полезен, когда нужно быстро определить соответствующие стороны и углы без лишних догадок.
</a:t>
            </a:r>
            <a:endParaRPr lang="en-US" sz="1031" dirty="0"/>
          </a:p>
        </p:txBody>
      </p:sp>
      <p:sp>
        <p:nvSpPr>
          <p:cNvPr id="13" name="Text 5"/>
          <p:cNvSpPr txBox="1"/>
          <p:nvPr/>
        </p:nvSpPr>
        <p:spPr>
          <a:xfrm>
            <a:off x="6157409" y="1126546"/>
            <a:ext cx="2547900" cy="2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Удобная запись на рисунке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3303177" y="1423379"/>
            <a:ext cx="2547900" cy="71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фигуры одинаковы, то после совмещения ни одна сторона не выступает за другую. Это наглядно показывает равенство длин сторон и равенство градусных мер углов.
</a:t>
            </a:r>
            <a:endParaRPr lang="en-US" sz="1100" dirty="0"/>
          </a:p>
        </p:txBody>
      </p:sp>
      <p:sp>
        <p:nvSpPr>
          <p:cNvPr id="15" name="Text 7"/>
          <p:cNvSpPr txBox="1"/>
          <p:nvPr/>
        </p:nvSpPr>
        <p:spPr>
          <a:xfrm>
            <a:off x="3303182" y="1126546"/>
            <a:ext cx="2547900" cy="2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совпадения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1592328"/>
            <a:ext cx="8397600" cy="318004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45500" y="360000"/>
            <a:ext cx="8426700" cy="41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37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установить равенство соответственных углов
</a:t>
            </a:r>
            <a:endParaRPr lang="en-US" sz="2637" dirty="0"/>
          </a:p>
        </p:txBody>
      </p:sp>
      <p:sp>
        <p:nvSpPr>
          <p:cNvPr id="6" name="Text 2"/>
          <p:cNvSpPr txBox="1"/>
          <p:nvPr/>
        </p:nvSpPr>
        <p:spPr>
          <a:xfrm>
            <a:off x="345500" y="847800"/>
            <a:ext cx="8426700" cy="5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рассуждений при решении геометрической задачи.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475" y="1310707"/>
            <a:ext cx="4130100" cy="346318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совпадает у равных треугольников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642400" y="4481675"/>
            <a:ext cx="4144800" cy="30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Иллюстративная схема по теме урока, 7 класс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878350" y="1564825"/>
            <a:ext cx="3672900" cy="13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Стороны и углы — главные элементы для сравнения, а периметр и площадь совпадают как следствие одинаковой формы и размеров.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878350" y="2945950"/>
            <a:ext cx="3672900" cy="13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показывает: сначала проверяют стороны и углы, а затем подтверждают одинаковость периметра и площади.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43550" y="2937507"/>
            <a:ext cx="4144800" cy="1663587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6600" y="360000"/>
            <a:ext cx="8426700" cy="5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соответственные углы равны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519850" y="1762675"/>
            <a:ext cx="3825300" cy="7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повороте, отражении или наложении величина угла не меняется. Поэтому угол сохраняет свою градусную меру, если фигуру лишь перемещают или совмещают.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635662" y="1325120"/>
            <a:ext cx="3551400" cy="28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Фигура не меняет угол
</a:t>
            </a:r>
            <a:endParaRPr lang="en-US" sz="1600" dirty="0"/>
          </a:p>
        </p:txBody>
      </p:sp>
      <p:sp>
        <p:nvSpPr>
          <p:cNvPr id="13" name="Text 4"/>
          <p:cNvSpPr txBox="1"/>
          <p:nvPr/>
        </p:nvSpPr>
        <p:spPr>
          <a:xfrm>
            <a:off x="519800" y="3571700"/>
            <a:ext cx="3825300" cy="7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углы совпали, то их градусные меры равны. Поэтому можно сразу записывать, что, например, 40° = 40°, а 65° = 65°.
</a:t>
            </a:r>
            <a:endParaRPr lang="en-US" sz="1300" dirty="0"/>
          </a:p>
        </p:txBody>
      </p:sp>
      <p:sp>
        <p:nvSpPr>
          <p:cNvPr id="14" name="Text 5"/>
          <p:cNvSpPr txBox="1"/>
          <p:nvPr/>
        </p:nvSpPr>
        <p:spPr>
          <a:xfrm>
            <a:off x="635662" y="3134145"/>
            <a:ext cx="3551400" cy="28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Одинаковая мера
</a:t>
            </a:r>
            <a:endParaRPr lang="en-US" sz="1600" dirty="0"/>
          </a:p>
        </p:txBody>
      </p:sp>
      <p:sp>
        <p:nvSpPr>
          <p:cNvPr id="15" name="Text 6"/>
          <p:cNvSpPr txBox="1"/>
          <p:nvPr/>
        </p:nvSpPr>
        <p:spPr>
          <a:xfrm>
            <a:off x="4803350" y="1762675"/>
            <a:ext cx="3825300" cy="7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равных треугольников соответствующие вершины, стороны и углы совпадают попарно. Значит, каждый угол одного треугольника полностью совмещается с соответствующим углом другого.
</a:t>
            </a:r>
            <a:endParaRPr lang="en-US" sz="1224" dirty="0"/>
          </a:p>
        </p:txBody>
      </p:sp>
      <p:sp>
        <p:nvSpPr>
          <p:cNvPr id="16" name="Text 7"/>
          <p:cNvSpPr txBox="1"/>
          <p:nvPr/>
        </p:nvSpPr>
        <p:spPr>
          <a:xfrm>
            <a:off x="4919208" y="1325120"/>
            <a:ext cx="3551400" cy="28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Совпадение при наложении
</a:t>
            </a:r>
            <a:endParaRPr lang="en-US" sz="1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475" y="2383401"/>
            <a:ext cx="4843800" cy="131779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соответствий в двух равных треугольниках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356100" y="1310700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Сравним вершины, стороны и углы двух равных треугольников в одной записи.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356100" y="2571750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элементы сопоставлены попарно, поэтому равенство треугольников подтверждается через соответствие вершин, сторон и углов.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356100" y="4225200"/>
            <a:ext cx="34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Запись соответствий по условию равенства треугольников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2050" y="1701075"/>
            <a:ext cx="360000" cy="360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413300" y="1701075"/>
            <a:ext cx="360000" cy="360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287050" y="1701075"/>
            <a:ext cx="315000" cy="3600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равенства треугольников
</a:t>
            </a:r>
            <a:endParaRPr lang="en-US" sz="3000" dirty="0"/>
          </a:p>
        </p:txBody>
      </p:sp>
      <p:sp>
        <p:nvSpPr>
          <p:cNvPr id="15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16" name="Text 2"/>
          <p:cNvSpPr txBox="1"/>
          <p:nvPr/>
        </p:nvSpPr>
        <p:spPr>
          <a:xfrm>
            <a:off x="502200" y="2834275"/>
            <a:ext cx="2433000" cy="162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три стороны одного треугольника соответственно равны трём сторонам другого, треугольники равны. После этого сразу можно делать вывод о равенстве всех соответствующих углов.
</a:t>
            </a:r>
            <a:endParaRPr lang="en-US" sz="1400" dirty="0"/>
          </a:p>
        </p:txBody>
      </p:sp>
      <p:sp>
        <p:nvSpPr>
          <p:cNvPr id="17" name="Text 3"/>
          <p:cNvSpPr txBox="1"/>
          <p:nvPr/>
        </p:nvSpPr>
        <p:spPr>
          <a:xfrm>
            <a:off x="502200" y="2162300"/>
            <a:ext cx="2433000" cy="61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трём сторонам
</a:t>
            </a:r>
            <a:endParaRPr lang="en-US" sz="1500" dirty="0"/>
          </a:p>
        </p:txBody>
      </p:sp>
      <p:sp>
        <p:nvSpPr>
          <p:cNvPr id="18" name="Text 4"/>
          <p:cNvSpPr txBox="1"/>
          <p:nvPr/>
        </p:nvSpPr>
        <p:spPr>
          <a:xfrm>
            <a:off x="3353450" y="2834275"/>
            <a:ext cx="2433000" cy="162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признак применяют, когда известны две стороны и угол между ними. Если данные совпадают, треугольники равны, а значит, равны и их соответственные углы.
</a:t>
            </a:r>
            <a:endParaRPr lang="en-US" sz="1400" dirty="0"/>
          </a:p>
        </p:txBody>
      </p:sp>
      <p:sp>
        <p:nvSpPr>
          <p:cNvPr id="19" name="Text 5"/>
          <p:cNvSpPr txBox="1"/>
          <p:nvPr/>
        </p:nvSpPr>
        <p:spPr>
          <a:xfrm>
            <a:off x="3353450" y="2162300"/>
            <a:ext cx="2433000" cy="61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двум сторонам и углу между ними
</a:t>
            </a:r>
            <a:endParaRPr lang="en-US" sz="1500" dirty="0"/>
          </a:p>
        </p:txBody>
      </p:sp>
      <p:sp>
        <p:nvSpPr>
          <p:cNvPr id="20" name="Text 6"/>
          <p:cNvSpPr txBox="1"/>
          <p:nvPr/>
        </p:nvSpPr>
        <p:spPr>
          <a:xfrm>
            <a:off x="6204700" y="2834275"/>
            <a:ext cx="2433000" cy="162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известны одна сторона и два прилежащих к ней угла, можно установить равенство треугольников по третьему признаку. Затем записывают равные соответствующие стороны и углы.
</a:t>
            </a:r>
            <a:endParaRPr lang="en-US" sz="1400" dirty="0"/>
          </a:p>
        </p:txBody>
      </p:sp>
      <p:sp>
        <p:nvSpPr>
          <p:cNvPr id="21" name="Text 7"/>
          <p:cNvSpPr txBox="1"/>
          <p:nvPr/>
        </p:nvSpPr>
        <p:spPr>
          <a:xfrm>
            <a:off x="6204700" y="2162300"/>
            <a:ext cx="2433000" cy="61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стороне и двум углам
</a:t>
            </a:r>
            <a:endParaRPr lang="en-US" sz="15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686" y="946950"/>
            <a:ext cx="3183828" cy="3743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3400" y="360000"/>
            <a:ext cx="8426700" cy="46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параллельными прямыми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960850" y="1496224"/>
            <a:ext cx="4562700" cy="53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задачах с параллельными прямыми и секущей равные углы часто помогают связать свойства треугольников с уже известными видами углов на рисунке.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960842" y="1070597"/>
            <a:ext cx="4562700" cy="3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Углы в чертеже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960850" y="2769574"/>
            <a:ext cx="4562700" cy="53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удалось показать равенство треугольников, то равенство их углов становится строгим основанием для вывода о накрест лежащих, соответственных или вертикальных углах.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3960842" y="2343947"/>
            <a:ext cx="4562700" cy="3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доказательства
</a:t>
            </a:r>
            <a:endParaRPr lang="en-US" sz="1400" dirty="0"/>
          </a:p>
        </p:txBody>
      </p:sp>
      <p:sp>
        <p:nvSpPr>
          <p:cNvPr id="13" name="Text 6"/>
          <p:cNvSpPr txBox="1"/>
          <p:nvPr/>
        </p:nvSpPr>
        <p:spPr>
          <a:xfrm>
            <a:off x="3960850" y="4042924"/>
            <a:ext cx="4562700" cy="53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соединение свойств упрощает доказательство: сначала находят равенство треугольников, затем используют совпадение углов, чтобы получить нужное соотношение в задаче.
</a:t>
            </a:r>
            <a:endParaRPr lang="en-US" sz="1180" dirty="0"/>
          </a:p>
        </p:txBody>
      </p:sp>
      <p:sp>
        <p:nvSpPr>
          <p:cNvPr id="14" name="Text 7"/>
          <p:cNvSpPr txBox="1"/>
          <p:nvPr/>
        </p:nvSpPr>
        <p:spPr>
          <a:xfrm>
            <a:off x="3960842" y="3617297"/>
            <a:ext cx="4562700" cy="3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Завершение решения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475" y="1310707"/>
            <a:ext cx="4130100" cy="346318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результаты чаще всего получают в задачах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642400" y="4481675"/>
            <a:ext cx="4144800" cy="30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типовых заданий по геометрии 7 класса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878350" y="1564825"/>
            <a:ext cx="3672900" cy="13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какие выводы чаще всего встречаются в школьных решениях по этой теме.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878350" y="2945950"/>
            <a:ext cx="3672900" cy="13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ученики переходят от равенства треугольников к нахождению неизвестного угла, поэтому умение правильно установить соответствие вершин особенно важно.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6600" y="360000"/>
            <a:ext cx="8426700" cy="49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ошибки при решении задач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526750" y="3236639"/>
            <a:ext cx="2370600" cy="138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Ученики нередко считают равными любые одинаково расположенные углы на рисунке. Нужно проверять, действительно ли они являются соответственными и связаны с равенством треугольников.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530221" y="2583739"/>
            <a:ext cx="2370600" cy="53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Путаница в углах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6232944" y="3236639"/>
            <a:ext cx="2370600" cy="138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утверждать, что треугольники равны, без доказательства по признаку. Сначала нужно обосновать равенство, а уже затем делать вывод о равенстве соответственных углов.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6236415" y="2583739"/>
            <a:ext cx="2370600" cy="53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Пропуск признака равенства
</a:t>
            </a:r>
            <a:endParaRPr lang="en-US" sz="1600" dirty="0"/>
          </a:p>
        </p:txBody>
      </p:sp>
      <p:sp>
        <p:nvSpPr>
          <p:cNvPr id="14" name="Text 6"/>
          <p:cNvSpPr txBox="1"/>
          <p:nvPr/>
        </p:nvSpPr>
        <p:spPr>
          <a:xfrm>
            <a:off x="3379844" y="3236639"/>
            <a:ext cx="2370600" cy="138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перепутать пары вершин, все дальнейшие записи сторон и углов окажутся ошибочными. Поэтому соответствие сначала определяют по рисунку и только потом записывают.
</a:t>
            </a:r>
            <a:endParaRPr lang="en-US" sz="1300" dirty="0"/>
          </a:p>
        </p:txBody>
      </p:sp>
      <p:sp>
        <p:nvSpPr>
          <p:cNvPr id="15" name="Text 7"/>
          <p:cNvSpPr txBox="1"/>
          <p:nvPr/>
        </p:nvSpPr>
        <p:spPr>
          <a:xfrm>
            <a:off x="3383315" y="2583739"/>
            <a:ext cx="2370600" cy="53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Неверное соответствие вершин
</a:t>
            </a:r>
            <a:endParaRPr lang="en-US" sz="1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1592328"/>
            <a:ext cx="8397600" cy="318004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45500" y="360000"/>
            <a:ext cx="8426700" cy="41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3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решения задач на равные треугольники
</a:t>
            </a:r>
            <a:endParaRPr lang="en-US" sz="2643" dirty="0"/>
          </a:p>
        </p:txBody>
      </p:sp>
      <p:sp>
        <p:nvSpPr>
          <p:cNvPr id="6" name="Text 2"/>
          <p:cNvSpPr txBox="1"/>
          <p:nvPr/>
        </p:nvSpPr>
        <p:spPr>
          <a:xfrm>
            <a:off x="345500" y="847800"/>
            <a:ext cx="8426700" cy="5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рассуждений в геометрической задаче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43550" y="2937507"/>
            <a:ext cx="4144800" cy="1663587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6600" y="360000"/>
            <a:ext cx="8426700" cy="5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читается чертеж в задаче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519850" y="1762675"/>
            <a:ext cx="3825300" cy="7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Одинаковые штрихи на сторонах и дуги на углах сразу показывают, какие элементы считаются равными. Эти знаки помогают не перепутать нужные пары при чтении чертежа.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635662" y="1325120"/>
            <a:ext cx="3551400" cy="28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Обозначения на рисунке
</a:t>
            </a:r>
            <a:endParaRPr lang="en-US" sz="1600" dirty="0"/>
          </a:p>
        </p:txBody>
      </p:sp>
      <p:sp>
        <p:nvSpPr>
          <p:cNvPr id="13" name="Text 4"/>
          <p:cNvSpPr txBox="1"/>
          <p:nvPr/>
        </p:nvSpPr>
        <p:spPr>
          <a:xfrm>
            <a:off x="519800" y="3571700"/>
            <a:ext cx="3825300" cy="7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рассматривают фигуру целиком, затем сравнивают отмеченные элементы. Такой способ помогает быстрее увидеть, какие углы можно считать соответственными, а какие — нет.
</a:t>
            </a:r>
            <a:endParaRPr lang="en-US" sz="1300" dirty="0"/>
          </a:p>
        </p:txBody>
      </p:sp>
      <p:sp>
        <p:nvSpPr>
          <p:cNvPr id="14" name="Text 5"/>
          <p:cNvSpPr txBox="1"/>
          <p:nvPr/>
        </p:nvSpPr>
        <p:spPr>
          <a:xfrm>
            <a:off x="635662" y="3134145"/>
            <a:ext cx="3551400" cy="28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соответствий
</a:t>
            </a:r>
            <a:endParaRPr lang="en-US" sz="1600" dirty="0"/>
          </a:p>
        </p:txBody>
      </p:sp>
      <p:sp>
        <p:nvSpPr>
          <p:cNvPr id="15" name="Text 6"/>
          <p:cNvSpPr txBox="1"/>
          <p:nvPr/>
        </p:nvSpPr>
        <p:spPr>
          <a:xfrm>
            <a:off x="4803350" y="1762675"/>
            <a:ext cx="3825300" cy="7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Подписи вершин важно читать по порядку: именно он указывает, какие стороны и углы соответствуют друг другу. Ошибка в порядке меняет все дальнейшие выводы.
</a:t>
            </a:r>
            <a:endParaRPr lang="en-US" sz="1300" dirty="0"/>
          </a:p>
        </p:txBody>
      </p:sp>
      <p:sp>
        <p:nvSpPr>
          <p:cNvPr id="16" name="Text 7"/>
          <p:cNvSpPr txBox="1"/>
          <p:nvPr/>
        </p:nvSpPr>
        <p:spPr>
          <a:xfrm>
            <a:off x="4919208" y="1325120"/>
            <a:ext cx="3551400" cy="28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вершин
</a:t>
            </a:r>
            <a:endParaRPr lang="en-US" sz="16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23975" y="2547235"/>
            <a:ext cx="4843800" cy="99013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Мини-практика по теме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56600" y="4423500"/>
            <a:ext cx="3430800" cy="360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урока геометрии 7 класса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655350" y="1595275"/>
            <a:ext cx="28842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Проверьте, как работают соответствия элементов в равных треугольниках.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55350" y="3164625"/>
            <a:ext cx="28842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короткая запись позволяет быстро установить соответствие элементов и сделать верный вывод о равенстве углов или сторон.
</a:t>
            </a:r>
            <a:endParaRPr lang="en-US" sz="1396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2050" y="1652981"/>
            <a:ext cx="360000" cy="360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62050" y="3375925"/>
            <a:ext cx="360000" cy="360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66950" y="3375925"/>
            <a:ext cx="315000" cy="360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889450" y="1652981"/>
            <a:ext cx="270000" cy="3600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16" name="Text 1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применяется свойство равных углов
</a:t>
            </a:r>
            <a:endParaRPr lang="en-US" sz="3000" dirty="0"/>
          </a:p>
        </p:txBody>
      </p:sp>
      <p:sp>
        <p:nvSpPr>
          <p:cNvPr id="17" name="Text 2"/>
          <p:cNvSpPr txBox="1"/>
          <p:nvPr/>
        </p:nvSpPr>
        <p:spPr>
          <a:xfrm>
            <a:off x="502200" y="2224475"/>
            <a:ext cx="4002600" cy="71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Свойство используют, когда нужно строго обосновать равенство углов в геометрическом доказательстве и связать его с уже установленным равенством треугольников.
</a:t>
            </a:r>
            <a:endParaRPr lang="en-US" sz="1300" dirty="0"/>
          </a:p>
        </p:txBody>
      </p:sp>
      <p:sp>
        <p:nvSpPr>
          <p:cNvPr id="18" name="Text 3"/>
          <p:cNvSpPr txBox="1"/>
          <p:nvPr/>
        </p:nvSpPr>
        <p:spPr>
          <a:xfrm>
            <a:off x="1106784" y="1673000"/>
            <a:ext cx="33978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Доказательства
</a:t>
            </a:r>
            <a:endParaRPr lang="en-US" sz="1400" dirty="0"/>
          </a:p>
        </p:txBody>
      </p:sp>
      <p:sp>
        <p:nvSpPr>
          <p:cNvPr id="19" name="Text 4"/>
          <p:cNvSpPr txBox="1"/>
          <p:nvPr/>
        </p:nvSpPr>
        <p:spPr>
          <a:xfrm>
            <a:off x="502200" y="3947500"/>
            <a:ext cx="4002600" cy="71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задачах на построение это свойство помогает проверить, правильно ли получилась фигура, и совпадают ли нужные элементы после выполнения чертежа.
</a:t>
            </a:r>
            <a:endParaRPr lang="en-US" sz="1300" dirty="0"/>
          </a:p>
        </p:txBody>
      </p:sp>
      <p:sp>
        <p:nvSpPr>
          <p:cNvPr id="20" name="Text 5"/>
          <p:cNvSpPr txBox="1"/>
          <p:nvPr/>
        </p:nvSpPr>
        <p:spPr>
          <a:xfrm>
            <a:off x="1106799" y="3395950"/>
            <a:ext cx="33978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Построения
</a:t>
            </a:r>
            <a:endParaRPr lang="en-US" sz="1400" dirty="0"/>
          </a:p>
        </p:txBody>
      </p:sp>
      <p:sp>
        <p:nvSpPr>
          <p:cNvPr id="21" name="Text 6"/>
          <p:cNvSpPr txBox="1"/>
          <p:nvPr/>
        </p:nvSpPr>
        <p:spPr>
          <a:xfrm>
            <a:off x="4784600" y="3947500"/>
            <a:ext cx="4002600" cy="71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симметричных фигурах свойство позволяет сравнивать части рисунка и быстро находить равные углы, если треугольники оказались равны.
</a:t>
            </a:r>
            <a:endParaRPr lang="en-US" sz="1300" dirty="0"/>
          </a:p>
        </p:txBody>
      </p:sp>
      <p:sp>
        <p:nvSpPr>
          <p:cNvPr id="22" name="Text 7"/>
          <p:cNvSpPr txBox="1"/>
          <p:nvPr/>
        </p:nvSpPr>
        <p:spPr>
          <a:xfrm>
            <a:off x="5389199" y="3395950"/>
            <a:ext cx="33978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Симметрия
</a:t>
            </a:r>
            <a:endParaRPr lang="en-US" sz="1400" dirty="0"/>
          </a:p>
        </p:txBody>
      </p:sp>
      <p:sp>
        <p:nvSpPr>
          <p:cNvPr id="23" name="Text 8"/>
          <p:cNvSpPr txBox="1"/>
          <p:nvPr/>
        </p:nvSpPr>
        <p:spPr>
          <a:xfrm>
            <a:off x="4784600" y="2224550"/>
            <a:ext cx="4002600" cy="71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известен один угол, то по равенству соответственных углов можно найти другой без дополнительных построений и лишних вычислений.
</a:t>
            </a:r>
            <a:endParaRPr lang="en-US" sz="1300" dirty="0"/>
          </a:p>
        </p:txBody>
      </p:sp>
      <p:sp>
        <p:nvSpPr>
          <p:cNvPr id="24" name="Text 9"/>
          <p:cNvSpPr txBox="1"/>
          <p:nvPr/>
        </p:nvSpPr>
        <p:spPr>
          <a:xfrm>
            <a:off x="5389199" y="1673000"/>
            <a:ext cx="33978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Нахождение углов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475" y="1310707"/>
            <a:ext cx="4130100" cy="346318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Логическая цепочка доказательства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642400" y="4481675"/>
            <a:ext cx="4144800" cy="30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доказательств в школьной геометрии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878350" y="1564825"/>
            <a:ext cx="3672900" cy="13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следующий шаг опирается на предыдущий, поэтому в решении важно не перескакивать через этапы.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878350" y="2945950"/>
            <a:ext cx="3672900" cy="13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цепочка построена верно, вывод о равенстве углов получается как следствие уже доказанного равенства треугольников.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6600" y="360000"/>
            <a:ext cx="8426700" cy="49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Формулировки, которые нужно помнить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526750" y="3236639"/>
            <a:ext cx="2370600" cy="138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Равные треугольники полностью совпадают при наложении, поэтому у них одинаковые размеры и форма. Это основа всех дальнейших выводов в теме.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530221" y="2583739"/>
            <a:ext cx="2370600" cy="53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Равные треугольники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6232944" y="3236639"/>
            <a:ext cx="2370600" cy="138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равных треугольников равны соответственные стороны и соответственные углы. Эту формулировку используют сразу после доказательства равенства фигур.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6236415" y="2583739"/>
            <a:ext cx="2370600" cy="53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
</a:t>
            </a:r>
            <a:endParaRPr lang="en-US" sz="1600" dirty="0"/>
          </a:p>
        </p:txBody>
      </p:sp>
      <p:sp>
        <p:nvSpPr>
          <p:cNvPr id="14" name="Text 6"/>
          <p:cNvSpPr txBox="1"/>
          <p:nvPr/>
        </p:nvSpPr>
        <p:spPr>
          <a:xfrm>
            <a:off x="3379844" y="3236639"/>
            <a:ext cx="2370600" cy="138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Соответственные вершины, стороны и углы занимают одинаковое положение в двух треугольниках. Именно по этому признаку их и сравнивают в задаче.
</a:t>
            </a:r>
            <a:endParaRPr lang="en-US" sz="1300" dirty="0"/>
          </a:p>
        </p:txBody>
      </p:sp>
      <p:sp>
        <p:nvSpPr>
          <p:cNvPr id="15" name="Text 7"/>
          <p:cNvSpPr txBox="1"/>
          <p:nvPr/>
        </p:nvSpPr>
        <p:spPr>
          <a:xfrm>
            <a:off x="3383315" y="2583739"/>
            <a:ext cx="2370600" cy="53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Соответственные элементы
</a:t>
            </a:r>
            <a:endParaRPr lang="en-US" sz="16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1397200"/>
            <a:ext cx="55722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о равных треугольниках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360000" y="3500750"/>
            <a:ext cx="5572200" cy="12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5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мы увидели, что равенство соответственных углов следует из полного совпадения равных треугольников. Умение правильно находить соответствие вершин, сторон и углов помогает уверенно решать геометрические задачи.
</a:t>
            </a:r>
            <a:endParaRPr lang="en-US" sz="175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2026-05-29T01:41:35Z</dcterms:created>
  <dcterms:modified xsi:type="dcterms:W3CDTF">2026-05-29T01:41:35Z</dcterms:modified>
</cp:coreProperties>
</file>