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география, население и хозяйство крупной североамериканской страны
</a:t>
            </a:r>
            <a:endParaRPr lang="en-US" sz="2086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огромных пространств, ресурсов и разнообразия: Канада между океанами и США.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север Северной Америки, омывается тремя океанами и исторически сформировалась на основе французского и британского наследия. Её федеративное устройство и крупные города отражают сильную роль регионов и исторических центров.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между океанами и соседством с США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3925" y="35445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15700" y="3548517"/>
            <a:ext cx="325200" cy="289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26863" y="3544550"/>
            <a:ext cx="297000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010275" y="1914486"/>
            <a:ext cx="259875" cy="297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67150" y="1914486"/>
            <a:ext cx="259875" cy="2970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 Канады: главные особенности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леса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мягком климате юга встречаются смешанные и широколиственные леса. Здесь сосредоточены крупные города, сельскохозяйственные угодья и наиболее плотная сеть дорог, железных дорог и предприятий.
</a:t>
            </a:r>
            <a:endParaRPr lang="en-US" sz="830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 Святой Лаврентий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Великих озёр и реки Святого Лаврентия образует главную хозяйственную ось страны. Именно здесь легче всего развивать транспорт, промышленность, торговлю и крупные городские агломерации.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и прерии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поднимаются Кордильеры, а в центральной части тянутся прерии с ровным рельефом и плодородными почвами. Эти контрасты определяют разные виды хозяйства и условия жизни населения.
</a:t>
            </a:r>
            <a:endParaRPr lang="en-US" sz="90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пояса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господствуют тундра и арктические пустыни, где зима длится большую часть года. Здесь особенно заметны полярная ночь, вечная мерзлота и крайне разреженное население.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Таёжная зона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покрыта тайгой — огромными хвойными лесами, играющими важную роль в лесной промышленности. Этот пояс формирует природный фон для добычи ресурсов и расселения вдоль транспортных коридоров.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городские агломерации Канады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агломерации сосредоточены на юге страны, где климат мягче, а транспортная и экономическая инфраструктура развита сильнее.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Торонто и Монреаль; в целом население тяготеет к приграничной и более освоенной полосе юга.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Statistics Canada, оценки агломераций и перепись населения, 2021–2024
</a:t>
            </a:r>
            <a:endParaRPr lang="en-US" sz="9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и культурная многонациональность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Квебек и франкоязычная среда
</a:t>
            </a:r>
            <a:endParaRPr lang="en-US" sz="1253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Квебеке французский язык занимает доминирующее положение в общественной жизни. Он заметен в школах, местной политике, рекламе и городской культуре, формируя особую региональную идентичность.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официальных языка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французский имеют официальный статус на федеральном уровне. Это влияет на работу госучреждений, образование и средства массовой информации, особенно в двуязычных регионах страны.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Иммигрантское разнообразие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население Канады включает крупные общины с корнями в Азии, Европе, на Ближнем Востоке и в Африке. Это делает общество многослойным и культурно динамичным.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как фактор роста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населения помогает стране поддерживать демографический рост и восполнять дефицит рабочей силы. Особенно заметно это в крупных городах, где мигранты усиливают сферу услуг и городской спрос.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Nations: общины и культурная преемственность
</a:t>
            </a:r>
            <a:endParaRPr lang="en-US" sz="844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 представлены множеством народов с собственными языками, традициями и историческими территориями. В современной Канаде они активно участвуют в общественной жизни, развивают образование, культурные центры и проекты по сохранению наследия.
</a:t>
            </a:r>
            <a:endParaRPr lang="en-US" sz="735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Métis: соединение традиций и новой идентичности
</a:t>
            </a:r>
            <a:endParaRPr lang="en-US" sz="844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 сформировались как особая историческая общность, объединившая элементы европейского и коренного наследия. Сегодня их присутствие заметно в общественных инициативах, музеях, символике и культурных фестивалях по всей стране.
</a:t>
            </a:r>
            <a:endParaRPr lang="en-US" sz="823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Inuit: жизнь в арктической среде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 связаны с северными территориями, где условия особенно суровы и важна адаптация к Арктике. Их повседневная культура, ремёсла и знания о природе остаются ценным ресурсом для изучения Севера и его будущего.
</a:t>
            </a:r>
            <a:endParaRPr lang="en-US" sz="867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Канады: история и современность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федеративное управление Канадой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распределение полномочий между федеральным центром, провинциями и территориями в парламентской монархии.
</a:t>
            </a:r>
            <a:endParaRPr lang="en-US" sz="10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Канады: ресурсы, промышленность и услуги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развиты автомобилестроение, авиация, химическая промышленность и переработка сырья. Особенно сильны отрасли, связанные с крупными городами юга и транспортными коридорами.
</a:t>
            </a:r>
            <a:endParaRPr lang="en-US" sz="994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Финансовые, деловые и образовательные услуги занимают всё более заметное место в хозяйстве. Они концентрируются в крупнейших агломерациях, где высока плотность населения и капитала.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 США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торговый партнёр Канады — Соединённые Штаты. Именно тесная экономическая интеграция с южным соседом во многом определяет структуру экспорта и логистику страны.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опирается на крупные запасы нефти, газа, древесины, урана и металлических руд. Это создаёт прочную основу для экспорта и поддерживает развитие добывающих регионов.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214066"/>
            <a:ext cx="3776100" cy="15604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Канады и их специализация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хозяйство страны распределено по регионам и опирается на разные природные и транспортные условия.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резко территориально дифференцирована: индустриальный юг, сырьевые запад и центр, морские специализации на побережьях.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географии Канады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71602"/>
            <a:ext cx="470100" cy="4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3536268"/>
            <a:ext cx="470100" cy="47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781" y="2045486"/>
            <a:ext cx="411338" cy="47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4781" y="3536268"/>
            <a:ext cx="411338" cy="470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энергетический потенциал страны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786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86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Альберта — главный центр нефтегазовой добычи, а углеводороды остаются важной статьёй канадского экспорта. Ресурсная база поддерживает занятость, бюджетные доходы и развитие трубопроводной инфраструктуры.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786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86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добычей калия, никеля, золота, меди, урана и железных руд. Эти ресурсы делают страну заметным участником мирового сырьевого рынка и поддерживают высокую экспортную специализацию.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25400" y="2588916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25400" y="2898949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Квебек, Британская Колумбия и Манитоба особенно богаты гидроэнергетическими ресурсами. Крупные плотины и ГЭС обеспечивают электроэнергией промышленность, города и часть экспортных поставок.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25400" y="4079698"/>
            <a:ext cx="4140000" cy="18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сырьё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25400" y="4389731"/>
            <a:ext cx="4140000" cy="4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лесные массивы дают древесину и сырьё для целлюлозно-бумажной промышленности. Лесные ресурсы особенно важны для северных и западных районов, где природные условия ограничивают сельское хозяйство.
</a:t>
            </a:r>
            <a:endParaRPr lang="en-US" sz="8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Канады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корзина показывает опору на сырьё и промышленную переработку, а также тесную связь экономики с североамериканским рынком.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топлива, металлов и лесной продукции подтверждает ресурсную специализацию, а заметная доля машиностроения отражает высокий уровень индустриализации.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Statistics Canada и Export Development Canada, 2023
</a:t>
            </a:r>
            <a:endParaRPr lang="en-US" sz="9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599" y="549350"/>
            <a:ext cx="66558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Канады и роль прерий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69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5510" y="224899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Зерновой пояс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3893" y="2605034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Манитобы, Саскачевана и Альберты формируют главный район товарного земледелия страны. Здесь большие площади, механизированное производство и сравнительно сухой климат создают условия для выращивания зерновых культур на экспорт.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88220" y="224899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культуры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86603" y="2605034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входит в число мировых лидеров по пшенице и рапсу, а также заметна в экспорте ячменя и бобовых. Эти культуры особенно важны для сельского хозяйства западных провинций и внешней торговли.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65510" y="377924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юга
</a:t>
            </a:r>
            <a:endParaRPr lang="en-US" sz="1500" dirty="0"/>
          </a:p>
        </p:txBody>
      </p:sp>
      <p:sp>
        <p:nvSpPr>
          <p:cNvPr id="15" name="Text 7"/>
          <p:cNvSpPr txBox="1"/>
          <p:nvPr/>
        </p:nvSpPr>
        <p:spPr>
          <a:xfrm>
            <a:off x="363893" y="4135285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южных районах с более мягким климатом развиты молочное и мясное животноводство, а также свиноводство. Близость крупных рынков сбыта и кормовая база повышают устойчивость этой отрасли.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8220" y="3779245"/>
            <a:ext cx="390330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промыслы
</a:t>
            </a:r>
            <a:endParaRPr lang="en-US" sz="1500" dirty="0"/>
          </a:p>
        </p:txBody>
      </p:sp>
      <p:sp>
        <p:nvSpPr>
          <p:cNvPr id="17" name="Text 9"/>
          <p:cNvSpPr txBox="1"/>
          <p:nvPr/>
        </p:nvSpPr>
        <p:spPr>
          <a:xfrm>
            <a:off x="4786603" y="4135285"/>
            <a:ext cx="3904875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атлантическом и тихоокеанском побережьях значимо рыболовство и переработка морских ресурсов. Треска, лосось и моллюски дополняют экспортный профиль страны и поддерживают занятость прибрежных общин.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1089" y="1816894"/>
            <a:ext cx="1412272" cy="14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425" y="1877424"/>
            <a:ext cx="4057800" cy="18268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01089" y="3380693"/>
            <a:ext cx="1412272" cy="14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8599" y="664375"/>
            <a:ext cx="67122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Канады: природа, жизнь и стратегические задачи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6051915" y="2037872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 кладовая ресурсов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6051925" y="24647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привлекают не только суровой красотой, но и запасами полезных ископаемых, пресной воды и биоресурсов. Именно поэтому здесь сочетаются осторожное природопользование, удалённые поселения и интерес к новым возможностям освоения.
</a:t>
            </a:r>
            <a:endParaRPr lang="en-US" sz="892" dirty="0"/>
          </a:p>
        </p:txBody>
      </p:sp>
      <p:sp>
        <p:nvSpPr>
          <p:cNvPr id="16" name="Text 4"/>
          <p:cNvSpPr txBox="1"/>
          <p:nvPr/>
        </p:nvSpPr>
        <p:spPr>
          <a:xfrm>
            <a:off x="422640" y="3752850"/>
            <a:ext cx="3921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зима длится дольше всего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422640" y="4183263"/>
            <a:ext cx="39210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Канады населённые пункты разделены сотнями километров, а транспорт часто зависит от сезонных дорог, авиации и морских поставок. Длительная полярная ночь и холод формируют особый ритм жизни, где бытовая устойчивость становится важнее скорости.
</a:t>
            </a:r>
            <a:endParaRPr lang="en-US" sz="889" dirty="0"/>
          </a:p>
        </p:txBody>
      </p:sp>
      <p:sp>
        <p:nvSpPr>
          <p:cNvPr id="18" name="Text 6"/>
          <p:cNvSpPr txBox="1"/>
          <p:nvPr/>
        </p:nvSpPr>
        <p:spPr>
          <a:xfrm>
            <a:off x="6051915" y="3610528"/>
            <a:ext cx="27207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в государственной стратегии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051925" y="4037300"/>
            <a:ext cx="2720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Канады Север — это не периферия, а пространство безопасности, науки и международного сотрудничества. Здесь ведутся климатические наблюдения, укрепляется присутствие государства и обсуждаются будущие транспортные маршруты через полярные воды.
</a:t>
            </a:r>
            <a:endParaRPr lang="en-US" sz="8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иммигранта в канадское общество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иммиграции и её влияние на демографию и рынок труда Канады.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1812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школьная база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91812" y="2391301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поддерживает высокий уровень грамотности и качественное общее образование. Система обучения сочетает доступность, современные программы и внимание к навыкам, которые помогают выпускникам успешно продолжать учёбу и работать.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5115100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15100" y="2391302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Торонто, Макгилл и Университет Британской Колумбии входят в число наиболее известных вузов страны. Они формируют научные школы, привлекают студентов из-за рубежа и усиливают международный престиж Канады.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691812" y="3523800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исследования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91812" y="3817226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наука активно развивается в медицине, климатологии, экологии, инженерии и информационных технологиях. Эти направления особенно важны для страны с суровым климатом, большой территорией и ресурсной экономикой.
</a:t>
            </a:r>
            <a:endParaRPr lang="en-US" sz="1050" dirty="0"/>
          </a:p>
        </p:txBody>
      </p:sp>
      <p:sp>
        <p:nvSpPr>
          <p:cNvPr id="14" name="Text 7"/>
          <p:cNvSpPr txBox="1"/>
          <p:nvPr/>
        </p:nvSpPr>
        <p:spPr>
          <a:xfrm>
            <a:off x="5115100" y="3523803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 экономика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5115100" y="3817229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 частные инвестиции поддерживают стартапы, исследовательские центры и прикладные разработки. Это помогает канадской экономике сохранять конкурентоспособность и быстрее внедрять новые технологии в промышленность и сферу услуг.
</a:t>
            </a:r>
            <a:endParaRPr lang="en-US" sz="1050" dirty="0"/>
          </a:p>
        </p:txBody>
      </p:sp>
      <p:sp>
        <p:nvSpPr>
          <p:cNvPr id="16" name="Text 9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инновации в Канаде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качество жизни в Канаде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концентрируют рабочие места, университеты, транспорт и услуги, поэтому именно южные агломерации задают темп демографического и экономического развития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сочетается с сильной социальной инфраструктурой и поддерживает качество жизни, но усиливает территориальный разрыв между югом и севером.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Statistics Canada, последние доступные оценки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700" y="2518271"/>
            <a:ext cx="3776100" cy="1093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Канады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5700" y="4412893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Канады; энциклопедические сведения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4848650" y="2255664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распределены население, ресурсы и управленческие полномочия в разных частях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8650" y="3395264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провинции сосредоточены на юге, а территории Севера остаются малонаселёнными и более зависимыми от федерального центра.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9825" y="3562970"/>
            <a:ext cx="325200" cy="260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29800" y="3544550"/>
            <a:ext cx="297000" cy="29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45425" y="3544550"/>
            <a:ext cx="259875" cy="29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91713" y="1914486"/>
            <a:ext cx="297000" cy="297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8348588" y="1914486"/>
            <a:ext cx="297000" cy="2970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233CC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международной политике
</a:t>
            </a:r>
            <a:endParaRPr lang="en-US" sz="2700" dirty="0"/>
          </a:p>
        </p:txBody>
      </p:sp>
      <p:sp>
        <p:nvSpPr>
          <p:cNvPr id="20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21" name="Text 2"/>
          <p:cNvSpPr txBox="1"/>
          <p:nvPr/>
        </p:nvSpPr>
        <p:spPr>
          <a:xfrm>
            <a:off x="428425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США
</a:t>
            </a:r>
            <a:endParaRPr lang="en-US" sz="1200" dirty="0"/>
          </a:p>
        </p:txBody>
      </p:sp>
      <p:sp>
        <p:nvSpPr>
          <p:cNvPr id="22" name="Text 3"/>
          <p:cNvSpPr txBox="1"/>
          <p:nvPr/>
        </p:nvSpPr>
        <p:spPr>
          <a:xfrm>
            <a:off x="428425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Соединёнными Штатами остаются центральными для внешней политики и торговли. От состояния этого партнёрства во многом зависят экспорт, инвестиции и работа североамериканских цепочек поставок.
</a:t>
            </a:r>
            <a:endParaRPr lang="en-US" sz="900" dirty="0"/>
          </a:p>
        </p:txBody>
      </p:sp>
      <p:sp>
        <p:nvSpPr>
          <p:cNvPr id="23" name="Text 4"/>
          <p:cNvSpPr txBox="1"/>
          <p:nvPr/>
        </p:nvSpPr>
        <p:spPr>
          <a:xfrm>
            <a:off x="6234300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экология
</a:t>
            </a:r>
            <a:endParaRPr lang="en-US" sz="1200" dirty="0"/>
          </a:p>
        </p:txBody>
      </p:sp>
      <p:sp>
        <p:nvSpPr>
          <p:cNvPr id="24" name="Text 5"/>
          <p:cNvSpPr txBox="1"/>
          <p:nvPr/>
        </p:nvSpPr>
        <p:spPr>
          <a:xfrm>
            <a:off x="6234300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известна вниманием к правам человека и экологическим стандартам. Эти темы усиливают её международный авторитет и делают страну заметным участником глобальных дискуссий о развитии.
</a:t>
            </a:r>
            <a:endParaRPr lang="en-US" sz="900" dirty="0"/>
          </a:p>
        </p:txBody>
      </p:sp>
      <p:sp>
        <p:nvSpPr>
          <p:cNvPr id="25" name="Text 6"/>
          <p:cNvSpPr txBox="1"/>
          <p:nvPr/>
        </p:nvSpPr>
        <p:spPr>
          <a:xfrm>
            <a:off x="3331363" y="3503875"/>
            <a:ext cx="1932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повестка
</a:t>
            </a:r>
            <a:endParaRPr lang="en-US" sz="1200" dirty="0"/>
          </a:p>
        </p:txBody>
      </p:sp>
      <p:sp>
        <p:nvSpPr>
          <p:cNvPr id="26" name="Text 7"/>
          <p:cNvSpPr txBox="1"/>
          <p:nvPr/>
        </p:nvSpPr>
        <p:spPr>
          <a:xfrm>
            <a:off x="3331363" y="4068000"/>
            <a:ext cx="24873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Канады особенно важны вопросы Арктики: безопасность морских путей, присутствие на Севере и защита природы. Это направление связывает внешнюю политику с географией страны.
</a:t>
            </a:r>
            <a:endParaRPr lang="en-US" sz="900" dirty="0"/>
          </a:p>
        </p:txBody>
      </p:sp>
      <p:sp>
        <p:nvSpPr>
          <p:cNvPr id="27" name="Text 8"/>
          <p:cNvSpPr txBox="1"/>
          <p:nvPr/>
        </p:nvSpPr>
        <p:spPr>
          <a:xfrm>
            <a:off x="428425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многосторонность
</a:t>
            </a:r>
            <a:endParaRPr lang="en-US" sz="1200" dirty="0"/>
          </a:p>
        </p:txBody>
      </p:sp>
      <p:sp>
        <p:nvSpPr>
          <p:cNvPr id="28" name="Text 9"/>
          <p:cNvSpPr txBox="1"/>
          <p:nvPr/>
        </p:nvSpPr>
        <p:spPr>
          <a:xfrm>
            <a:off x="428425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активно участвует в работе ООН и поддерживает дипломатические решения через международные правила. Такой подход укрепляет её репутацию страны, ориентированной на сотрудничество и правовые механизмы.
</a:t>
            </a:r>
            <a:endParaRPr lang="en-US" sz="900" dirty="0"/>
          </a:p>
        </p:txBody>
      </p:sp>
      <p:sp>
        <p:nvSpPr>
          <p:cNvPr id="29" name="Text 10"/>
          <p:cNvSpPr txBox="1"/>
          <p:nvPr/>
        </p:nvSpPr>
        <p:spPr>
          <a:xfrm>
            <a:off x="4785300" y="1936375"/>
            <a:ext cx="26313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 безопасность
</a:t>
            </a:r>
            <a:endParaRPr lang="en-US" sz="1200" dirty="0"/>
          </a:p>
        </p:txBody>
      </p:sp>
      <p:sp>
        <p:nvSpPr>
          <p:cNvPr id="30" name="Text 11"/>
          <p:cNvSpPr txBox="1"/>
          <p:nvPr/>
        </p:nvSpPr>
        <p:spPr>
          <a:xfrm>
            <a:off x="4785300" y="2420168"/>
            <a:ext cx="3284100" cy="5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 НАТО отражает вклад Канады в коллективную оборону и трансатлантическую безопасность. Страна участвует в совместных учениях, координации и политических консультациях с союзниками.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идентичность: символы, традиции и повседневная культура
</a:t>
            </a:r>
            <a:endParaRPr lang="en-US" sz="2692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Двуязычная культура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и французская традиции сосуществуют в общественной жизни, образовании и СМИ. Это придаёт стране особую культурную сложность и делает её одним из самых заметных двуязычных государств мира.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символы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Кленовый лист, хоккей, Королевская канадская конная полиция и гимн давно стали узнаваемыми признаками страны. Они объединяют жителей разных регионов и напоминают о связи исторической памяти с современной Канадой.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народов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канадской культуре заметны коренные, британские, французские и иммигрантские влияния. Такое сочетание формирует уважение к разнообразию и поддерживает региональные особенности, не разрушая общего гражданского единства.
</a:t>
            </a:r>
            <a:endParaRPr lang="en-US" sz="889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виды спорта, городские фестивали, семейные традиции и уважение к общественным правилам заметны в повседневной жизни. Именно они делают канадскую идентичность одновременно спокойной, современной и очень разной.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пространство, ресурсы и разнообразие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показывает, как огромная территория, ресурсы, климат и миграция формируют расселение, хозяйство и культуру. Её сила — в сочетании экономической устойчивости, региональной автономии и уважения к многообразию.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2026-06-02T23:16:10Z</dcterms:created>
  <dcterms:modified xsi:type="dcterms:W3CDTF">2026-06-02T23:16:10Z</dcterms:modified>
</cp:coreProperties>
</file>