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image" Target="../media/image-3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840" y="257175"/>
            <a:ext cx="4321508" cy="4638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515" y="2382068"/>
            <a:ext cx="3833700" cy="11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отношения в конце XVIII века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514937" y="3744686"/>
            <a:ext cx="30666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вошла в эпоху соперничества, войн и новых политических правил.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0075" y="557213"/>
            <a:ext cx="1950300" cy="3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9214" y="1819180"/>
            <a:ext cx="2853900" cy="26225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725" y="2229138"/>
            <a:ext cx="39897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XVIII века Европа жила в напряжённом ритме перемен: дипломатия, войны и союзы менялись почти одновременно. Именно тогда старый порядок начал уступать место новому.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45125" y="664375"/>
            <a:ext cx="58461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накануне перемен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09825" y="3562970"/>
            <a:ext cx="325200" cy="260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29800" y="3544550"/>
            <a:ext cx="297000" cy="29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426863" y="3544550"/>
            <a:ext cx="297000" cy="297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977613" y="1932906"/>
            <a:ext cx="325200" cy="26016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8334488" y="1918452"/>
            <a:ext cx="325200" cy="289067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233CC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международных отношений
</a:t>
            </a:r>
            <a:endParaRPr lang="en-US" sz="2700" dirty="0"/>
          </a:p>
        </p:txBody>
      </p:sp>
      <p:sp>
        <p:nvSpPr>
          <p:cNvPr id="20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21" name="Text 2"/>
          <p:cNvSpPr txBox="1"/>
          <p:nvPr/>
        </p:nvSpPr>
        <p:spPr>
          <a:xfrm>
            <a:off x="428425" y="3503875"/>
            <a:ext cx="19323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Переговоры
</a:t>
            </a:r>
            <a:endParaRPr lang="en-US" sz="1200" dirty="0"/>
          </a:p>
        </p:txBody>
      </p:sp>
      <p:sp>
        <p:nvSpPr>
          <p:cNvPr id="22" name="Text 3"/>
          <p:cNvSpPr txBox="1"/>
          <p:nvPr/>
        </p:nvSpPr>
        <p:spPr>
          <a:xfrm>
            <a:off x="428425" y="4068000"/>
            <a:ext cx="24873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Послы передавали сообщения, вели переговоры и старались избежать открытого конфликта. Их работа была медленной, но именно она часто решала судьбу целых территорий.
</a:t>
            </a:r>
            <a:endParaRPr lang="en-US" sz="900" dirty="0"/>
          </a:p>
        </p:txBody>
      </p:sp>
      <p:sp>
        <p:nvSpPr>
          <p:cNvPr id="23" name="Text 4"/>
          <p:cNvSpPr txBox="1"/>
          <p:nvPr/>
        </p:nvSpPr>
        <p:spPr>
          <a:xfrm>
            <a:off x="6234300" y="3503875"/>
            <a:ext cx="19323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сил
</a:t>
            </a:r>
            <a:endParaRPr lang="en-US" sz="1200" dirty="0"/>
          </a:p>
        </p:txBody>
      </p:sp>
      <p:sp>
        <p:nvSpPr>
          <p:cNvPr id="24" name="Text 5"/>
          <p:cNvSpPr txBox="1"/>
          <p:nvPr/>
        </p:nvSpPr>
        <p:spPr>
          <a:xfrm>
            <a:off x="6234300" y="4068000"/>
            <a:ext cx="24873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задачей было сохранить равновесие, при котором ни одна держава не получала полного превосходства. Ради этого страны быстро меняли партнёров и искали новых союзников.
</a:t>
            </a:r>
            <a:endParaRPr lang="en-US" sz="900" dirty="0"/>
          </a:p>
        </p:txBody>
      </p:sp>
      <p:sp>
        <p:nvSpPr>
          <p:cNvPr id="25" name="Text 6"/>
          <p:cNvSpPr txBox="1"/>
          <p:nvPr/>
        </p:nvSpPr>
        <p:spPr>
          <a:xfrm>
            <a:off x="3331363" y="3503875"/>
            <a:ext cx="19323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
</a:t>
            </a:r>
            <a:endParaRPr lang="en-US" sz="1200" dirty="0"/>
          </a:p>
        </p:txBody>
      </p:sp>
      <p:sp>
        <p:nvSpPr>
          <p:cNvPr id="26" name="Text 7"/>
          <p:cNvSpPr txBox="1"/>
          <p:nvPr/>
        </p:nvSpPr>
        <p:spPr>
          <a:xfrm>
            <a:off x="3331363" y="4068000"/>
            <a:ext cx="24873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оставалась продолжением политики другими средствами. В XVIII веке она помогала менять границы, ослаблять соперников и добиваться выгодных условий для мира.
</a:t>
            </a:r>
            <a:endParaRPr lang="en-US" sz="900" dirty="0"/>
          </a:p>
        </p:txBody>
      </p:sp>
      <p:sp>
        <p:nvSpPr>
          <p:cNvPr id="27" name="Text 8"/>
          <p:cNvSpPr txBox="1"/>
          <p:nvPr/>
        </p:nvSpPr>
        <p:spPr>
          <a:xfrm>
            <a:off x="428425" y="1936375"/>
            <a:ext cx="26313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 договоры
</a:t>
            </a:r>
            <a:endParaRPr lang="en-US" sz="1200" dirty="0"/>
          </a:p>
        </p:txBody>
      </p:sp>
      <p:sp>
        <p:nvSpPr>
          <p:cNvPr id="28" name="Text 9"/>
          <p:cNvSpPr txBox="1"/>
          <p:nvPr/>
        </p:nvSpPr>
        <p:spPr>
          <a:xfrm>
            <a:off x="428425" y="2420168"/>
            <a:ext cx="32841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заключали союзы, чтобы усилить своё положение и не дать соседям стать слишком опасными. Договоры помогали временно закрепить договорённости, но редко сохранялись надолго.
</a:t>
            </a:r>
            <a:endParaRPr lang="en-US" sz="900" dirty="0"/>
          </a:p>
        </p:txBody>
      </p:sp>
      <p:sp>
        <p:nvSpPr>
          <p:cNvPr id="29" name="Text 10"/>
          <p:cNvSpPr txBox="1"/>
          <p:nvPr/>
        </p:nvSpPr>
        <p:spPr>
          <a:xfrm>
            <a:off x="4785300" y="1936375"/>
            <a:ext cx="26313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порты
</a:t>
            </a:r>
            <a:endParaRPr lang="en-US" sz="1200" dirty="0"/>
          </a:p>
        </p:txBody>
      </p:sp>
      <p:sp>
        <p:nvSpPr>
          <p:cNvPr id="30" name="Text 11"/>
          <p:cNvSpPr txBox="1"/>
          <p:nvPr/>
        </p:nvSpPr>
        <p:spPr>
          <a:xfrm>
            <a:off x="4785300" y="2420168"/>
            <a:ext cx="32841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связывала страны не меньше, чем дипломатия. За рынки, пути доставки и прибыль спорили даже те державы, которые формально не находились в состоянии войны.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53137" y="1882294"/>
            <a:ext cx="2852100" cy="14566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30825" y="2305830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
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430825" y="2596378"/>
            <a:ext cx="2514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усилился благодаря флоту, торговле и колониям. Британская политика всё чаще строилась на защите морских путей и поддержании равновесия на континенте, чтобы ни одна держава не получила решающего преимущества.
</a:t>
            </a:r>
            <a:endParaRPr lang="en-US" sz="805" dirty="0"/>
          </a:p>
        </p:txBody>
      </p:sp>
      <p:sp>
        <p:nvSpPr>
          <p:cNvPr id="12" name="Text 2"/>
          <p:cNvSpPr txBox="1"/>
          <p:nvPr/>
        </p:nvSpPr>
        <p:spPr>
          <a:xfrm>
            <a:off x="3334330" y="2305830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34325" y="2596379"/>
            <a:ext cx="2514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оставался одним из главных центров европейской политики. Франция имела сильную армию, широкие связи и большой вес в международных переговорах, несмотря на рост внутренних противоречий.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337265" y="3823138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337275" y="4113708"/>
            <a:ext cx="2514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 быстро превращался в важный политический центр. Пруссия опиралась на дисциплинированную армию и искала возможности расширить своё влияние за счёт соседних территорий.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31436" y="3823138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Вена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431425" y="4113708"/>
            <a:ext cx="2514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Вена играла ключевую роль в Центральной Европе. Австрийские правители стремились удержать свои владения, сдерживать соперников и сохранять влияние в немецких землях и на Балканах.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243094" y="3823138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6243100" y="4113708"/>
            <a:ext cx="2514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укреплял позиции на востоке Европы. Россия всё заметнее влияла на дела Польши, Балтики и южных регионов, превращаясь в одну из ведущих держав континента.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сил к концу XVIII века
</a:t>
            </a:r>
            <a:endParaRPr lang="en-US" sz="2700" dirty="0"/>
          </a:p>
        </p:txBody>
      </p:sp>
      <p:sp>
        <p:nvSpPr>
          <p:cNvPr id="21" name="Text 11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0" y="1045725"/>
            <a:ext cx="59349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игроки международной политики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283825" y="303610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1900" y="3229366"/>
            <a:ext cx="1607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Франция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91899" y="3740857"/>
            <a:ext cx="1712400" cy="9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оставалась крупной континентальной державой с сильной армией и большим населением. Она стремилась сохранять влияние в Европе и соперничала с Британией за морское и колониальное первенство.
</a:t>
            </a:r>
            <a:endParaRPr lang="en-US" sz="916" dirty="0"/>
          </a:p>
        </p:txBody>
      </p:sp>
      <p:sp>
        <p:nvSpPr>
          <p:cNvPr id="14" name="Text 4"/>
          <p:cNvSpPr txBox="1"/>
          <p:nvPr/>
        </p:nvSpPr>
        <p:spPr>
          <a:xfrm>
            <a:off x="2667083" y="3229366"/>
            <a:ext cx="1607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Центральная Европа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2667080" y="3740857"/>
            <a:ext cx="1712400" cy="9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Австрия и Пруссия боролись за главенство в Центральной Европе. Их соперничество определяло судьбу германских земель и часто делало регион одним из самых напряжённых в международной политике.
</a:t>
            </a:r>
            <a:endParaRPr lang="en-US" sz="916" dirty="0"/>
          </a:p>
        </p:txBody>
      </p:sp>
      <p:sp>
        <p:nvSpPr>
          <p:cNvPr id="16" name="Text 6"/>
          <p:cNvSpPr txBox="1"/>
          <p:nvPr/>
        </p:nvSpPr>
        <p:spPr>
          <a:xfrm>
            <a:off x="4842265" y="3229366"/>
            <a:ext cx="1607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Россия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4842261" y="3740857"/>
            <a:ext cx="1712400" cy="9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усиливалась на востоке и юге, расширяя своё участие в европейских делах. Её влияние росло в Балтийском регионе, на украинских землях и у Чёрного моря.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7017449" y="3229366"/>
            <a:ext cx="1607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Османская империя
</a:t>
            </a:r>
            <a:endParaRPr lang="en-US" sz="1400" dirty="0"/>
          </a:p>
        </p:txBody>
      </p:sp>
      <p:sp>
        <p:nvSpPr>
          <p:cNvPr id="19" name="Text 9"/>
          <p:cNvSpPr txBox="1"/>
          <p:nvPr/>
        </p:nvSpPr>
        <p:spPr>
          <a:xfrm>
            <a:off x="7017443" y="3740857"/>
            <a:ext cx="1712400" cy="9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империя постепенно теряла позиции и с трудом удерживала огромные владения. Её ослабление меняло расклад сил на Балканах и открывало пространство для новых конфликтов.
</a:t>
            </a:r>
            <a:endParaRPr lang="en-US" sz="916" dirty="0"/>
          </a:p>
        </p:txBody>
      </p:sp>
      <p:sp>
        <p:nvSpPr>
          <p:cNvPr id="20" name="Text 10"/>
          <p:cNvSpPr txBox="1"/>
          <p:nvPr/>
        </p:nvSpPr>
        <p:spPr>
          <a:xfrm>
            <a:off x="7017449" y="910559"/>
            <a:ext cx="1607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Великобритания
</a:t>
            </a:r>
            <a:endParaRPr lang="en-US" sz="1400" dirty="0"/>
          </a:p>
        </p:txBody>
      </p:sp>
      <p:sp>
        <p:nvSpPr>
          <p:cNvPr id="21" name="Text 11"/>
          <p:cNvSpPr txBox="1"/>
          <p:nvPr/>
        </p:nvSpPr>
        <p:spPr>
          <a:xfrm>
            <a:off x="7017443" y="1408001"/>
            <a:ext cx="1712400" cy="9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строила политику вокруг флота, торговли и колоний. Её сила росла за счёт контроля морских путей и умения поддерживать союзников на континенте, не втягиваясь во все войны сразу.
</a:t>
            </a:r>
            <a:endParaRPr lang="en-US" sz="91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648622"/>
            <a:ext cx="8586900" cy="32653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660500"/>
            <a:ext cx="8586900" cy="3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сил и дипломатия
</a:t>
            </a:r>
            <a:endParaRPr lang="en-US" sz="2510" dirty="0"/>
          </a:p>
        </p:txBody>
      </p:sp>
      <p:sp>
        <p:nvSpPr>
          <p:cNvPr id="7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78600" y="1130200"/>
            <a:ext cx="8586900" cy="2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страх перед усилением соседа приводил к переговорам и смене союзов.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Семилетней войны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015275" y="3645098"/>
            <a:ext cx="3180600" cy="3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1756 — начало войны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15275" y="4023935"/>
            <a:ext cx="3180600" cy="4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затянулась и охватила несколько континентов. Она показала, что соперничество между державами стало не только европейским, но и мировым.
</a:t>
            </a:r>
            <a:endParaRPr lang="en-US" sz="985" dirty="0"/>
          </a:p>
        </p:txBody>
      </p:sp>
      <p:sp>
        <p:nvSpPr>
          <p:cNvPr id="11" name="Text 4"/>
          <p:cNvSpPr txBox="1"/>
          <p:nvPr/>
        </p:nvSpPr>
        <p:spPr>
          <a:xfrm>
            <a:off x="2460275" y="1810635"/>
            <a:ext cx="3180600" cy="3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1763 — мир и потери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460275" y="2218810"/>
            <a:ext cx="3180600" cy="4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ходе боевых действий Великобритания укрепила морское господство, а Франция потеряла часть колоний. Итоги войны резко изменили отношения между державами.
</a:t>
            </a:r>
            <a:endParaRPr lang="en-US" sz="924" dirty="0"/>
          </a:p>
        </p:txBody>
      </p:sp>
      <p:sp>
        <p:nvSpPr>
          <p:cNvPr id="13" name="Text 6"/>
          <p:cNvSpPr txBox="1"/>
          <p:nvPr/>
        </p:nvSpPr>
        <p:spPr>
          <a:xfrm>
            <a:off x="5063400" y="3615760"/>
            <a:ext cx="3180600" cy="3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1763 — новые споры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063400" y="4023935"/>
            <a:ext cx="3180600" cy="4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соперники стали внимательнее следить друг за другом. Колониальные владения, флот и торговые маршруты превратились в главные объекты борьбы.
</a:t>
            </a:r>
            <a:endParaRPr lang="en-US" sz="92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1626" y="107156"/>
            <a:ext cx="4205896" cy="49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6" y="681901"/>
            <a:ext cx="4132800" cy="108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Англо-американский конфликт и его эффект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270737" y="301337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70737" y="2319338"/>
            <a:ext cx="4381200" cy="1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по Британии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0737" y="2578457"/>
            <a:ext cx="4381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за независимость североамериканских колоний показала, что даже сильная метрополия может потерять владения. Для Британии это стало серьёзным политическим и военным ударом.
</a:t>
            </a:r>
            <a:endParaRPr lang="en-US" sz="887" dirty="0"/>
          </a:p>
        </p:txBody>
      </p:sp>
      <p:sp>
        <p:nvSpPr>
          <p:cNvPr id="13" name="Text 4"/>
          <p:cNvSpPr txBox="1"/>
          <p:nvPr/>
        </p:nvSpPr>
        <p:spPr>
          <a:xfrm>
            <a:off x="270737" y="4242019"/>
            <a:ext cx="4381200" cy="1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пример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70737" y="4501138"/>
            <a:ext cx="4381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колонистов изменила представления о власти и подданстве. Для европейских монархий это стало сигналом, что в международной политике появляются новые силы и новые идеи.
</a:t>
            </a:r>
            <a:endParaRPr lang="en-US" sz="887" dirty="0"/>
          </a:p>
        </p:txBody>
      </p:sp>
      <p:sp>
        <p:nvSpPr>
          <p:cNvPr id="15" name="Text 6"/>
          <p:cNvSpPr txBox="1"/>
          <p:nvPr/>
        </p:nvSpPr>
        <p:spPr>
          <a:xfrm>
            <a:off x="270737" y="3280678"/>
            <a:ext cx="4381200" cy="1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Франции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70737" y="3539797"/>
            <a:ext cx="4381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поддержала восставших не только из сочувствия, но и из расчёта. Париж надеялся ослабить соперника и вернуть влияние в Атлантике после прежних поражений.
</a:t>
            </a:r>
            <a:endParaRPr lang="en-US" sz="88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1812" y="2097875"/>
            <a:ext cx="37563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Новые цели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691812" y="2391301"/>
            <a:ext cx="3756300" cy="6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1789 года Франция уже не могла вести внешнюю политику только в интересах короля и двора. Решения всё чаще объяснялись защитой революции и её достижений.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15100" y="2097875"/>
            <a:ext cx="37563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Страх перед революцией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15100" y="2391302"/>
            <a:ext cx="3756300" cy="6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монархии увидели в революции угрозу для собственного порядка. Это усилило недоверие и сделало дипломатические отношения более жёсткими и подозрительными.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1812" y="3523800"/>
            <a:ext cx="37563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Активная политика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691812" y="3817226"/>
            <a:ext cx="3756300" cy="6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постепенно перешла от обороны к наступлению. Вместо осторожных союзов всё заметнее становились планы расширить влияние и навязать новые правила соседям.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5115100" y="3523803"/>
            <a:ext cx="37563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Распад прежнего порядка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5115100" y="3817229"/>
            <a:ext cx="3756300" cy="6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династические связи распадались, потому что политические решения начали зависеть не только от родства правителей, но и от идей, армии и интересов нации.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278606" y="605257"/>
            <a:ext cx="68151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революция и новая внешняя политика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648622"/>
            <a:ext cx="8586900" cy="32653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660500"/>
            <a:ext cx="8586900" cy="3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Коалиции против Франции
</a:t>
            </a:r>
            <a:endParaRPr lang="en-US" sz="2510" dirty="0"/>
          </a:p>
        </p:txBody>
      </p:sp>
      <p:sp>
        <p:nvSpPr>
          <p:cNvPr id="7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78600" y="1130200"/>
            <a:ext cx="8586900" cy="2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революция во Франции вызвала объединение держав против неё.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3251850"/>
            <a:ext cx="39243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7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крупных театра войны показали, что борьба держав стала одновременно европейской и мировой: события на одном фронте сразу влияли на переговоры на другом.
</a:t>
            </a:r>
            <a:endParaRPr lang="en-US" sz="1817" dirty="0"/>
          </a:p>
        </p:txBody>
      </p:sp>
      <p:sp>
        <p:nvSpPr>
          <p:cNvPr id="7" name="Text 1"/>
          <p:cNvSpPr txBox="1"/>
          <p:nvPr/>
        </p:nvSpPr>
        <p:spPr>
          <a:xfrm>
            <a:off x="4828300" y="396817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Нового времени, обобщение по теме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828300" y="988787"/>
            <a:ext cx="3924300" cy="12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8128" dirty="0"/>
          </a:p>
        </p:txBody>
      </p:sp>
      <p:sp>
        <p:nvSpPr>
          <p:cNvPr id="9" name="Text 3"/>
          <p:cNvSpPr txBox="1"/>
          <p:nvPr/>
        </p:nvSpPr>
        <p:spPr>
          <a:xfrm>
            <a:off x="4828300" y="241102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театра боевых действий переплетались между собой.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8559547" y="14592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700" y="2369553"/>
            <a:ext cx="3776100" cy="12494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Разделы Польши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4848650" y="2085575"/>
            <a:ext cx="4016700" cy="10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Разделы Польши происходили тремя этапами и постепенно меняли границы Восточной Европы.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48650" y="3225175"/>
            <a:ext cx="4016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раздел ослаблял польское государство и укреплял соседние империи. К 1795 году Польша перестала существовать как независимое государство.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15700" y="4515175"/>
            <a:ext cx="3776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истории; хронология разделов Польши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3251850"/>
            <a:ext cx="39243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7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1787–1792 годы стали важным этапом южной политики России: победа в войне закрепила её позиции у Чёрного моря и усилила влияние в регионе.
</a:t>
            </a:r>
            <a:endParaRPr lang="en-US" sz="2017" dirty="0"/>
          </a:p>
        </p:txBody>
      </p:sp>
      <p:sp>
        <p:nvSpPr>
          <p:cNvPr id="7" name="Text 1"/>
          <p:cNvSpPr txBox="1"/>
          <p:nvPr/>
        </p:nvSpPr>
        <p:spPr>
          <a:xfrm>
            <a:off x="4828300" y="396817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истории; русско-турецкая война 1787–1792 годов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828300" y="988787"/>
            <a:ext cx="3924300" cy="12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1792
</a:t>
            </a:r>
            <a:endParaRPr lang="en-US" sz="8128" dirty="0"/>
          </a:p>
        </p:txBody>
      </p:sp>
      <p:sp>
        <p:nvSpPr>
          <p:cNvPr id="9" name="Text 3"/>
          <p:cNvSpPr txBox="1"/>
          <p:nvPr/>
        </p:nvSpPr>
        <p:spPr>
          <a:xfrm>
            <a:off x="4828300" y="241102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завершил войну и подтвердил успех России на юге.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8559547" y="14592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919" y="1843868"/>
            <a:ext cx="2871900" cy="2041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4293" y="1843868"/>
            <a:ext cx="2871900" cy="20417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36106" y="1843868"/>
            <a:ext cx="2871900" cy="204174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6" y="4044246"/>
            <a:ext cx="2583300" cy="2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Бой за Балтику
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278606" y="4329470"/>
            <a:ext cx="2583300" cy="5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Финского залива и на подступах к Петербургу война с Швецией шла особенно напряжённо. Здесь решались не только вопросы славы, но и безопасность северо-западных рубежей России.
</a:t>
            </a:r>
            <a:endParaRPr lang="en-US" sz="834" dirty="0"/>
          </a:p>
        </p:txBody>
      </p:sp>
      <p:sp>
        <p:nvSpPr>
          <p:cNvPr id="12" name="Text 2"/>
          <p:cNvSpPr txBox="1"/>
          <p:nvPr/>
        </p:nvSpPr>
        <p:spPr>
          <a:xfrm>
            <a:off x="6354979" y="4044246"/>
            <a:ext cx="2583300" cy="2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после сражений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354979" y="4329470"/>
            <a:ext cx="2583300" cy="5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боёв обе стороны стремились удержать то, что уже считали своим успехом. Переговоры стали продолжением войны: они показывали, что даже сильный флот не заменяет дипломатии.
</a:t>
            </a:r>
            <a:endParaRPr lang="en-US" sz="868" dirty="0"/>
          </a:p>
        </p:txBody>
      </p:sp>
      <p:sp>
        <p:nvSpPr>
          <p:cNvPr id="14" name="Text 4"/>
          <p:cNvSpPr txBox="1"/>
          <p:nvPr/>
        </p:nvSpPr>
        <p:spPr>
          <a:xfrm>
            <a:off x="3316792" y="4044246"/>
            <a:ext cx="2583300" cy="2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как поле боя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316792" y="4329470"/>
            <a:ext cx="2583300" cy="5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море столкнулись галеры, парусные корабли и небольшие отряды, которым приходилось действовать быстро и точно. Контроль над проливами и портами был важнее численного превосходства.
</a:t>
            </a:r>
            <a:endParaRPr lang="en-US" sz="834" dirty="0"/>
          </a:p>
        </p:txBody>
      </p:sp>
      <p:sp>
        <p:nvSpPr>
          <p:cNvPr id="16" name="Text 6"/>
          <p:cNvSpPr txBox="1"/>
          <p:nvPr/>
        </p:nvSpPr>
        <p:spPr>
          <a:xfrm>
            <a:off x="278607" y="485960"/>
            <a:ext cx="6591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направление: Россия и Швеция
</a:t>
            </a:r>
            <a:endParaRPr lang="en-US" sz="2985" dirty="0"/>
          </a:p>
        </p:txBody>
      </p:sp>
      <p:sp>
        <p:nvSpPr>
          <p:cNvPr id="17" name="Text 7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6" y="946547"/>
            <a:ext cx="51159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Идеологии и новые идеи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283825" y="303610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83294" y="3407086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как сила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83300" y="3815975"/>
            <a:ext cx="2360700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начали иначе смотреть на народ. Важными стали не только границы и династии, но и чувство принадлежности к одной стране, которое усиливало поддержку власти.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386188" y="3407086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без границ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86200" y="3815975"/>
            <a:ext cx="2360700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революции быстро переходили через границы, потому что их приносили книги, газеты, послы и солдаты. Поэтому споры в одной стране влияли на политику соседей.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6289081" y="3407086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держав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289075" y="3815975"/>
            <a:ext cx="2360700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Монархии отвечали на перемены по-разному: одни подавляли новые взгляды, другие использовали их в своих интересах. Так идеология стала частью дипломатии и военного расчёта.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280475" y="1089958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политический язык
</a:t>
            </a:r>
            <a:endParaRPr lang="en-US" sz="1384" dirty="0"/>
          </a:p>
        </p:txBody>
      </p:sp>
      <p:sp>
        <p:nvSpPr>
          <p:cNvPr id="18" name="Text 9"/>
          <p:cNvSpPr txBox="1"/>
          <p:nvPr/>
        </p:nvSpPr>
        <p:spPr>
          <a:xfrm>
            <a:off x="6280475" y="1498850"/>
            <a:ext cx="2360700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изменила язык политики: вместо интересов двора всё чаще говорили о свободе и правах человека. Эти слова стали оправданием для новых союзов и войн.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464" y="1622825"/>
            <a:ext cx="3772572" cy="315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Экономика, колонии и флот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634875" y="19721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XVIII века морская мощь определяла не только победу в войне, но и доступ к богатству: чем надёжнее флот, тем безопаснее торговля.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34875" y="29076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фактора были связаны между собой: колонии давали сырьё, торговля приносила доход, а флот защищал и грузы, и владения.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34875" y="4304475"/>
            <a:ext cx="42306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 материалам школьного курса истории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648622"/>
            <a:ext cx="8586900" cy="32653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660500"/>
            <a:ext cx="8586900" cy="3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договоры меняли границы
</a:t>
            </a:r>
            <a:endParaRPr lang="en-US" sz="2510" dirty="0"/>
          </a:p>
        </p:txBody>
      </p:sp>
      <p:sp>
        <p:nvSpPr>
          <p:cNvPr id="7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78600" y="1130200"/>
            <a:ext cx="8586900" cy="2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военные события переходили в дипломатическое закрепление границ.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464" y="1622825"/>
            <a:ext cx="3772572" cy="315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Таймлайн ключевых событий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634875" y="19721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века международные кризисы развивались быстрее, а решения всё чаще зависели от военных успехов и способности удерживать союзы.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34875" y="29076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нарастание напряжённости: от борьбы за влияние к революциям, коалициям и новому политическому порядку к рубежу XIX века.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34875" y="4304475"/>
            <a:ext cx="42306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 теме «Международные отношения в конце XVIII века»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2640" y="2705498"/>
            <a:ext cx="23607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стали временными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22650" y="3426800"/>
            <a:ext cx="24414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державы всё чаще действовали не по старой схеме постоянных союзов, а через временные объединения. Это делало международную политику гибкой, но гораздо более напряжённой.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334330" y="2705498"/>
            <a:ext cx="23607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вошли в дипломатию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34334" y="3426800"/>
            <a:ext cx="24414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идеи перестали быть только внутренним делом Франции. Они влияли на решения монархов, вызывали страх и одновременно подталкивали к новым политическим шагам.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237224" y="2705498"/>
            <a:ext cx="23607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стали подвижными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237225" y="3426800"/>
            <a:ext cx="24414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Европы заметно изменилась из-за войн, разделов и мирных договоров. Политические границы стали чаще зависеть от силы армий, а не только от старых прав династий.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конца XVIII века
</a:t>
            </a:r>
            <a:endParaRPr lang="en-US" sz="2700" dirty="0"/>
          </a:p>
        </p:txBody>
      </p:sp>
      <p:sp>
        <p:nvSpPr>
          <p:cNvPr id="13" name="Text 7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525" y="2775275"/>
            <a:ext cx="7743900" cy="18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старой дипломатии к новой эпохе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14925" y="489175"/>
            <a:ext cx="3833700" cy="18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конца XVIII века показали, что государства уже не могли думать только о престижe двора. Им приходилось защищать границы, искать союзников и бороться за торговые пути, а вместе с этим — менять всю политическую карту Европы.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2026-07-26T00:20:05Z</dcterms:created>
  <dcterms:modified xsi:type="dcterms:W3CDTF">2026-07-26T00:20:05Z</dcterms:modified>
</cp:coreProperties>
</file>