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jpe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image" Target="../media/image-16-13.png"/><Relationship Id="rId14" Type="http://schemas.openxmlformats.org/officeDocument/2006/relationships/slideLayout" Target="../slideLayouts/slideLayout1.xml"/><Relationship Id="rId1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image" Target="../media/image-17-7.jpe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264800" y="50"/>
            <a:ext cx="28781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903950" y="777900"/>
            <a:ext cx="4204500" cy="4098600"/>
          </a:xfrm>
          <a:prstGeom prst="rect">
            <a:avLst/>
          </a:prstGeom>
          <a:noFill/>
          <a:ln/>
        </p:spPr>
        <p:txBody>
          <a:bodyPr wrap="square" lIns="0" tIns="0" rIns="0" bIns="0" rtlCol="0" anchor="ctr"/>
          <a:lstStyle/>
          <a:p>
            <a:pPr algn="l" indent="0" marL="0">
              <a:lnSpc>
                <a:spcPct val="100000"/>
              </a:lnSpc>
              <a:buNone/>
            </a:pPr>
            <a:r>
              <a:rPr lang="en-US" sz="3800" b="1" dirty="0">
                <a:solidFill>
                  <a:srgbClr val="B62D04"/>
                </a:solidFill>
                <a:latin typeface="Arial" pitchFamily="34" charset="0"/>
                <a:ea typeface="Arial" pitchFamily="34" charset="-122"/>
                <a:cs typeface="Arial" pitchFamily="34" charset="-120"/>
              </a:rPr>
              <a:t>Wie sind die Schulsachen?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Учим школьные принадлежности на немецком легко и интересно.
</a:t>
            </a:r>
            <a:endParaRPr lang="en-US" sz="3800" dirty="0"/>
          </a:p>
        </p:txBody>
      </p:sp>
      <p:sp>
        <p:nvSpPr>
          <p:cNvPr id="6" name="Text 1"/>
          <p:cNvSpPr txBox="1"/>
          <p:nvPr/>
        </p:nvSpPr>
        <p:spPr>
          <a:xfrm>
            <a:off x="1903950" y="217325"/>
            <a:ext cx="4204500" cy="389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62500" y="1055225"/>
            <a:ext cx="3974400" cy="3912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50850" y="1375825"/>
            <a:ext cx="3677700" cy="3217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Это первые слова темы Schule: они помогают назвать знакомые вещи, строить короткие фразы и уверенно отвечать на вопросы вроде Was ist das? или Hast du ...?
</a:t>
            </a:r>
            <a:endParaRPr lang="en-US" sz="1400" dirty="0"/>
          </a:p>
        </p:txBody>
      </p:sp>
      <p:sp>
        <p:nvSpPr>
          <p:cNvPr id="6" name="Text 1"/>
          <p:cNvSpPr txBox="1"/>
          <p:nvPr/>
        </p:nvSpPr>
        <p:spPr>
          <a:xfrm>
            <a:off x="650850" y="402000"/>
            <a:ext cx="7752300" cy="375900"/>
          </a:xfrm>
          <a:prstGeom prst="rect">
            <a:avLst/>
          </a:prstGeom>
          <a:noFill/>
          <a:ln/>
        </p:spPr>
        <p:txBody>
          <a:bodyPr wrap="square" lIns="0" tIns="0" rIns="0" bIns="0" rtlCol="0" anchor="ctr"/>
          <a:lstStyle/>
          <a:p>
            <a:pPr algn="l" indent="0" marL="0">
              <a:lnSpc>
                <a:spcPct val="100000"/>
              </a:lnSpc>
              <a:buNone/>
            </a:pPr>
            <a:r>
              <a:rPr lang="en-US" sz="2142" b="1" dirty="0">
                <a:solidFill>
                  <a:srgbClr val="3850A4"/>
                </a:solidFill>
                <a:latin typeface="Arial" pitchFamily="34" charset="0"/>
                <a:ea typeface="Arial" pitchFamily="34" charset="-122"/>
                <a:cs typeface="Arial" pitchFamily="34" charset="-120"/>
              </a:rPr>
              <a:t>Зачем изучать школьные принадлежности на немецком?
</a:t>
            </a:r>
            <a:endParaRPr lang="en-US" sz="2142" dirty="0"/>
          </a:p>
        </p:txBody>
      </p:sp>
      <p:sp>
        <p:nvSpPr>
          <p:cNvPr id="7"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114449" y="1581445"/>
            <a:ext cx="203962" cy="233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369417" y="1581445"/>
            <a:ext cx="233100" cy="2331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932791" y="3289668"/>
            <a:ext cx="134400" cy="1344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6381016" y="3289668"/>
            <a:ext cx="134400" cy="1344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905978" y="3295401"/>
            <a:ext cx="138300" cy="122933"/>
          </a:xfrm>
          <a:prstGeom prst="rect">
            <a:avLst/>
          </a:prstGeom>
        </p:spPr>
      </p:pic>
      <p:sp>
        <p:nvSpPr>
          <p:cNvPr id="18"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3</a:t>
            </a:r>
            <a:endParaRPr lang="en-US" sz="1000" dirty="0"/>
          </a:p>
        </p:txBody>
      </p:sp>
      <p:sp>
        <p:nvSpPr>
          <p:cNvPr id="19" name="Text 1"/>
          <p:cNvSpPr txBox="1"/>
          <p:nvPr/>
        </p:nvSpPr>
        <p:spPr>
          <a:xfrm>
            <a:off x="608600" y="179300"/>
            <a:ext cx="7917900" cy="7506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Что лежит в пенале?
</a:t>
            </a:r>
            <a:endParaRPr lang="en-US" sz="2400" dirty="0"/>
          </a:p>
        </p:txBody>
      </p:sp>
      <p:sp>
        <p:nvSpPr>
          <p:cNvPr id="20" name="Text 2"/>
          <p:cNvSpPr txBox="1"/>
          <p:nvPr/>
        </p:nvSpPr>
        <p:spPr>
          <a:xfrm>
            <a:off x="1823124" y="1279977"/>
            <a:ext cx="2308800" cy="31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Пенал собирает всё вместе
</a:t>
            </a:r>
            <a:endParaRPr lang="en-US" sz="1200" dirty="0"/>
          </a:p>
        </p:txBody>
      </p:sp>
      <p:sp>
        <p:nvSpPr>
          <p:cNvPr id="21" name="Text 3"/>
          <p:cNvSpPr txBox="1"/>
          <p:nvPr/>
        </p:nvSpPr>
        <p:spPr>
          <a:xfrm>
            <a:off x="1823050" y="1632575"/>
            <a:ext cx="2308800" cy="775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Das Federmäppchen помогает держать мелкие вещи в порядке. Внутри легко найти нужный предмет, если всё лежит аккуратно, а не прячется, как маленький школьный секрет.
</a:t>
            </a:r>
            <a:endParaRPr lang="en-US" sz="1000" dirty="0"/>
          </a:p>
        </p:txBody>
      </p:sp>
      <p:sp>
        <p:nvSpPr>
          <p:cNvPr id="22" name="Text 4"/>
          <p:cNvSpPr txBox="1"/>
          <p:nvPr/>
        </p:nvSpPr>
        <p:spPr>
          <a:xfrm>
            <a:off x="6092655" y="1279977"/>
            <a:ext cx="2308800" cy="31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Карандаш для первых записей
</a:t>
            </a:r>
            <a:endParaRPr lang="en-US" sz="1200" dirty="0"/>
          </a:p>
        </p:txBody>
      </p:sp>
      <p:sp>
        <p:nvSpPr>
          <p:cNvPr id="23" name="Text 5"/>
          <p:cNvSpPr txBox="1"/>
          <p:nvPr/>
        </p:nvSpPr>
        <p:spPr>
          <a:xfrm>
            <a:off x="6092577" y="1632575"/>
            <a:ext cx="2308800" cy="775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Der Bleistift нужен для письма, черновиков и исправлений. Он удобен на уроке, потому что ошибку можно спокойно стереть и попробовать ещё раз без лишнего волнения.
</a:t>
            </a:r>
            <a:endParaRPr lang="en-US" sz="1000" dirty="0"/>
          </a:p>
        </p:txBody>
      </p:sp>
      <p:sp>
        <p:nvSpPr>
          <p:cNvPr id="24" name="Text 6"/>
          <p:cNvSpPr txBox="1"/>
          <p:nvPr/>
        </p:nvSpPr>
        <p:spPr>
          <a:xfrm>
            <a:off x="4367075" y="3141950"/>
            <a:ext cx="1046700" cy="4752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Линейка для ровных линий
</a:t>
            </a:r>
            <a:endParaRPr lang="en-US" sz="1200" dirty="0"/>
          </a:p>
        </p:txBody>
      </p:sp>
      <p:sp>
        <p:nvSpPr>
          <p:cNvPr id="25" name="Text 7"/>
          <p:cNvSpPr txBox="1"/>
          <p:nvPr/>
        </p:nvSpPr>
        <p:spPr>
          <a:xfrm>
            <a:off x="3731729" y="3674475"/>
            <a:ext cx="1681800" cy="1171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Das Lineal нужно, когда надо провести прямую линию или измерить длину. Небольшая линейка удобно помещается в пенале и всегда готова к заданию.
</a:t>
            </a:r>
            <a:endParaRPr lang="en-US" sz="1000" dirty="0"/>
          </a:p>
        </p:txBody>
      </p:sp>
      <p:sp>
        <p:nvSpPr>
          <p:cNvPr id="26" name="Text 8"/>
          <p:cNvSpPr txBox="1"/>
          <p:nvPr/>
        </p:nvSpPr>
        <p:spPr>
          <a:xfrm>
            <a:off x="6838651" y="3141950"/>
            <a:ext cx="1606800" cy="4752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Ручка и другие мелочи
</a:t>
            </a:r>
            <a:endParaRPr lang="en-US" sz="1200" dirty="0"/>
          </a:p>
        </p:txBody>
      </p:sp>
      <p:sp>
        <p:nvSpPr>
          <p:cNvPr id="27" name="Text 9"/>
          <p:cNvSpPr txBox="1"/>
          <p:nvPr/>
        </p:nvSpPr>
        <p:spPr>
          <a:xfrm>
            <a:off x="6187775" y="3674475"/>
            <a:ext cx="2257800" cy="1171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Im Federmäppchen часто лежат auch der Kugelschreiber und der Anspitzer. Они помогают писать, точить карандаш и быстро начать урок, не теряя ни минуты.
</a:t>
            </a:r>
            <a:endParaRPr lang="en-US" sz="1000" dirty="0"/>
          </a:p>
        </p:txBody>
      </p:sp>
      <p:sp>
        <p:nvSpPr>
          <p:cNvPr id="28" name="Text 10"/>
          <p:cNvSpPr txBox="1"/>
          <p:nvPr/>
        </p:nvSpPr>
        <p:spPr>
          <a:xfrm>
            <a:off x="1365563" y="3141950"/>
            <a:ext cx="1606800" cy="4752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Ластик исправляет ошибки
</a:t>
            </a:r>
            <a:endParaRPr lang="en-US" sz="1200" dirty="0"/>
          </a:p>
        </p:txBody>
      </p:sp>
      <p:sp>
        <p:nvSpPr>
          <p:cNvPr id="29" name="Text 11"/>
          <p:cNvSpPr txBox="1"/>
          <p:nvPr/>
        </p:nvSpPr>
        <p:spPr>
          <a:xfrm>
            <a:off x="714688" y="3674475"/>
            <a:ext cx="2257800" cy="1171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Der Radiergummi помогает убрать следы карандаша. Это очень полезная вещь для третьеклассника: написал не так — ничего страшного, можно аккуратно исправить и продолжить работу.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4954"/>
            <a:ext cx="2662200" cy="2090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42225" y="954954"/>
            <a:ext cx="2662200" cy="209024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99425" y="954954"/>
            <a:ext cx="2662200" cy="209024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Какая бывает тетрадь?
</a:t>
            </a:r>
            <a:endParaRPr lang="en-US" sz="2400" dirty="0"/>
          </a:p>
        </p:txBody>
      </p:sp>
      <p:sp>
        <p:nvSpPr>
          <p:cNvPr id="11"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4</a:t>
            </a:r>
            <a:endParaRPr lang="en-US" sz="1000" dirty="0"/>
          </a:p>
        </p:txBody>
      </p:sp>
      <p:sp>
        <p:nvSpPr>
          <p:cNvPr id="12" name="Text 2"/>
          <p:cNvSpPr txBox="1"/>
          <p:nvPr/>
        </p:nvSpPr>
        <p:spPr>
          <a:xfrm>
            <a:off x="500675" y="3354450"/>
            <a:ext cx="2414100" cy="1104300"/>
          </a:xfrm>
          <a:prstGeom prst="rect">
            <a:avLst/>
          </a:prstGeom>
          <a:noFill/>
          <a:ln/>
        </p:spPr>
        <p:txBody>
          <a:bodyPr wrap="square" lIns="0" tIns="0" rIns="0" bIns="0" rtlCol="0" anchor="t"/>
          <a:lstStyle/>
          <a:p>
            <a:pPr algn="l" indent="0" marL="0">
              <a:lnSpc>
                <a:spcPct val="100000"/>
              </a:lnSpc>
              <a:buNone/>
            </a:pPr>
            <a:r>
              <a:rPr lang="en-US" sz="1164" b="1" dirty="0">
                <a:solidFill>
                  <a:srgbClr val="000000"/>
                </a:solidFill>
                <a:latin typeface="Arial" pitchFamily="34" charset="0"/>
                <a:ea typeface="Arial" pitchFamily="34" charset="-122"/>
                <a:cs typeface="Arial" pitchFamily="34" charset="-120"/>
              </a:rPr>
              <a:t>Тетрадь для письма
</a:t>
            </a:r>
            <a:pPr algn="l" indent="0" marL="0">
              <a:lnSpc>
                <a:spcPct val="100000"/>
              </a:lnSpc>
              <a:buNone/>
            </a:pPr>
            <a:r>
              <a:rPr lang="en-US" sz="6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5" dirty="0">
                <a:solidFill>
                  <a:srgbClr val="000000"/>
                </a:solidFill>
                <a:latin typeface="Arial" pitchFamily="34" charset="0"/>
                <a:ea typeface="Arial" pitchFamily="34" charset="-122"/>
                <a:cs typeface="Arial" pitchFamily="34" charset="-120"/>
              </a:rPr>
              <a:t>Das Heft открывают на уроке, чтобы писать буквы, слова и короткие упражнения. У тетради может быть яркая обложка, а на первой странице часто стоит имя ученика. Так вещи не путаются, даже если в классе много одинаковых тетрадей.
</a:t>
            </a:r>
            <a:endParaRPr lang="en-US" sz="1164" dirty="0"/>
          </a:p>
        </p:txBody>
      </p:sp>
      <p:sp>
        <p:nvSpPr>
          <p:cNvPr id="13" name="Text 3"/>
          <p:cNvSpPr txBox="1"/>
          <p:nvPr/>
        </p:nvSpPr>
        <p:spPr>
          <a:xfrm>
            <a:off x="3357875" y="3354450"/>
            <a:ext cx="2414100" cy="1104300"/>
          </a:xfrm>
          <a:prstGeom prst="rect">
            <a:avLst/>
          </a:prstGeom>
          <a:noFill/>
          <a:ln/>
        </p:spPr>
        <p:txBody>
          <a:bodyPr wrap="square" lIns="0" tIns="0" rIns="0" bIns="0" rtlCol="0" anchor="t"/>
          <a:lstStyle/>
          <a:p>
            <a:pPr algn="l" indent="0" marL="0">
              <a:lnSpc>
                <a:spcPct val="100000"/>
              </a:lnSpc>
              <a:buNone/>
            </a:pPr>
            <a:r>
              <a:rPr lang="en-US" sz="1141" b="1" dirty="0">
                <a:solidFill>
                  <a:srgbClr val="000000"/>
                </a:solidFill>
                <a:latin typeface="Arial" pitchFamily="34" charset="0"/>
                <a:ea typeface="Arial" pitchFamily="34" charset="-122"/>
                <a:cs typeface="Arial" pitchFamily="34" charset="-120"/>
              </a:rPr>
              <a:t>Цвет помогает узнать свою тетрадь
</a:t>
            </a:r>
            <a:pPr algn="l" indent="0" marL="0">
              <a:lnSpc>
                <a:spcPct val="100000"/>
              </a:lnSpc>
              <a:buNone/>
            </a:pPr>
            <a:r>
              <a:rPr lang="en-US" sz="61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6" dirty="0">
                <a:solidFill>
                  <a:srgbClr val="000000"/>
                </a:solidFill>
                <a:latin typeface="Arial" pitchFamily="34" charset="0"/>
                <a:ea typeface="Arial" pitchFamily="34" charset="-122"/>
                <a:cs typeface="Arial" pitchFamily="34" charset="-120"/>
              </a:rPr>
              <a:t>На немецком можно сказать: das rote Heft или das blaue Heft. Цвет делает тетрадь заметной и помогает быстро найти нужную вещь в портфеле. А если тетрадь ещё и подписана, она почти никогда не потеряется.
</a:t>
            </a:r>
            <a:endParaRPr lang="en-US" sz="1141" dirty="0"/>
          </a:p>
        </p:txBody>
      </p:sp>
      <p:sp>
        <p:nvSpPr>
          <p:cNvPr id="14" name="Text 4"/>
          <p:cNvSpPr txBox="1"/>
          <p:nvPr/>
        </p:nvSpPr>
        <p:spPr>
          <a:xfrm>
            <a:off x="6215075" y="3354450"/>
            <a:ext cx="2414100" cy="1104300"/>
          </a:xfrm>
          <a:prstGeom prst="rect">
            <a:avLst/>
          </a:prstGeom>
          <a:noFill/>
          <a:ln/>
        </p:spPr>
        <p:txBody>
          <a:bodyPr wrap="square" lIns="0" tIns="0" rIns="0" bIns="0" rtlCol="0" anchor="t"/>
          <a:lstStyle/>
          <a:p>
            <a:pPr algn="l" indent="0" marL="0">
              <a:lnSpc>
                <a:spcPct val="100000"/>
              </a:lnSpc>
              <a:buNone/>
            </a:pPr>
            <a:r>
              <a:rPr lang="en-US" sz="1164" b="1" dirty="0">
                <a:solidFill>
                  <a:srgbClr val="000000"/>
                </a:solidFill>
                <a:latin typeface="Arial" pitchFamily="34" charset="0"/>
                <a:ea typeface="Arial" pitchFamily="34" charset="-122"/>
                <a:cs typeface="Arial" pitchFamily="34" charset="-120"/>
              </a:rPr>
              <a:t>У каждой тетради своё дело
</a:t>
            </a:r>
            <a:pPr algn="l" indent="0" marL="0">
              <a:lnSpc>
                <a:spcPct val="100000"/>
              </a:lnSpc>
              <a:buNone/>
            </a:pPr>
            <a:r>
              <a:rPr lang="en-US" sz="6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5" dirty="0">
                <a:solidFill>
                  <a:srgbClr val="000000"/>
                </a:solidFill>
                <a:latin typeface="Arial" pitchFamily="34" charset="0"/>
                <a:ea typeface="Arial" pitchFamily="34" charset="-122"/>
                <a:cs typeface="Arial" pitchFamily="34" charset="-120"/>
              </a:rPr>
              <a:t>Для разных предметов используют разные Hefte: для письма, математики и рисования. Одна тетрадь помогает считать, другая — писать аккуратно, третья — делать рисунки. Это удобно, потому что учебный день становится понятным и организованным.
</a:t>
            </a:r>
            <a:endParaRPr lang="en-US" sz="116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Der Bleistift нужен, чтобы писать, рисовать и делать пометки. Он особенно удобен в начальной школе, потому что ученик может спокойно исправить неточность и не бояться ошибки.
</a:t>
            </a:r>
            <a:endParaRPr lang="en-US" sz="1400" dirty="0"/>
          </a:p>
        </p:txBody>
      </p:sp>
      <p:sp>
        <p:nvSpPr>
          <p:cNvPr id="5" name="Text 1"/>
          <p:cNvSpPr txBox="1"/>
          <p:nvPr/>
        </p:nvSpPr>
        <p:spPr>
          <a:xfrm>
            <a:off x="410850" y="296047"/>
            <a:ext cx="8299800" cy="5013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Der Bleistift und der Radiergummi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5</a:t>
            </a:r>
            <a:endParaRPr lang="en-US" sz="1000" dirty="0"/>
          </a:p>
        </p:txBody>
      </p:sp>
      <p:sp>
        <p:nvSpPr>
          <p:cNvPr id="7" name="Text 3"/>
          <p:cNvSpPr txBox="1"/>
          <p:nvPr/>
        </p:nvSpPr>
        <p:spPr>
          <a:xfrm>
            <a:off x="3419548"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Der Radiergummi помогает убрать следы карандаша и сделать страницу аккуратной. Вместе эти предметы работают как маленькая команда: один пишет, другой всё исправляет.
</a:t>
            </a:r>
            <a:endParaRPr lang="en-US" sz="1400" dirty="0"/>
          </a:p>
        </p:txBody>
      </p:sp>
      <p:sp>
        <p:nvSpPr>
          <p:cNvPr id="8" name="Text 4"/>
          <p:cNvSpPr txBox="1"/>
          <p:nvPr/>
        </p:nvSpPr>
        <p:spPr>
          <a:xfrm>
            <a:off x="6415375"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Для третьеклассников полезны простые сочетания слов: ein Bleistift, ein Radiergummi, ein kurzer Stift. Такие фразы легко запомнить, потому что они связаны с вещами, которые лежат на парте каждый день.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97096" y="1768877"/>
            <a:ext cx="208200" cy="208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503013" y="1768877"/>
            <a:ext cx="208200" cy="208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83779" y="1768877"/>
            <a:ext cx="208200" cy="208200"/>
          </a:xfrm>
          <a:prstGeom prst="rect">
            <a:avLst/>
          </a:prstGeom>
        </p:spPr>
      </p:pic>
      <p:sp>
        <p:nvSpPr>
          <p:cNvPr id="9"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6</a:t>
            </a:r>
            <a:endParaRPr lang="en-US" sz="1000" dirty="0"/>
          </a:p>
        </p:txBody>
      </p:sp>
      <p:sp>
        <p:nvSpPr>
          <p:cNvPr id="10" name="Text 1"/>
          <p:cNvSpPr txBox="1"/>
          <p:nvPr/>
        </p:nvSpPr>
        <p:spPr>
          <a:xfrm>
            <a:off x="608600" y="654800"/>
            <a:ext cx="7917900" cy="6591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Линейка и точилка: маленькие помощники
</a:t>
            </a:r>
            <a:endParaRPr lang="en-US" sz="2400" dirty="0"/>
          </a:p>
        </p:txBody>
      </p:sp>
      <p:sp>
        <p:nvSpPr>
          <p:cNvPr id="11" name="Text 2"/>
          <p:cNvSpPr txBox="1"/>
          <p:nvPr/>
        </p:nvSpPr>
        <p:spPr>
          <a:xfrm>
            <a:off x="1458142" y="1569900"/>
            <a:ext cx="1734600" cy="29040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Линейка для точности
</a:t>
            </a:r>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Das Lineal помогает проводить прямые линии и измерять длину. На уроках оно особенно полезно, когда нужно рисовать аккуратно, без кривых сюрпризов на листе.
</a:t>
            </a:r>
            <a:endParaRPr lang="en-US" sz="1400" dirty="0"/>
          </a:p>
        </p:txBody>
      </p:sp>
      <p:sp>
        <p:nvSpPr>
          <p:cNvPr id="12" name="Text 3"/>
          <p:cNvSpPr txBox="1"/>
          <p:nvPr/>
        </p:nvSpPr>
        <p:spPr>
          <a:xfrm>
            <a:off x="4164058" y="1569900"/>
            <a:ext cx="1734600" cy="29040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Точилка делает карандаш готовым
</a:t>
            </a:r>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Der Anspitzer делает грифель острым, чтобы карандаш писал чётко и ровно. С ним работа идёт легче, а линии получаются аккуратнее, чем после ленивого карандаша.
</a:t>
            </a:r>
            <a:endParaRPr lang="en-US" sz="1400" dirty="0"/>
          </a:p>
        </p:txBody>
      </p:sp>
      <p:sp>
        <p:nvSpPr>
          <p:cNvPr id="13" name="Text 4"/>
          <p:cNvSpPr txBox="1"/>
          <p:nvPr/>
        </p:nvSpPr>
        <p:spPr>
          <a:xfrm>
            <a:off x="6844825" y="1569900"/>
            <a:ext cx="1734600" cy="29040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Слово и действие вместе
</a:t>
            </a:r>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 этими предметами удобно учить глаголы messen, zeichnen и spitzen. Ребёнок видит вещь, называет её и сразу понимает, что она делает на уроке.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5649"/>
            <a:ext cx="3998100" cy="208885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63945" y="955649"/>
            <a:ext cx="3998100" cy="2088851"/>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Почему рюкзак так важен?
</a:t>
            </a:r>
            <a:endParaRPr lang="en-US" sz="2400" dirty="0"/>
          </a:p>
        </p:txBody>
      </p:sp>
      <p:sp>
        <p:nvSpPr>
          <p:cNvPr id="9"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7</a:t>
            </a:r>
            <a:endParaRPr lang="en-US" sz="1000" dirty="0"/>
          </a:p>
        </p:txBody>
      </p:sp>
      <p:sp>
        <p:nvSpPr>
          <p:cNvPr id="10" name="Text 2"/>
          <p:cNvSpPr txBox="1"/>
          <p:nvPr/>
        </p:nvSpPr>
        <p:spPr>
          <a:xfrm>
            <a:off x="500675" y="3354450"/>
            <a:ext cx="3765000" cy="1104300"/>
          </a:xfrm>
          <a:prstGeom prst="rect">
            <a:avLst/>
          </a:prstGeom>
          <a:noFill/>
          <a:ln/>
        </p:spPr>
        <p:txBody>
          <a:bodyPr wrap="square" lIns="0" tIns="0" rIns="0" bIns="0" rtlCol="0" anchor="t"/>
          <a:lstStyle/>
          <a:p>
            <a:pPr algn="l" indent="0" marL="0">
              <a:lnSpc>
                <a:spcPct val="100000"/>
              </a:lnSpc>
              <a:buNone/>
            </a:pPr>
            <a:r>
              <a:rPr lang="en-US" sz="1384" b="1" dirty="0">
                <a:solidFill>
                  <a:srgbClr val="000000"/>
                </a:solidFill>
                <a:latin typeface="Arial" pitchFamily="34" charset="0"/>
                <a:ea typeface="Arial" pitchFamily="34" charset="-122"/>
                <a:cs typeface="Arial" pitchFamily="34" charset="-120"/>
              </a:rPr>
              <a:t>Der Ranzen — главный спутник школьника
</a:t>
            </a:r>
            <a:pPr algn="l" indent="0" marL="0">
              <a:lnSpc>
                <a:spcPct val="100000"/>
              </a:lnSpc>
              <a:buNone/>
            </a:pPr>
            <a:r>
              <a:rPr lang="en-US" sz="79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86" dirty="0">
                <a:solidFill>
                  <a:srgbClr val="000000"/>
                </a:solidFill>
                <a:latin typeface="Arial" pitchFamily="34" charset="0"/>
                <a:ea typeface="Arial" pitchFamily="34" charset="-122"/>
                <a:cs typeface="Arial" pitchFamily="34" charset="-120"/>
              </a:rPr>
              <a:t>Der Ranzen носит книги, тетради и пенал, поэтому без него школьный день почти не начинается. Он должен быть удобным, не слишком тяжёлым и хорошо сидеть на спине. Для младших школьников это особенно важно, ведь рюкзак носят каждый день.
</a:t>
            </a:r>
            <a:endParaRPr lang="en-US" sz="1384" dirty="0"/>
          </a:p>
        </p:txBody>
      </p:sp>
      <p:sp>
        <p:nvSpPr>
          <p:cNvPr id="11" name="Text 3"/>
          <p:cNvSpPr txBox="1"/>
          <p:nvPr/>
        </p:nvSpPr>
        <p:spPr>
          <a:xfrm>
            <a:off x="4879888" y="3354450"/>
            <a:ext cx="3765000" cy="11043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Когда всё помещается на своём месте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рюкзаке должны лежать учебники, Hefte и das Federmäppchen. Если вещи разложены правильно, ребёнок быстрее собирается утром и не ищет всё в последнюю минуту. Тогда даже понедельник выглядит немного дружелюбнее.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95075" y="1421909"/>
            <a:ext cx="7748700" cy="3569733"/>
          </a:xfrm>
          <a:prstGeom prst="rect">
            <a:avLst/>
          </a:prstGeom>
        </p:spPr>
      </p:pic>
      <p:sp>
        <p:nvSpPr>
          <p:cNvPr id="4"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8</a:t>
            </a:r>
            <a:endParaRPr lang="en-US" sz="1000" dirty="0"/>
          </a:p>
        </p:txBody>
      </p:sp>
      <p:sp>
        <p:nvSpPr>
          <p:cNvPr id="5" name="Text 1"/>
          <p:cNvSpPr txBox="1"/>
          <p:nvPr/>
        </p:nvSpPr>
        <p:spPr>
          <a:xfrm>
            <a:off x="238125" y="129875"/>
            <a:ext cx="8205600" cy="552000"/>
          </a:xfrm>
          <a:prstGeom prst="rect">
            <a:avLst/>
          </a:prstGeom>
          <a:noFill/>
          <a:ln/>
        </p:spPr>
        <p:txBody>
          <a:bodyPr wrap="square" lIns="0" tIns="0" rIns="0" bIns="0" rtlCol="0" anchor="t"/>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Wie packt man den Ranzen?
</a:t>
            </a:r>
            <a:endParaRPr lang="en-US" sz="2400" dirty="0"/>
          </a:p>
        </p:txBody>
      </p:sp>
      <p:sp>
        <p:nvSpPr>
          <p:cNvPr id="6" name="Text 2"/>
          <p:cNvSpPr txBox="1"/>
          <p:nvPr/>
        </p:nvSpPr>
        <p:spPr>
          <a:xfrm>
            <a:off x="238125" y="774550"/>
            <a:ext cx="8205600" cy="552000"/>
          </a:xfrm>
          <a:prstGeom prst="rect">
            <a:avLst/>
          </a:prstGeom>
          <a:noFill/>
          <a:ln/>
        </p:spPr>
        <p:txBody>
          <a:bodyPr wrap="square" lIns="0" tIns="0" rIns="0" bIns="0" rtlCol="0" anchor="t"/>
          <a:lstStyle/>
          <a:p>
            <a:pPr algn="l" indent="0" marL="0">
              <a:lnSpc>
                <a:spcPct val="100000"/>
              </a:lnSpc>
              <a:buNone/>
            </a:pPr>
            <a:r>
              <a:rPr lang="en-US" sz="1301" i="1" dirty="0">
                <a:solidFill>
                  <a:srgbClr val="000000"/>
                </a:solidFill>
                <a:latin typeface="Arial" pitchFamily="34" charset="0"/>
                <a:ea typeface="Arial" pitchFamily="34" charset="-122"/>
                <a:cs typeface="Arial" pitchFamily="34" charset="-120"/>
              </a:rPr>
              <a:t>Порядок действий показывает, как школьные слова связаны с повседневной подготовкой к уроку.
</a:t>
            </a:r>
            <a:endParaRPr lang="en-US" sz="130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0737" y="1747575"/>
            <a:ext cx="2418000" cy="2453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Auf dem Tisch liegen die Schulsachen oft nebeneinander: das Heft, der Bleistift und das Lineal. So sieht man schnell, was für die nächste Aufgabe gebraucht wird.
</a:t>
            </a:r>
            <a:endParaRPr lang="en-US" sz="1400" dirty="0"/>
          </a:p>
        </p:txBody>
      </p:sp>
      <p:sp>
        <p:nvSpPr>
          <p:cNvPr id="5" name="Text 1"/>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Die Schulsachen auf dem Tisch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9</a:t>
            </a:r>
            <a:endParaRPr lang="en-US" sz="1000" dirty="0"/>
          </a:p>
        </p:txBody>
      </p:sp>
      <p:sp>
        <p:nvSpPr>
          <p:cNvPr id="7" name="Text 3"/>
          <p:cNvSpPr txBox="1"/>
          <p:nvPr/>
        </p:nvSpPr>
        <p:spPr>
          <a:xfrm>
            <a:off x="3364024" y="1747575"/>
            <a:ext cx="2418000" cy="2453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Im Federmäppchen liegen die kleinen Dinge zusammen, damit nichts wegrollt oder verloren geht. Der Radiergummi bleibt dort gut versteckt, bis er gebraucht wird.
</a:t>
            </a:r>
            <a:endParaRPr lang="en-US" sz="1400" dirty="0"/>
          </a:p>
        </p:txBody>
      </p:sp>
      <p:sp>
        <p:nvSpPr>
          <p:cNvPr id="8" name="Text 4"/>
          <p:cNvSpPr txBox="1"/>
          <p:nvPr/>
        </p:nvSpPr>
        <p:spPr>
          <a:xfrm>
            <a:off x="6227311" y="1747575"/>
            <a:ext cx="2418000" cy="2453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Für kurze Antworten helfen einfache Wörter wie auf dem Tisch, im Federmäppchen und neben dem Heft. So können Kinder ihre Sachen ganz leicht beschreiben.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62500" y="1548813"/>
            <a:ext cx="4108800" cy="296122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288150" y="1548175"/>
            <a:ext cx="3040500" cy="13275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Farben machen Schulsachen leichter erkennbar und viel fröhlicher. Man sagt zum Beispiel: der rote Bleistift, das blaue Heft oder der gelbe Ranzen. So sieht jedes Kind sofort, was gemeint ist.
</a:t>
            </a:r>
            <a:endParaRPr lang="en-US" sz="1400" dirty="0"/>
          </a:p>
        </p:txBody>
      </p:sp>
      <p:sp>
        <p:nvSpPr>
          <p:cNvPr id="7" name="Text 1"/>
          <p:cNvSpPr txBox="1"/>
          <p:nvPr/>
        </p:nvSpPr>
        <p:spPr>
          <a:xfrm>
            <a:off x="241675" y="653950"/>
            <a:ext cx="8629500" cy="5055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Farben in der Schultasche
</a:t>
            </a:r>
            <a:endParaRPr lang="en-US" sz="2400" dirty="0"/>
          </a:p>
        </p:txBody>
      </p:sp>
      <p:sp>
        <p:nvSpPr>
          <p:cNvPr id="8"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10</a:t>
            </a:r>
            <a:endParaRPr lang="en-US" sz="1000" dirty="0"/>
          </a:p>
        </p:txBody>
      </p:sp>
      <p:sp>
        <p:nvSpPr>
          <p:cNvPr id="9" name="Text 3"/>
          <p:cNvSpPr txBox="1"/>
          <p:nvPr/>
        </p:nvSpPr>
        <p:spPr>
          <a:xfrm>
            <a:off x="1288150" y="3183050"/>
            <a:ext cx="3040500" cy="13275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Auch beim Suchen helfen Farben sehr gut. Wenn mehrere Kinder ähnliche Sachen haben, erkennt man die eigenen Dinge schneller. Das spart Zeit, und die Tasche wird ein bisschen bunter als ein Regenbogen für Schulprofis.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143000"/>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На уроке немецкого языка чаще всего нужны тетрадь, ручка, карандаш и ластик — без них трудно писать, исправлять ошибки и выполнять короткие задания.
</a:t>
            </a:r>
            <a:endParaRPr lang="en-US" sz="1400" dirty="0"/>
          </a:p>
        </p:txBody>
      </p:sp>
      <p:sp>
        <p:nvSpPr>
          <p:cNvPr id="5" name="Text 1"/>
          <p:cNvSpPr txBox="1"/>
          <p:nvPr/>
        </p:nvSpPr>
        <p:spPr>
          <a:xfrm>
            <a:off x="410850" y="324975"/>
            <a:ext cx="8299800" cy="4593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Welche Schulsachen sind im Unterricht wichtig?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11</a:t>
            </a:r>
            <a:endParaRPr lang="en-US" sz="1000" dirty="0"/>
          </a:p>
        </p:txBody>
      </p:sp>
      <p:sp>
        <p:nvSpPr>
          <p:cNvPr id="7" name="Text 3"/>
          <p:cNvSpPr txBox="1"/>
          <p:nvPr/>
        </p:nvSpPr>
        <p:spPr>
          <a:xfrm>
            <a:off x="4919338" y="1143000"/>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На математике к ним добавляются линейка и карандаш: ими удобно чертить, измерять и аккуратно оформлять ответы в тетради.
</a:t>
            </a:r>
            <a:endParaRPr lang="en-US" sz="1400" dirty="0"/>
          </a:p>
        </p:txBody>
      </p:sp>
      <p:sp>
        <p:nvSpPr>
          <p:cNvPr id="8" name="Text 4"/>
          <p:cNvSpPr txBox="1"/>
          <p:nvPr/>
        </p:nvSpPr>
        <p:spPr>
          <a:xfrm>
            <a:off x="410850" y="3025581"/>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На уроках рисования нужны цветные карандаши или фломастеры, чтобы делать яркие рисунки и обозначать разные детали, не путая их между собой.
</a:t>
            </a:r>
            <a:endParaRPr lang="en-US" sz="1400" dirty="0"/>
          </a:p>
        </p:txBody>
      </p:sp>
      <p:sp>
        <p:nvSpPr>
          <p:cNvPr id="9" name="Text 5"/>
          <p:cNvSpPr txBox="1"/>
          <p:nvPr/>
        </p:nvSpPr>
        <p:spPr>
          <a:xfrm>
            <a:off x="4919338" y="3025581"/>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Для труда пригодятся бумага, ножницы и клей. Так школьные вещи объединяются по назначению, а нужный предмет находится без долгих поисков.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739450" y="1654807"/>
            <a:ext cx="3031800" cy="7479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Если в пенале всё лежит на своих местах, урок начинается быстрее: не нужно искать ручку под столом или доставать ластик из глубины сумки.
</a:t>
            </a:r>
            <a:endParaRPr lang="en-US" sz="1100" dirty="0"/>
          </a:p>
        </p:txBody>
      </p:sp>
      <p:sp>
        <p:nvSpPr>
          <p:cNvPr id="4" name="Text 1"/>
          <p:cNvSpPr txBox="1"/>
          <p:nvPr/>
        </p:nvSpPr>
        <p:spPr>
          <a:xfrm>
            <a:off x="410850" y="167325"/>
            <a:ext cx="8299800" cy="5664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Ordnung im Mäppchen
</a:t>
            </a:r>
            <a:endParaRPr lang="en-US" sz="2400" dirty="0"/>
          </a:p>
        </p:txBody>
      </p:sp>
      <p:sp>
        <p:nvSpPr>
          <p:cNvPr id="5"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12</a:t>
            </a:r>
            <a:endParaRPr lang="en-US" sz="1000" dirty="0"/>
          </a:p>
        </p:txBody>
      </p:sp>
      <p:sp>
        <p:nvSpPr>
          <p:cNvPr id="6" name="Text 3"/>
          <p:cNvSpPr txBox="1"/>
          <p:nvPr/>
        </p:nvSpPr>
        <p:spPr>
          <a:xfrm>
            <a:off x="5243650" y="1654807"/>
            <a:ext cx="3031800" cy="7479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Обычно отдельно хранятся Schreibsachen, Radiergummi и Lineal. Такое разделение помогает держать вещи ordentlich и сразу видеть, чего не хватает перед началом работы.
</a:t>
            </a:r>
            <a:endParaRPr lang="en-US" sz="1100" dirty="0"/>
          </a:p>
        </p:txBody>
      </p:sp>
      <p:sp>
        <p:nvSpPr>
          <p:cNvPr id="7" name="Text 4"/>
          <p:cNvSpPr txBox="1"/>
          <p:nvPr/>
        </p:nvSpPr>
        <p:spPr>
          <a:xfrm>
            <a:off x="2845569" y="3718756"/>
            <a:ext cx="3031800" cy="7479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Для третьеклассников это ещё и удобное правило класса: пенал выглядит sauber, предметы не теряются, а на уроке остаётся больше времени на дело, а не на поиски.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52992" y="1292083"/>
            <a:ext cx="3704100" cy="263338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13</a:t>
            </a:r>
            <a:endParaRPr lang="en-US" sz="1000" dirty="0"/>
          </a:p>
        </p:txBody>
      </p:sp>
      <p:sp>
        <p:nvSpPr>
          <p:cNvPr id="6" name="Text 1"/>
          <p:cNvSpPr txBox="1"/>
          <p:nvPr/>
        </p:nvSpPr>
        <p:spPr>
          <a:xfrm>
            <a:off x="1308250" y="1291175"/>
            <a:ext cx="3373800" cy="1212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Безопасные школьные принадлежности приятно держать в руке: у них нет острых повреждений, они не скользят и не мешают писать, резать или клеить спокойно и аккуратно.
</a:t>
            </a:r>
            <a:endParaRPr lang="en-US" sz="1400" dirty="0"/>
          </a:p>
        </p:txBody>
      </p:sp>
      <p:sp>
        <p:nvSpPr>
          <p:cNvPr id="7" name="Text 2"/>
          <p:cNvSpPr txBox="1"/>
          <p:nvPr/>
        </p:nvSpPr>
        <p:spPr>
          <a:xfrm>
            <a:off x="645575" y="381000"/>
            <a:ext cx="7746900" cy="4338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Sichere Schulsachen
</a:t>
            </a:r>
            <a:endParaRPr lang="en-US" sz="2400" dirty="0"/>
          </a:p>
        </p:txBody>
      </p:sp>
      <p:sp>
        <p:nvSpPr>
          <p:cNvPr id="8" name="Text 3"/>
          <p:cNvSpPr txBox="1"/>
          <p:nvPr/>
        </p:nvSpPr>
        <p:spPr>
          <a:xfrm>
            <a:off x="1308250" y="2714377"/>
            <a:ext cx="3373800" cy="1212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Особенно важно это для ножниц, клея и фломастеров. Для них подходят слова sicher и vorsichtig: тогда работа идёт без лишнего риска, а школьный стол остаётся в порядке.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14</a:t>
            </a:r>
            <a:endParaRPr lang="en-US" sz="1000" dirty="0"/>
          </a:p>
        </p:txBody>
      </p:sp>
      <p:sp>
        <p:nvSpPr>
          <p:cNvPr id="9" name="Text 1"/>
          <p:cNvSpPr txBox="1"/>
          <p:nvPr/>
        </p:nvSpPr>
        <p:spPr>
          <a:xfrm>
            <a:off x="645575" y="381000"/>
            <a:ext cx="7746900" cy="4338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Wie pflegt man Schulsachen?
</a:t>
            </a:r>
            <a:endParaRPr lang="en-US" sz="2400" dirty="0"/>
          </a:p>
        </p:txBody>
      </p:sp>
      <p:sp>
        <p:nvSpPr>
          <p:cNvPr id="10" name="Text 2"/>
          <p:cNvSpPr txBox="1"/>
          <p:nvPr/>
        </p:nvSpPr>
        <p:spPr>
          <a:xfrm>
            <a:off x="928599" y="3061547"/>
            <a:ext cx="1541100" cy="1163100"/>
          </a:xfrm>
          <a:prstGeom prst="rect">
            <a:avLst/>
          </a:prstGeom>
          <a:noFill/>
          <a:ln/>
        </p:spPr>
        <p:txBody>
          <a:bodyPr wrap="square" lIns="0" tIns="0" rIns="0" bIns="0" rtlCol="0" anchor="t"/>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1. Хранить правильно
</a:t>
            </a:r>
            <a:pPr algn="ctr"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Учебники и тетради убирают в сухое место и надевают на них обложки, чтобы страницы дольше оставались чистыми и не мялись.
</a:t>
            </a:r>
            <a:endParaRPr lang="en-US" sz="1200" dirty="0"/>
          </a:p>
        </p:txBody>
      </p:sp>
      <p:sp>
        <p:nvSpPr>
          <p:cNvPr id="11" name="Text 3"/>
          <p:cNvSpPr txBox="1"/>
          <p:nvPr/>
        </p:nvSpPr>
        <p:spPr>
          <a:xfrm>
            <a:off x="2936949" y="1599572"/>
            <a:ext cx="1541100" cy="1163100"/>
          </a:xfrm>
          <a:prstGeom prst="rect">
            <a:avLst/>
          </a:prstGeom>
          <a:noFill/>
          <a:ln/>
        </p:spPr>
        <p:txBody>
          <a:bodyPr wrap="square" lIns="0" tIns="0" rIns="0" bIns="0" rtlCol="0" anchor="t"/>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2. Пользоваться аккуратно
</a:t>
            </a:r>
            <a:pPr algn="ctr"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Ручки закрывают колпачком, а карандаши точат осторожно. Так вещи не ломаются раньше времени и выглядят почти как neu.
</a:t>
            </a:r>
            <a:endParaRPr lang="en-US" sz="1200" dirty="0"/>
          </a:p>
        </p:txBody>
      </p:sp>
      <p:sp>
        <p:nvSpPr>
          <p:cNvPr id="12" name="Text 4"/>
          <p:cNvSpPr txBox="1"/>
          <p:nvPr/>
        </p:nvSpPr>
        <p:spPr>
          <a:xfrm>
            <a:off x="4022349" y="3453247"/>
            <a:ext cx="1541100" cy="1163100"/>
          </a:xfrm>
          <a:prstGeom prst="rect">
            <a:avLst/>
          </a:prstGeom>
          <a:noFill/>
          <a:ln/>
        </p:spPr>
        <p:txBody>
          <a:bodyPr wrap="square" lIns="0" tIns="0" rIns="0" bIns="0" rtlCol="0" anchor="t"/>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3. Поддерживать чистоту
</a:t>
            </a:r>
            <a:pPr algn="ctr"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Рюкзак время от времени очищают от крошек, бумажек и пыли. Тогда внутри становится sauber, и нужные предметы легче найти.
</a:t>
            </a:r>
            <a:endParaRPr lang="en-US" sz="1200" dirty="0"/>
          </a:p>
        </p:txBody>
      </p:sp>
      <p:sp>
        <p:nvSpPr>
          <p:cNvPr id="13" name="Text 5"/>
          <p:cNvSpPr txBox="1"/>
          <p:nvPr/>
        </p:nvSpPr>
        <p:spPr>
          <a:xfrm>
            <a:off x="5739046" y="1824054"/>
            <a:ext cx="1541100" cy="1163100"/>
          </a:xfrm>
          <a:prstGeom prst="rect">
            <a:avLst/>
          </a:prstGeom>
          <a:noFill/>
          <a:ln/>
        </p:spPr>
        <p:txBody>
          <a:bodyPr wrap="square" lIns="0" tIns="0" rIns="0" bIns="0" rtlCol="0" anchor="t"/>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4. Своевременно замечать поломки
</a:t>
            </a:r>
            <a:pPr algn="ctr"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Если вещь стала alt или kaputt, её сразу меняют или чинят. Бережный уход помогает школьным принадлежностям служить дольше.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95075" y="1421909"/>
            <a:ext cx="7748700" cy="3569733"/>
          </a:xfrm>
          <a:prstGeom prst="rect">
            <a:avLst/>
          </a:prstGeom>
        </p:spPr>
      </p:pic>
      <p:sp>
        <p:nvSpPr>
          <p:cNvPr id="4"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15</a:t>
            </a:r>
            <a:endParaRPr lang="en-US" sz="1000" dirty="0"/>
          </a:p>
        </p:txBody>
      </p:sp>
      <p:sp>
        <p:nvSpPr>
          <p:cNvPr id="5" name="Text 1"/>
          <p:cNvSpPr txBox="1"/>
          <p:nvPr/>
        </p:nvSpPr>
        <p:spPr>
          <a:xfrm>
            <a:off x="238125" y="129875"/>
            <a:ext cx="8205600" cy="552000"/>
          </a:xfrm>
          <a:prstGeom prst="rect">
            <a:avLst/>
          </a:prstGeom>
          <a:noFill/>
          <a:ln/>
        </p:spPr>
        <p:txBody>
          <a:bodyPr wrap="square" lIns="0" tIns="0" rIns="0" bIns="0" rtlCol="0" anchor="t"/>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Если что-то потерялось
</a:t>
            </a:r>
            <a:endParaRPr lang="en-US" sz="2400" dirty="0"/>
          </a:p>
        </p:txBody>
      </p:sp>
      <p:sp>
        <p:nvSpPr>
          <p:cNvPr id="6" name="Text 2"/>
          <p:cNvSpPr txBox="1"/>
          <p:nvPr/>
        </p:nvSpPr>
        <p:spPr>
          <a:xfrm>
            <a:off x="238125" y="774550"/>
            <a:ext cx="8205600" cy="552000"/>
          </a:xfrm>
          <a:prstGeom prst="rect">
            <a:avLst/>
          </a:prstGeom>
          <a:noFill/>
          <a:ln/>
        </p:spPr>
        <p:txBody>
          <a:bodyPr wrap="square" lIns="0" tIns="0" rIns="0" bIns="0" rtlCol="0" anchor="t"/>
          <a:lstStyle/>
          <a:p>
            <a:pPr algn="l" indent="0" marL="0">
              <a:lnSpc>
                <a:spcPct val="100000"/>
              </a:lnSpc>
              <a:buNone/>
            </a:pPr>
            <a:r>
              <a:rPr lang="en-US" sz="1301" i="1" dirty="0">
                <a:solidFill>
                  <a:srgbClr val="000000"/>
                </a:solidFill>
                <a:latin typeface="Arial" pitchFamily="34" charset="0"/>
                <a:ea typeface="Arial" pitchFamily="34" charset="-122"/>
                <a:cs typeface="Arial" pitchFamily="34" charset="-120"/>
              </a:rPr>
              <a:t>Последовательность помогает спокойно найти школьную вещь и не волноваться.
</a:t>
            </a:r>
            <a:endParaRPr lang="en-US" sz="130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096730" y="1591595"/>
            <a:ext cx="239400" cy="212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366267" y="1602235"/>
            <a:ext cx="239400" cy="1915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1099880" y="3418395"/>
            <a:ext cx="233100" cy="2331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5383974" y="3418395"/>
            <a:ext cx="203963" cy="233100"/>
          </a:xfrm>
          <a:prstGeom prst="rect">
            <a:avLst/>
          </a:prstGeom>
        </p:spPr>
      </p:pic>
      <p:sp>
        <p:nvSpPr>
          <p:cNvPr id="15"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16</a:t>
            </a:r>
            <a:endParaRPr lang="en-US" sz="1000" dirty="0"/>
          </a:p>
        </p:txBody>
      </p:sp>
      <p:sp>
        <p:nvSpPr>
          <p:cNvPr id="16" name="Text 1"/>
          <p:cNvSpPr txBox="1"/>
          <p:nvPr/>
        </p:nvSpPr>
        <p:spPr>
          <a:xfrm>
            <a:off x="608600" y="179300"/>
            <a:ext cx="7917900" cy="7506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Zu Hause und in der Schule
</a:t>
            </a:r>
            <a:endParaRPr lang="en-US" sz="2400" dirty="0"/>
          </a:p>
        </p:txBody>
      </p:sp>
      <p:sp>
        <p:nvSpPr>
          <p:cNvPr id="17" name="Text 2"/>
          <p:cNvSpPr txBox="1"/>
          <p:nvPr/>
        </p:nvSpPr>
        <p:spPr>
          <a:xfrm>
            <a:off x="1823124" y="127997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Дома есть своё место
</a:t>
            </a:r>
            <a:endParaRPr lang="en-US" sz="1300" dirty="0"/>
          </a:p>
        </p:txBody>
      </p:sp>
      <p:sp>
        <p:nvSpPr>
          <p:cNvPr id="18" name="Text 3"/>
          <p:cNvSpPr txBox="1"/>
          <p:nvPr/>
        </p:nvSpPr>
        <p:spPr>
          <a:xfrm>
            <a:off x="1823050" y="1632575"/>
            <a:ext cx="2308800" cy="775500"/>
          </a:xfrm>
          <a:prstGeom prst="rect">
            <a:avLst/>
          </a:prstGeom>
          <a:noFill/>
          <a:ln/>
        </p:spPr>
        <p:txBody>
          <a:bodyPr wrap="square" lIns="0" tIns="0" rIns="0" bIns="0" rtlCol="0" anchor="t"/>
          <a:lstStyle/>
          <a:p>
            <a:pPr algn="l" indent="0" marL="0">
              <a:lnSpc>
                <a:spcPct val="100000"/>
              </a:lnSpc>
              <a:buNone/>
            </a:pPr>
            <a:r>
              <a:rPr lang="en-US" sz="1019" dirty="0">
                <a:solidFill>
                  <a:srgbClr val="000000"/>
                </a:solidFill>
                <a:latin typeface="Arial" pitchFamily="34" charset="0"/>
                <a:ea typeface="Arial" pitchFamily="34" charset="-122"/>
                <a:cs typeface="Arial" pitchFamily="34" charset="-120"/>
              </a:rPr>
              <a:t>Дома школьные вещи удобно хранить на полке, в ящике или в коробке. Когда у каждой вещи есть своё место, утром не приходится устраивать маленькие поиски сокровищ.
</a:t>
            </a:r>
            <a:endParaRPr lang="en-US" sz="1019" dirty="0"/>
          </a:p>
        </p:txBody>
      </p:sp>
      <p:sp>
        <p:nvSpPr>
          <p:cNvPr id="19" name="Text 4"/>
          <p:cNvSpPr txBox="1"/>
          <p:nvPr/>
        </p:nvSpPr>
        <p:spPr>
          <a:xfrm>
            <a:off x="6092655" y="127997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 классе всё рядом
</a:t>
            </a:r>
            <a:endParaRPr lang="en-US" sz="1300" dirty="0"/>
          </a:p>
        </p:txBody>
      </p:sp>
      <p:sp>
        <p:nvSpPr>
          <p:cNvPr id="20" name="Text 5"/>
          <p:cNvSpPr txBox="1"/>
          <p:nvPr/>
        </p:nvSpPr>
        <p:spPr>
          <a:xfrm>
            <a:off x="6092577" y="163257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школе принадлежности лежат в парте, шкафчике или рюкзаке рядом с учебниками. Так их легко достать, когда начинается урок, и ничего не мешает работать.
</a:t>
            </a:r>
            <a:endParaRPr lang="en-US" sz="1100" dirty="0"/>
          </a:p>
        </p:txBody>
      </p:sp>
      <p:sp>
        <p:nvSpPr>
          <p:cNvPr id="21" name="Text 6"/>
          <p:cNvSpPr txBox="1"/>
          <p:nvPr/>
        </p:nvSpPr>
        <p:spPr>
          <a:xfrm>
            <a:off x="1823124" y="311692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Всегда и никогда
</a:t>
            </a:r>
            <a:endParaRPr lang="en-US" sz="1300" dirty="0"/>
          </a:p>
        </p:txBody>
      </p:sp>
      <p:sp>
        <p:nvSpPr>
          <p:cNvPr id="22" name="Text 7"/>
          <p:cNvSpPr txBox="1"/>
          <p:nvPr/>
        </p:nvSpPr>
        <p:spPr>
          <a:xfrm>
            <a:off x="1823050" y="3469525"/>
            <a:ext cx="2308800" cy="775500"/>
          </a:xfrm>
          <a:prstGeom prst="rect">
            <a:avLst/>
          </a:prstGeom>
          <a:noFill/>
          <a:ln/>
        </p:spPr>
        <p:txBody>
          <a:bodyPr wrap="square" lIns="0" tIns="0" rIns="0" bIns="0" rtlCol="0" anchor="t"/>
          <a:lstStyle/>
          <a:p>
            <a:pPr algn="l" indent="0" marL="0">
              <a:lnSpc>
                <a:spcPct val="100000"/>
              </a:lnSpc>
              <a:buNone/>
            </a:pPr>
            <a:r>
              <a:rPr lang="en-US" sz="1082" dirty="0">
                <a:solidFill>
                  <a:srgbClr val="000000"/>
                </a:solidFill>
                <a:latin typeface="Arial" pitchFamily="34" charset="0"/>
                <a:ea typeface="Arial" pitchFamily="34" charset="-122"/>
                <a:cs typeface="Arial" pitchFamily="34" charset="-120"/>
              </a:rPr>
              <a:t>Если вещи лежат постоянно на одном месте, ребёнок быстрее собирается в школу и почти никогда не забывает нужное. Слова immer и nie здесь очень полезны.
</a:t>
            </a:r>
            <a:endParaRPr lang="en-US" sz="1082" dirty="0"/>
          </a:p>
        </p:txBody>
      </p:sp>
      <p:sp>
        <p:nvSpPr>
          <p:cNvPr id="23" name="Text 8"/>
          <p:cNvSpPr txBox="1"/>
          <p:nvPr/>
        </p:nvSpPr>
        <p:spPr>
          <a:xfrm>
            <a:off x="6092649" y="311692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Собранность с утра
</a:t>
            </a:r>
            <a:endParaRPr lang="en-US" sz="1300" dirty="0"/>
          </a:p>
        </p:txBody>
      </p:sp>
      <p:sp>
        <p:nvSpPr>
          <p:cNvPr id="24" name="Text 9"/>
          <p:cNvSpPr txBox="1"/>
          <p:nvPr/>
        </p:nvSpPr>
        <p:spPr>
          <a:xfrm>
            <a:off x="6092575" y="346952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Удобный порядок экономит время и силы. Ребёнок просто проверяет, всё ли на месте, и спокойно выходит из дома без паники и лишней суеты.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4954"/>
            <a:ext cx="2662200" cy="2090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42225" y="954954"/>
            <a:ext cx="2662200" cy="209024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99425" y="954954"/>
            <a:ext cx="2662200" cy="209024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Маленькие, но очень полезные вещи
</a:t>
            </a:r>
            <a:endParaRPr lang="en-US" sz="2400" dirty="0"/>
          </a:p>
        </p:txBody>
      </p:sp>
      <p:sp>
        <p:nvSpPr>
          <p:cNvPr id="11"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17</a:t>
            </a:r>
            <a:endParaRPr lang="en-US" sz="1000" dirty="0"/>
          </a:p>
        </p:txBody>
      </p:sp>
      <p:sp>
        <p:nvSpPr>
          <p:cNvPr id="12" name="Text 2"/>
          <p:cNvSpPr txBox="1"/>
          <p:nvPr/>
        </p:nvSpPr>
        <p:spPr>
          <a:xfrm>
            <a:off x="500675" y="3354450"/>
            <a:ext cx="2414100" cy="1104300"/>
          </a:xfrm>
          <a:prstGeom prst="rect">
            <a:avLst/>
          </a:prstGeom>
          <a:noFill/>
          <a:ln/>
        </p:spPr>
        <p:txBody>
          <a:bodyPr wrap="square" lIns="0" tIns="0" rIns="0" bIns="0" rtlCol="0" anchor="t"/>
          <a:lstStyle/>
          <a:p>
            <a:pPr algn="l" indent="0" marL="0">
              <a:lnSpc>
                <a:spcPct val="100000"/>
              </a:lnSpc>
              <a:buNone/>
            </a:pPr>
            <a:r>
              <a:rPr lang="en-US" sz="1141" b="1" dirty="0">
                <a:solidFill>
                  <a:srgbClr val="000000"/>
                </a:solidFill>
                <a:latin typeface="Arial" pitchFamily="34" charset="0"/>
                <a:ea typeface="Arial" pitchFamily="34" charset="-122"/>
                <a:cs typeface="Arial" pitchFamily="34" charset="-120"/>
              </a:rPr>
              <a:t>Пенал-органайзер: всё по ячейкам
</a:t>
            </a:r>
            <a:pPr algn="l" indent="0" marL="0">
              <a:lnSpc>
                <a:spcPct val="100000"/>
              </a:lnSpc>
              <a:buNone/>
            </a:pPr>
            <a:r>
              <a:rPr lang="en-US" sz="61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6" dirty="0">
                <a:solidFill>
                  <a:srgbClr val="000000"/>
                </a:solidFill>
                <a:latin typeface="Arial" pitchFamily="34" charset="0"/>
                <a:ea typeface="Arial" pitchFamily="34" charset="-122"/>
                <a:cs typeface="Arial" pitchFamily="34" charset="-120"/>
              </a:rPr>
              <a:t>У одного ученика в пенале есть отдельные места для ручек, карандашей и ластика. Он сразу видит, где что лежит, и не тратит время на поиски. Такой порядок особенно нравится тем, кто любит быстро начинать работу.
</a:t>
            </a:r>
            <a:endParaRPr lang="en-US" sz="1141" dirty="0"/>
          </a:p>
        </p:txBody>
      </p:sp>
      <p:sp>
        <p:nvSpPr>
          <p:cNvPr id="13" name="Text 3"/>
          <p:cNvSpPr txBox="1"/>
          <p:nvPr/>
        </p:nvSpPr>
        <p:spPr>
          <a:xfrm>
            <a:off x="3357875" y="3354450"/>
            <a:ext cx="2414100" cy="1104300"/>
          </a:xfrm>
          <a:prstGeom prst="rect">
            <a:avLst/>
          </a:prstGeom>
          <a:noFill/>
          <a:ln/>
        </p:spPr>
        <p:txBody>
          <a:bodyPr wrap="square" lIns="0" tIns="0" rIns="0" bIns="0" rtlCol="0" anchor="t"/>
          <a:lstStyle/>
          <a:p>
            <a:pPr algn="l" indent="0" marL="0">
              <a:lnSpc>
                <a:spcPct val="100000"/>
              </a:lnSpc>
              <a:buNone/>
            </a:pPr>
            <a:r>
              <a:rPr lang="en-US" sz="1141" b="1" dirty="0">
                <a:solidFill>
                  <a:srgbClr val="000000"/>
                </a:solidFill>
                <a:latin typeface="Arial" pitchFamily="34" charset="0"/>
                <a:ea typeface="Arial" pitchFamily="34" charset="-122"/>
                <a:cs typeface="Arial" pitchFamily="34" charset="-120"/>
              </a:rPr>
              <a:t>Закладка, которая спасает страницу
</a:t>
            </a:r>
            <a:pPr algn="l" indent="0" marL="0">
              <a:lnSpc>
                <a:spcPct val="100000"/>
              </a:lnSpc>
              <a:buNone/>
            </a:pPr>
            <a:r>
              <a:rPr lang="en-US" sz="61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6" dirty="0">
                <a:solidFill>
                  <a:srgbClr val="000000"/>
                </a:solidFill>
                <a:latin typeface="Arial" pitchFamily="34" charset="0"/>
                <a:ea typeface="Arial" pitchFamily="34" charset="-122"/>
                <a:cs typeface="Arial" pitchFamily="34" charset="-120"/>
              </a:rPr>
              <a:t>Девочка кладёт в книгу яркую закладку с рисунком. Благодаря ей она легко находит нужный урок и не сгибает уголки страниц. Маленькая вещь делает чтение аккуратнее и помогает не терять нужное место.
</a:t>
            </a:r>
            <a:endParaRPr lang="en-US" sz="1141" dirty="0"/>
          </a:p>
        </p:txBody>
      </p:sp>
      <p:sp>
        <p:nvSpPr>
          <p:cNvPr id="14" name="Text 4"/>
          <p:cNvSpPr txBox="1"/>
          <p:nvPr/>
        </p:nvSpPr>
        <p:spPr>
          <a:xfrm>
            <a:off x="6215075" y="3354450"/>
            <a:ext cx="2414100" cy="1104300"/>
          </a:xfrm>
          <a:prstGeom prst="rect">
            <a:avLst/>
          </a:prstGeom>
          <a:noFill/>
          <a:ln/>
        </p:spPr>
        <p:txBody>
          <a:bodyPr wrap="square" lIns="0" tIns="0" rIns="0" bIns="0" rtlCol="0" anchor="t"/>
          <a:lstStyle/>
          <a:p>
            <a:pPr algn="l" indent="0" marL="0">
              <a:lnSpc>
                <a:spcPct val="100000"/>
              </a:lnSpc>
              <a:buNone/>
            </a:pPr>
            <a:r>
              <a:rPr lang="en-US" sz="1164" b="1" dirty="0">
                <a:solidFill>
                  <a:srgbClr val="000000"/>
                </a:solidFill>
                <a:latin typeface="Arial" pitchFamily="34" charset="0"/>
                <a:ea typeface="Arial" pitchFamily="34" charset="-122"/>
                <a:cs typeface="Arial" pitchFamily="34" charset="-120"/>
              </a:rPr>
              <a:t>Бутылка и светоотражатели
</a:t>
            </a:r>
            <a:pPr algn="l" indent="0" marL="0">
              <a:lnSpc>
                <a:spcPct val="100000"/>
              </a:lnSpc>
              <a:buNone/>
            </a:pPr>
            <a:r>
              <a:rPr lang="en-US" sz="6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5" dirty="0">
                <a:solidFill>
                  <a:srgbClr val="000000"/>
                </a:solidFill>
                <a:latin typeface="Arial" pitchFamily="34" charset="0"/>
                <a:ea typeface="Arial" pitchFamily="34" charset="-122"/>
                <a:cs typeface="Arial" pitchFamily="34" charset="-120"/>
              </a:rPr>
              <a:t>У другого ученика есть бутылка для воды с отметками и светоотражатели на рюкзаке. Бутылка напоминает пить вовремя, а отражатели делают ребёнка заметнее на улице. Полезные вещи выглядят просто, но очень выручают каждый день.
</a:t>
            </a:r>
            <a:endParaRPr lang="en-US" sz="116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49300" y="1368600"/>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Для русского языка обычно нужны тетрадь и ручка: в ней пишут буквы, слова и упражнения, а аккуратная запись помогает не путаться в заданиях.
</a:t>
            </a:r>
            <a:endParaRPr lang="en-US" sz="1400" dirty="0"/>
          </a:p>
        </p:txBody>
      </p:sp>
      <p:sp>
        <p:nvSpPr>
          <p:cNvPr id="5" name="Text 1"/>
          <p:cNvSpPr txBox="1"/>
          <p:nvPr/>
        </p:nvSpPr>
        <p:spPr>
          <a:xfrm>
            <a:off x="410850" y="179300"/>
            <a:ext cx="8299800" cy="6051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Schulsachen für verschiedene Fächer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18</a:t>
            </a:r>
            <a:endParaRPr lang="en-US" sz="1000" dirty="0"/>
          </a:p>
        </p:txBody>
      </p:sp>
      <p:sp>
        <p:nvSpPr>
          <p:cNvPr id="7" name="Text 3"/>
          <p:cNvSpPr txBox="1"/>
          <p:nvPr/>
        </p:nvSpPr>
        <p:spPr>
          <a:xfrm>
            <a:off x="4943967" y="1368600"/>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Для немецкого языка берут тетрадь, карандаш и словарь с картинками. Эти вещи помогают учить новые слова, читать короткие тексты и быстро делать пометки.
</a:t>
            </a:r>
            <a:endParaRPr lang="en-US" sz="1400" dirty="0"/>
          </a:p>
        </p:txBody>
      </p:sp>
      <p:sp>
        <p:nvSpPr>
          <p:cNvPr id="8" name="Text 4"/>
          <p:cNvSpPr txBox="1"/>
          <p:nvPr/>
        </p:nvSpPr>
        <p:spPr>
          <a:xfrm>
            <a:off x="749300" y="3094208"/>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Для математики особенно важны тетрадь в клетку и линейка. С ними удобно писать числа ровно, чертить фигуры и не сбиваться в примерах.
</a:t>
            </a:r>
            <a:endParaRPr lang="en-US" sz="1400" dirty="0"/>
          </a:p>
        </p:txBody>
      </p:sp>
      <p:sp>
        <p:nvSpPr>
          <p:cNvPr id="9" name="Text 5"/>
          <p:cNvSpPr txBox="1"/>
          <p:nvPr/>
        </p:nvSpPr>
        <p:spPr>
          <a:xfrm>
            <a:off x="4943967" y="3094208"/>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Для ИЗО и труда нужны цветные карандаши, краски, кисти, бумага, картон, клей и ножницы. Здесь школьный рюкзак становится почти чемоданом маленького мастера.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Хорошие школьные принадлежности удобно держать в руке: они не слишком тяжёлые, подходят по размеру и помогают писать или рисовать без лишнего напряжения.
</a:t>
            </a:r>
            <a:endParaRPr lang="en-US" sz="1400" dirty="0"/>
          </a:p>
        </p:txBody>
      </p:sp>
      <p:sp>
        <p:nvSpPr>
          <p:cNvPr id="5" name="Text 1"/>
          <p:cNvSpPr txBox="1"/>
          <p:nvPr/>
        </p:nvSpPr>
        <p:spPr>
          <a:xfrm>
            <a:off x="410850" y="296047"/>
            <a:ext cx="8299800" cy="5013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Was macht gute Schulsachen gut?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19</a:t>
            </a:r>
            <a:endParaRPr lang="en-US" sz="1000" dirty="0"/>
          </a:p>
        </p:txBody>
      </p:sp>
      <p:sp>
        <p:nvSpPr>
          <p:cNvPr id="7" name="Text 3"/>
          <p:cNvSpPr txBox="1"/>
          <p:nvPr/>
        </p:nvSpPr>
        <p:spPr>
          <a:xfrm>
            <a:off x="3419548"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Они должны быть прочными и не ломаться после нескольких дней. Для младших школьников это особенно важно, потому что вещь должна служить долго и спокойно.
</a:t>
            </a:r>
            <a:endParaRPr lang="en-US" sz="1400" dirty="0"/>
          </a:p>
        </p:txBody>
      </p:sp>
      <p:sp>
        <p:nvSpPr>
          <p:cNvPr id="8" name="Text 4"/>
          <p:cNvSpPr txBox="1"/>
          <p:nvPr/>
        </p:nvSpPr>
        <p:spPr>
          <a:xfrm>
            <a:off x="6415375"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Ещё хорошие предметы легко помещаются в рюкзак и не мешают другим вещам. Тогда всё выглядит ordentlich, а школьный день проходит намного спокойнее.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00750" y="1066800"/>
            <a:ext cx="7342500" cy="3021900"/>
          </a:xfrm>
          <a:prstGeom prst="rect">
            <a:avLst/>
          </a:prstGeom>
          <a:noFill/>
          <a:ln/>
        </p:spPr>
        <p:txBody>
          <a:bodyPr wrap="square" lIns="0" tIns="0" rIns="0" bIns="0" rtlCol="0" anchor="ctr"/>
          <a:lstStyle/>
          <a:p>
            <a:pPr algn="l" indent="0" marL="0">
              <a:lnSpc>
                <a:spcPct val="100000"/>
              </a:lnSpc>
              <a:buNone/>
            </a:pPr>
            <a:r>
              <a:rPr lang="en-US" sz="3800" b="1" dirty="0">
                <a:solidFill>
                  <a:srgbClr val="B62D04"/>
                </a:solidFill>
                <a:latin typeface="Arial" pitchFamily="34" charset="0"/>
                <a:ea typeface="Arial" pitchFamily="34" charset="-122"/>
                <a:cs typeface="Arial" pitchFamily="34" charset="-120"/>
              </a:rPr>
              <a:t>Die Schulsachen im Alltag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Школьные принадлежности нужны каждый день: они помогают писать, читать, считать и учиться без лишней суеты. Если der Ranzen, das Federmäppchen, das Heft, der Bleistift, der Radiergummi и das Lineal на своих местах, учиться гораздо легче.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2026-05-25T04:19:38Z</dcterms:created>
  <dcterms:modified xsi:type="dcterms:W3CDTF">2026-05-25T04:19:38Z</dcterms:modified>
</cp:coreProperties>
</file>