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2400" y="701866"/>
            <a:ext cx="3939600" cy="3381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1294400"/>
            <a:ext cx="2870700" cy="28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5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Бесполое размножение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716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образования потомства без участия половых клеток, его формы и значение.
</a:t>
            </a:r>
            <a:endParaRPr lang="en-US" sz="3050" dirty="0"/>
          </a:p>
        </p:txBody>
      </p:sp>
      <p:sp>
        <p:nvSpPr>
          <p:cNvPr id="6" name="Text 1"/>
          <p:cNvSpPr txBox="1"/>
          <p:nvPr/>
        </p:nvSpPr>
        <p:spPr>
          <a:xfrm>
            <a:off x="362106" y="4516678"/>
            <a:ext cx="3623154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— ключевой процесс сохранения жизни. Существуют два главных способа: половое, требующее двух особей, и бесполое, при котором один организм сам даёт потомство. Каждый способ имеет свои особенности и роль в природе.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в природе: основные понятия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512" y="2536505"/>
            <a:ext cx="2602145" cy="19998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662" y="2536505"/>
            <a:ext cx="2602145" cy="199989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536505"/>
            <a:ext cx="2602145" cy="199989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бесполое размножение?
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471214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клонов без гамет
</a:t>
            </a:r>
            <a:pPr algn="l" indent="0" marL="0">
              <a:lnSpc>
                <a:spcPct val="100000"/>
              </a:lnSpc>
              <a:buNone/>
            </a:pPr>
            <a:r>
              <a:rPr lang="en-US" sz="36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происходит без слияния половых клеток. Потомки обычно полностью повторяют генотип родителя, образуя клоны. Такой способ широко распространён в бактериях и простейших.
</a:t>
            </a:r>
            <a:endParaRPr lang="en-US" sz="1031" dirty="0"/>
          </a:p>
        </p:txBody>
      </p:sp>
      <p:sp>
        <p:nvSpPr>
          <p:cNvPr id="14" name="Text 3"/>
          <p:cNvSpPr txBox="1"/>
          <p:nvPr/>
        </p:nvSpPr>
        <p:spPr>
          <a:xfrm>
            <a:off x="3315438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Широкое распространение среди организмов
</a:t>
            </a:r>
            <a:pPr algn="l" indent="0" marL="0">
              <a:lnSpc>
                <a:spcPct val="100000"/>
              </a:lnSpc>
              <a:buNone/>
            </a:pPr>
            <a:r>
              <a:rPr lang="en-US" sz="35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способ типичен не только для микроскопических организмов, но и для многих растений, грибов и даже некоторых животных, что обеспечивает массовое и быстрое размножение.
</a:t>
            </a:r>
            <a:endParaRPr lang="en-US" sz="990" dirty="0"/>
          </a:p>
        </p:txBody>
      </p:sp>
      <p:sp>
        <p:nvSpPr>
          <p:cNvPr id="15" name="Text 4"/>
          <p:cNvSpPr txBox="1"/>
          <p:nvPr/>
        </p:nvSpPr>
        <p:spPr>
          <a:xfrm>
            <a:off x="6166433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размножения без участия партнёра
</a:t>
            </a:r>
            <a:pPr algn="l" indent="0" marL="0">
              <a:lnSpc>
                <a:spcPct val="100000"/>
              </a:lnSpc>
              <a:buNone/>
            </a:pPr>
            <a:r>
              <a:rPr lang="en-US" sz="35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методы включают клеточное деление, почкование и образование спор. Все они позволяют эффективно создавать новых организмов без комбинирования генетического материала.
</a:t>
            </a:r>
            <a:endParaRPr lang="en-US" sz="99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01500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— ключевой процесс деления клеток, при котором генетическая информация полностью копируется и передаётся дочерним клеткам.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24922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размножаются бинарным делением, когда клетка делится на две идентичные части с одинаковой ДНК.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24641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многоклеточных эукариотов встречаются различные варианты вегетативного размножения, основанные на митотических механизмах.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Клеточные основы бесполого размножения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604" y="2496706"/>
            <a:ext cx="2690306" cy="1975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2301" y="2496122"/>
            <a:ext cx="2702678" cy="19768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0170" y="2495989"/>
            <a:ext cx="2724871" cy="197712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0839" y="1734094"/>
            <a:ext cx="2568865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Бинарное деление — быстрое размножение бактерий
</a:t>
            </a:r>
            <a:pPr algn="l" indent="0" marL="0">
              <a:lnSpc>
                <a:spcPct val="100000"/>
              </a:lnSpc>
              <a:buNone/>
            </a:pPr>
            <a:r>
              <a:rPr lang="en-US" sz="3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способ размножения одноклеточных — удвоение клетки с последующим её делением на две: это обеспечивает стремительный рост численности бактерий во многих средах.
</a:t>
            </a:r>
            <a:endParaRPr lang="en-US" sz="987" dirty="0"/>
          </a:p>
        </p:txBody>
      </p:sp>
      <p:sp>
        <p:nvSpPr>
          <p:cNvPr id="9" name="Text 1"/>
          <p:cNvSpPr txBox="1"/>
          <p:nvPr/>
        </p:nvSpPr>
        <p:spPr>
          <a:xfrm>
            <a:off x="6127341" y="1734094"/>
            <a:ext cx="2611702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 в растительном мире
</a:t>
            </a:r>
            <a:pPr algn="l" indent="0" marL="0">
              <a:lnSpc>
                <a:spcPct val="100000"/>
              </a:lnSpc>
              <a:buNone/>
            </a:pPr>
            <a:r>
              <a:rPr lang="en-US" sz="3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размножаются с помощью корневищ, клубней и усиков, что помогает быстро распространяться и сохранять качественные признаки материнской особи.
</a:t>
            </a:r>
            <a:endParaRPr lang="en-US" sz="1001" dirty="0"/>
          </a:p>
        </p:txBody>
      </p:sp>
      <p:sp>
        <p:nvSpPr>
          <p:cNvPr id="10" name="Text 2"/>
          <p:cNvSpPr txBox="1"/>
          <p:nvPr/>
        </p:nvSpPr>
        <p:spPr>
          <a:xfrm>
            <a:off x="3256724" y="1734094"/>
            <a:ext cx="2611702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4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Спорообразование и почкование у грибов и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3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 некоторые животные используют образование спор и почкование для быстрого и эффективного воспроизводства без участия партнёра.
</a:t>
            </a:r>
            <a:endParaRPr lang="en-US" sz="1024" dirty="0"/>
          </a:p>
        </p:txBody>
      </p:sp>
      <p:sp>
        <p:nvSpPr>
          <p:cNvPr id="11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видов бесполого размножения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5660" y="927073"/>
            <a:ext cx="3377807" cy="17932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 минут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благоприятных условиях бактерии удваивают численность примерно каждые 20 минут, что ведёт к стремительному росту популяции.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705661" y="3566160"/>
            <a:ext cx="3754336" cy="929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Микробиологические исследования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27891" y="1057521"/>
            <a:ext cx="3271360" cy="15558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Escherichia coli — классический пример бактерии с высокой скоростью двоичного деления, демонстрирующий экспоненциальное увеличение численности.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641626" y="4678984"/>
            <a:ext cx="1311900" cy="2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269" y="2664798"/>
            <a:ext cx="4019570" cy="18527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9668" y="2664798"/>
            <a:ext cx="4019570" cy="185277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2613" y="1663941"/>
            <a:ext cx="3931249" cy="9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Почкование у дрожжевых клеток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дрожжей новая клетка вырастает из родительской, отделяясь после созревания. Этот процесс позволяет быстро увеличивать численность колонии без слияния гамет.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820508" y="1663941"/>
            <a:ext cx="3931249" cy="9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гидры почкованием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теле взрослой гидры формируется небольшой нарост — почка, который развивается в полноценного организм и позже отделяется. Так гидра может легко восстанавливаться и распространяться.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Почкование у дрожжей и гидры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8720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Фрагментация — способ размножения, при котором части организма отделяются и развиваются в новых особей с полным набором функций.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39491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Эффективна для восстановления численности у плоских червей и морских звёзд: даже маленький фрагмент может вырасти в полноценное существо.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111266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Способствует быстрому заселению среды и восстановлению после повреждений, расширяя потенциальные жизненные ниши.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Фрагментация: разделение организма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604" y="2496706"/>
            <a:ext cx="2690306" cy="1975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2301" y="2496122"/>
            <a:ext cx="2702678" cy="19768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0170" y="2495989"/>
            <a:ext cx="2724871" cy="197712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0839" y="1734094"/>
            <a:ext cx="2568865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грибов: средство выживания и размножения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3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формируют споры, способные выдерживать неблагоприятные условия и благодаря лёгкости распространения быстро колонизировать новые места.
</a:t>
            </a:r>
            <a:endParaRPr lang="en-US" sz="991" dirty="0"/>
          </a:p>
        </p:txBody>
      </p:sp>
      <p:sp>
        <p:nvSpPr>
          <p:cNvPr id="9" name="Text 1"/>
          <p:cNvSpPr txBox="1"/>
          <p:nvPr/>
        </p:nvSpPr>
        <p:spPr>
          <a:xfrm>
            <a:off x="6127341" y="1734094"/>
            <a:ext cx="2611702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4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функции спор
</a:t>
            </a:r>
            <a:pPr algn="l" indent="0" marL="0">
              <a:lnSpc>
                <a:spcPct val="100000"/>
              </a:lnSpc>
              <a:buNone/>
            </a:pPr>
            <a:r>
              <a:rPr lang="en-US" sz="3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представляют собой одноклеточные структуры с устойчивой оболочкой, обеспечивающие длительное сохранение жизнеспособности в неблагоприятных обстоятельствах.
</a:t>
            </a:r>
            <a:endParaRPr lang="en-US" sz="1054" dirty="0"/>
          </a:p>
        </p:txBody>
      </p:sp>
      <p:sp>
        <p:nvSpPr>
          <p:cNvPr id="10" name="Text 2"/>
          <p:cNvSpPr txBox="1"/>
          <p:nvPr/>
        </p:nvSpPr>
        <p:spPr>
          <a:xfrm>
            <a:off x="3256724" y="1734094"/>
            <a:ext cx="2611702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папоротников и мхов
</a:t>
            </a:r>
            <a:pPr algn="l" indent="0" marL="0">
              <a:lnSpc>
                <a:spcPct val="100000"/>
              </a:lnSpc>
              <a:buNone/>
            </a:pPr>
            <a:r>
              <a:rPr lang="en-US" sz="4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папоротников и мхов споры полагаются на выносливость и дальнее распространение, позволяя быстро занять подходящие среды с оптимальными условиями.
</a:t>
            </a:r>
            <a:endParaRPr lang="en-US" sz="1207" dirty="0"/>
          </a:p>
        </p:txBody>
      </p:sp>
      <p:sp>
        <p:nvSpPr>
          <p:cNvPr id="11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Спорообразование у грибов и растений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8113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Клубни, например у картофеля, служат запасными органами и дают начало новым растениям, сохраняя генетическую идентичность.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788934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Луковицы, как у лука и чеснока, состоят из мясистых чешуек, которые содержат питательные вещества и обеспечивают быстрый рост.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38113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Корневища, характерные для ландыша, позволяют растениям распространяться горизонтально, формируя новые побеги.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88934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Усы у земляники обеспечивают распространение и укоренение новых дочерних растений, способствуя расширению популяции.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 у растений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512" y="2536505"/>
            <a:ext cx="2602145" cy="19998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662" y="2536505"/>
            <a:ext cx="2602145" cy="199989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536505"/>
            <a:ext cx="2602145" cy="199989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бесполого размножения у животных
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471214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Полипы медуз — начало новой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36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Медузы проходят стадию полипа, способного размножаться бесполым путём. Полипы прирастанием к подводным поверхностям формируют новые особи, что помогает быстро увеличивать популяцию в подходящих условиях.
</a:t>
            </a:r>
            <a:endParaRPr lang="en-US" sz="1031" dirty="0"/>
          </a:p>
        </p:txBody>
      </p:sp>
      <p:sp>
        <p:nvSpPr>
          <p:cNvPr id="14" name="Text 3"/>
          <p:cNvSpPr txBox="1"/>
          <p:nvPr/>
        </p:nvSpPr>
        <p:spPr>
          <a:xfrm>
            <a:off x="3315438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Почкование в колониях кораллов
</a:t>
            </a:r>
            <a:pPr algn="l" indent="0" marL="0">
              <a:lnSpc>
                <a:spcPct val="100000"/>
              </a:lnSpc>
              <a:buNone/>
            </a:pPr>
            <a:r>
              <a:rPr lang="en-US" sz="36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Кораллы размножаются почкованием, когда небольшие выступы на материнском организме развиваются в самостоятельные полипы. Это обеспечивает расширение колоний и восстановление после повреждений.
</a:t>
            </a:r>
            <a:endParaRPr lang="en-US" sz="1031" dirty="0"/>
          </a:p>
        </p:txBody>
      </p:sp>
      <p:sp>
        <p:nvSpPr>
          <p:cNvPr id="15" name="Text 4"/>
          <p:cNvSpPr txBox="1"/>
          <p:nvPr/>
        </p:nvSpPr>
        <p:spPr>
          <a:xfrm>
            <a:off x="6166433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Фрагментация у морских звёзд и кольчатых червей
</a:t>
            </a:r>
            <a:pPr algn="l" indent="0" marL="0">
              <a:lnSpc>
                <a:spcPct val="100000"/>
              </a:lnSpc>
              <a:buNone/>
            </a:pPr>
            <a:r>
              <a:rPr lang="en-US" sz="35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морские звёзды и кольчатые черви восстанавливаются после разделения тела. Каждая часть способна вырасти в новый организм, позволяя быстро восстанавливать численность при травмах.
</a:t>
            </a:r>
            <a:endParaRPr lang="en-US" sz="99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обеспечивает экспоненциальный рост численности при стабильных условиях. Половое размножение развивается медленнее из-за необходимости поиска партнёра.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бесполое размножение даёт преимущество в быстром увеличении популяции, особенно в постоянной среде.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биологических исследований, 2023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Темпы увеличения численности: бесполое vs половое размножение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2193397"/>
            <a:ext cx="3848986" cy="18282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основных достоинств и ограничений бесполого размножения в природных условиях.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эффективно для стабильных условий, но ограничивает эволюционную гибкость популяций.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биология, 2024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 недостатки бесполого размножения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604" y="2496706"/>
            <a:ext cx="2690306" cy="1975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2301" y="2496122"/>
            <a:ext cx="2702678" cy="19768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0170" y="2495989"/>
            <a:ext cx="2724871" cy="197712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0839" y="1734094"/>
            <a:ext cx="2568865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Колонии бактерий — один генетический набор
</a:t>
            </a:r>
            <a:pPr algn="l" indent="0" marL="0">
              <a:lnSpc>
                <a:spcPct val="100000"/>
              </a:lnSpc>
              <a:buNone/>
            </a:pPr>
            <a:r>
              <a:rPr lang="en-US" sz="3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Бактерии, делясь бинарным способом, производят идентичных потомков. В лабораторных условиях колонии часто состоят из генетически одинаковых клеток, что облегчает изучение микроорганизмов.
</a:t>
            </a:r>
            <a:endParaRPr lang="en-US" sz="987" dirty="0"/>
          </a:p>
        </p:txBody>
      </p:sp>
      <p:sp>
        <p:nvSpPr>
          <p:cNvPr id="9" name="Text 1"/>
          <p:cNvSpPr txBox="1"/>
          <p:nvPr/>
        </p:nvSpPr>
        <p:spPr>
          <a:xfrm>
            <a:off x="6127341" y="1734094"/>
            <a:ext cx="2611702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Почкование гидры — клонирование на практике
</a:t>
            </a:r>
            <a:pPr algn="l" indent="0" marL="0">
              <a:lnSpc>
                <a:spcPct val="100000"/>
              </a:lnSpc>
              <a:buNone/>
            </a:pPr>
            <a:r>
              <a:rPr lang="en-US" sz="3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Гидра развивается так, что новые особи генетически равны родителю. Это даёт представление о том, как в природе поддерживаются стабильные популяции.
</a:t>
            </a:r>
            <a:endParaRPr lang="en-US" sz="1061" dirty="0"/>
          </a:p>
        </p:txBody>
      </p:sp>
      <p:sp>
        <p:nvSpPr>
          <p:cNvPr id="10" name="Text 2"/>
          <p:cNvSpPr txBox="1"/>
          <p:nvPr/>
        </p:nvSpPr>
        <p:spPr>
          <a:xfrm>
            <a:off x="3256724" y="1734094"/>
            <a:ext cx="2611702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Клубни картофеля — пример клонального размножения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3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Картофельные клубни содержат тот же набор генов, что и материнское растение. Использование клубней позволяет сохранять стабильные сорта с нужными качествами.
</a:t>
            </a:r>
            <a:endParaRPr lang="en-US" sz="987" dirty="0"/>
          </a:p>
        </p:txBody>
      </p:sp>
      <p:sp>
        <p:nvSpPr>
          <p:cNvPr id="11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идентичность потомков при бесполом размножении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6037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Обеспечивает быстрое заселение и освоение доступных ресурсов новыми особями того же вида в благоприятных условиях.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588747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Поддерживает стабильность видов в экологически однородных и неизменных средах обитания.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80936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Способствует восстановлению численности популяций после природных катастроф или повреждений организма.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Биологическая роль бесполого размножения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возникновения бесполого размножения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активации бесполого размножения у организмов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67943" y="1056457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позволяет получать стабильные сорта с сохранением полезных качеств без потери признаков материнских растений.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589990" y="1056458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клубней, черенков и луковиц ускоряет получение продукции и снижает зависимость от опыления насекомыми.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67942" y="3165709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Обеспечивает массовое воспроизводство сельскохозяйственных культур с гарантированным качеством и урожайностью.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589989" y="3165710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облегчают селекцию и позволяют быстро распространять улучшенные сорта по аграрным регионам.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61950" y="814388"/>
            <a:ext cx="2562225" cy="3514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 человека: размножение культурных растений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512" y="2536505"/>
            <a:ext cx="2602145" cy="19998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662" y="2536505"/>
            <a:ext cx="2602145" cy="199989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536505"/>
            <a:ext cx="2602145" cy="199989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бесполого размножения в биотехнологиях
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471214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4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Микроклональное размножение растений in vitro
</a:t>
            </a:r>
            <a:pPr algn="l" indent="0" marL="0">
              <a:lnSpc>
                <a:spcPct val="100000"/>
              </a:lnSpc>
              <a:buNone/>
            </a:pPr>
            <a:r>
              <a:rPr lang="en-US" sz="35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позволяет массово выращивать генетически идентичные растения в стерильных условиях, сохраняя уникальные черты спорных сортов. Это важный инструмент для селекции и сохранения видов.
</a:t>
            </a:r>
            <a:endParaRPr lang="en-US" sz="984" dirty="0"/>
          </a:p>
        </p:txBody>
      </p:sp>
      <p:sp>
        <p:nvSpPr>
          <p:cNvPr id="14" name="Text 3"/>
          <p:cNvSpPr txBox="1"/>
          <p:nvPr/>
        </p:nvSpPr>
        <p:spPr>
          <a:xfrm>
            <a:off x="3315438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Выращивание микроводорослей для биопродуктов
</a:t>
            </a:r>
            <a:pPr algn="l" indent="0" marL="0">
              <a:lnSpc>
                <a:spcPct val="100000"/>
              </a:lnSpc>
              <a:buNone/>
            </a:pPr>
            <a:r>
              <a:rPr lang="en-US" sz="35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Биотехнологии используют микроводоросли, размножающиеся бесполым путём, для производства биотоплива и добавок. Массовое культивирование позволяет повышать эффективность производства.
</a:t>
            </a:r>
            <a:endParaRPr lang="en-US" sz="990" dirty="0"/>
          </a:p>
        </p:txBody>
      </p:sp>
      <p:sp>
        <p:nvSpPr>
          <p:cNvPr id="15" name="Text 4"/>
          <p:cNvSpPr txBox="1"/>
          <p:nvPr/>
        </p:nvSpPr>
        <p:spPr>
          <a:xfrm>
            <a:off x="6166433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2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размножение бактерий для лекарств
</a:t>
            </a:r>
            <a:pPr algn="l" indent="0" marL="0">
              <a:lnSpc>
                <a:spcPct val="100000"/>
              </a:lnSpc>
              <a:buNone/>
            </a:pPr>
            <a:r>
              <a:rPr lang="en-US" sz="33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бактериальных культур, размножающихся бинарным делением, важно при создании антибиотиков и вакцин. Бесполое размножение обеспечивает стабильность и быстрое получение материала.
</a:t>
            </a:r>
            <a:endParaRPr lang="en-US" sz="93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8113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генетического разнообразия снижает способность популяций адаптироваться к изменяющимся условиям среды.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788934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уязвимость к болезням может привести к массовым эпидемиям и массовой гибели организмов.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38113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пример — массовое вымирание картофельных урожай в Ирландии из-за фитофтороза в XIX веке.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88934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рост численности без адаптации ограничивает эволюционные возможности видов в долгосрочной перспективе.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и риски бесполого размножения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размножение: баланс скорости и стабильности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эффективно для быстрого воспроизводства и поддержания популяций в неизменных условиях, но ограничено по адаптивности из-за отсутствия генетического разнообразия.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2026-05-09T07:41:32Z</dcterms:created>
  <dcterms:modified xsi:type="dcterms:W3CDTF">2026-05-09T07:41:32Z</dcterms:modified>
</cp:coreProperties>
</file>