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jpeg"/><Relationship Id="rId6" Type="http://schemas.openxmlformats.org/officeDocument/2006/relationships/image" Target="../media/image-3-6.png"/><Relationship Id="rId7" Type="http://schemas.openxmlformats.org/officeDocument/2006/relationships/image" Target="../media/image-3-7.jpe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slideLayout" Target="../slideLayouts/slideLayout1.xml"/><Relationship Id="rId1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png"/><Relationship Id="rId5" Type="http://schemas.openxmlformats.org/officeDocument/2006/relationships/image" Target="../media/image-8-5.jpeg"/><Relationship Id="rId6" Type="http://schemas.openxmlformats.org/officeDocument/2006/relationships/image" Target="../media/image-8-6.png"/><Relationship Id="rId7" Type="http://schemas.openxmlformats.org/officeDocument/2006/relationships/image" Target="../media/image-8-7.jpe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slideLayout" Target="../slideLayouts/slideLayout1.xml"/><Relationship Id="rId1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image" Target="../media/image-11-8.png"/><Relationship Id="rId9" Type="http://schemas.openxmlformats.org/officeDocument/2006/relationships/image" Target="../media/image-11-9.jpeg"/><Relationship Id="rId10" Type="http://schemas.openxmlformats.org/officeDocument/2006/relationships/image" Target="../media/image-11-10.png"/><Relationship Id="rId11" Type="http://schemas.openxmlformats.org/officeDocument/2006/relationships/slideLayout" Target="../slideLayouts/slideLayout1.xml"/><Relationship Id="rId1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slideLayout" Target="../slideLayouts/slideLayout1.xml"/><Relationship Id="rId1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264800" y="50"/>
            <a:ext cx="287815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903950" y="777900"/>
            <a:ext cx="4204500" cy="40986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Россия — наша Родина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Россия — наш общий дом, где растут мечты, дружба и добрые дела.
</a:t>
            </a:r>
            <a:endParaRPr lang="en-US" sz="3800" dirty="0"/>
          </a:p>
        </p:txBody>
      </p:sp>
      <p:sp>
        <p:nvSpPr>
          <p:cNvPr id="6" name="Text 1"/>
          <p:cNvSpPr txBox="1"/>
          <p:nvPr/>
        </p:nvSpPr>
        <p:spPr>
          <a:xfrm>
            <a:off x="1903950" y="217325"/>
            <a:ext cx="4204500" cy="3891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762500" y="1055225"/>
            <a:ext cx="3974400" cy="3912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650850" y="1375825"/>
            <a:ext cx="3677700" cy="32175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Родина — это место, где всё близко и дорого. Россия огромна, красива и удивительно разная: здесь живут многие народы, а всех объединяют язык, история и уважение к общим символам.
</a:t>
            </a:r>
            <a:endParaRPr lang="en-US" sz="1400" dirty="0"/>
          </a:p>
        </p:txBody>
      </p:sp>
      <p:sp>
        <p:nvSpPr>
          <p:cNvPr id="6" name="Text 1"/>
          <p:cNvSpPr txBox="1"/>
          <p:nvPr/>
        </p:nvSpPr>
        <p:spPr>
          <a:xfrm>
            <a:off x="650850" y="402000"/>
            <a:ext cx="7752300" cy="3759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Что делает Россию нашей Родиной
</a:t>
            </a:r>
            <a:endParaRPr lang="en-US" sz="2400" dirty="0"/>
          </a:p>
        </p:txBody>
      </p:sp>
      <p:sp>
        <p:nvSpPr>
          <p:cNvPr id="7" name="Text 2"/>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Как выглядит Россия на карте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От моря до моря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Если посмотреть на карту России, можно увидеть очень большие пространства: моря, леса, горы и равнины. Страна тянется так далеко, что в одном её крае уже утро, а в другом ещё только ночь. Карта помогает представить, какая она просторная и удивительная.
</a:t>
            </a:r>
            <a:endParaRPr lang="en-US" sz="1164"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Реки, которые знают все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По карте особенно заметны длинные реки: Волга, Обь, Лена и Енисей. Они похожи на большие голубые дороги, которые соединяют разные части страны. Рядом с ними стоят города, растут леса и живут люди, любующиеся красотой родной земли.
</a:t>
            </a:r>
            <a:endParaRPr lang="en-US" sz="1164"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164" b="1" dirty="0">
                <a:solidFill>
                  <a:srgbClr val="000000"/>
                </a:solidFill>
                <a:latin typeface="Arial" pitchFamily="34" charset="0"/>
                <a:ea typeface="Arial" pitchFamily="34" charset="-122"/>
                <a:cs typeface="Arial" pitchFamily="34" charset="-120"/>
              </a:rPr>
              <a:t>Москва в центре страны
</a:t>
            </a:r>
            <a:pPr algn="l" indent="0" marL="0">
              <a:lnSpc>
                <a:spcPct val="100000"/>
              </a:lnSpc>
              <a:buNone/>
            </a:pPr>
            <a:r>
              <a:rPr lang="en-US" sz="6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5" dirty="0">
                <a:solidFill>
                  <a:srgbClr val="000000"/>
                </a:solidFill>
                <a:latin typeface="Arial" pitchFamily="34" charset="0"/>
                <a:ea typeface="Arial" pitchFamily="34" charset="-122"/>
                <a:cs typeface="Arial" pitchFamily="34" charset="-120"/>
              </a:rPr>
              <a:t>На карте России легко найти Москву — столицу нашей страны. От неё расходятся дороги, поезда и самолёты во все стороны. Когда ребята видят карту, они начинают лучше понимать, где находится их город, и как огромна Россия.
</a:t>
            </a:r>
            <a:endParaRPr lang="en-US" sz="116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114449" y="1581445"/>
            <a:ext cx="203962" cy="233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69417" y="1581445"/>
            <a:ext cx="233100" cy="2331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1099880" y="3418395"/>
            <a:ext cx="233100" cy="233100"/>
          </a:xfrm>
          <a:prstGeom prst="rect">
            <a:avLst/>
          </a:prstGeom>
        </p:spPr>
      </p:pic>
      <p:sp>
        <p:nvSpPr>
          <p:cNvPr id="12"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4</a:t>
            </a:r>
            <a:endParaRPr lang="en-US" sz="1000" dirty="0"/>
          </a:p>
        </p:txBody>
      </p:sp>
      <p:sp>
        <p:nvSpPr>
          <p:cNvPr id="13" name="Text 1"/>
          <p:cNvSpPr txBox="1"/>
          <p:nvPr/>
        </p:nvSpPr>
        <p:spPr>
          <a:xfrm>
            <a:off x="608600" y="179300"/>
            <a:ext cx="7917900" cy="7506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Главные символы России
</a:t>
            </a:r>
            <a:endParaRPr lang="en-US" sz="2400" dirty="0"/>
          </a:p>
        </p:txBody>
      </p:sp>
      <p:sp>
        <p:nvSpPr>
          <p:cNvPr id="14" name="Text 2"/>
          <p:cNvSpPr txBox="1"/>
          <p:nvPr/>
        </p:nvSpPr>
        <p:spPr>
          <a:xfrm>
            <a:off x="1823124"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Флаг
</a:t>
            </a:r>
            <a:endParaRPr lang="en-US" sz="1300" dirty="0"/>
          </a:p>
        </p:txBody>
      </p:sp>
      <p:sp>
        <p:nvSpPr>
          <p:cNvPr id="15" name="Text 3"/>
          <p:cNvSpPr txBox="1"/>
          <p:nvPr/>
        </p:nvSpPr>
        <p:spPr>
          <a:xfrm>
            <a:off x="1823050" y="163257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Три цвета российского флага — белый, синий и красный. Его поднимают на важных событиях, и он напоминает о стране, её истории и единстве людей.
</a:t>
            </a:r>
            <a:endParaRPr lang="en-US" sz="1100" dirty="0"/>
          </a:p>
        </p:txBody>
      </p:sp>
      <p:sp>
        <p:nvSpPr>
          <p:cNvPr id="16" name="Text 4"/>
          <p:cNvSpPr txBox="1"/>
          <p:nvPr/>
        </p:nvSpPr>
        <p:spPr>
          <a:xfrm>
            <a:off x="6092655" y="127997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Герб
</a:t>
            </a:r>
            <a:endParaRPr lang="en-US" sz="1300" dirty="0"/>
          </a:p>
        </p:txBody>
      </p:sp>
      <p:sp>
        <p:nvSpPr>
          <p:cNvPr id="17" name="Text 5"/>
          <p:cNvSpPr txBox="1"/>
          <p:nvPr/>
        </p:nvSpPr>
        <p:spPr>
          <a:xfrm>
            <a:off x="6092577" y="1632575"/>
            <a:ext cx="2308800" cy="775500"/>
          </a:xfrm>
          <a:prstGeom prst="rect">
            <a:avLst/>
          </a:prstGeom>
          <a:noFill/>
          <a:ln/>
        </p:spPr>
        <p:txBody>
          <a:bodyPr wrap="square" lIns="0" tIns="0" rIns="0" bIns="0" rtlCol="0" anchor="t"/>
          <a:lstStyle/>
          <a:p>
            <a:pPr algn="l" indent="0" marL="0">
              <a:lnSpc>
                <a:spcPct val="100000"/>
              </a:lnSpc>
              <a:buNone/>
            </a:pPr>
            <a:r>
              <a:rPr lang="en-US" sz="1051" dirty="0">
                <a:solidFill>
                  <a:srgbClr val="000000"/>
                </a:solidFill>
                <a:latin typeface="Arial" pitchFamily="34" charset="0"/>
                <a:ea typeface="Arial" pitchFamily="34" charset="-122"/>
                <a:cs typeface="Arial" pitchFamily="34" charset="-120"/>
              </a:rPr>
              <a:t>На гербе России изображён двуглавый орёл. Это древний и торжественный знак государства, который можно увидеть на официальных документах и зданиях.
</a:t>
            </a:r>
            <a:endParaRPr lang="en-US" sz="1051" dirty="0"/>
          </a:p>
        </p:txBody>
      </p:sp>
      <p:sp>
        <p:nvSpPr>
          <p:cNvPr id="18" name="Text 6"/>
          <p:cNvSpPr txBox="1"/>
          <p:nvPr/>
        </p:nvSpPr>
        <p:spPr>
          <a:xfrm>
            <a:off x="1823124" y="3116927"/>
            <a:ext cx="2308800" cy="3147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Гимн
</a:t>
            </a:r>
            <a:endParaRPr lang="en-US" sz="1300" dirty="0"/>
          </a:p>
        </p:txBody>
      </p:sp>
      <p:sp>
        <p:nvSpPr>
          <p:cNvPr id="19" name="Text 7"/>
          <p:cNvSpPr txBox="1"/>
          <p:nvPr/>
        </p:nvSpPr>
        <p:spPr>
          <a:xfrm>
            <a:off x="1823050" y="3469525"/>
            <a:ext cx="2308800" cy="7755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Гимн России — торжественная песня страны. Его слушают стоя, спокойно и с уважением, потому что он выражает любовь к Родине и её народу.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47421" y="1229925"/>
            <a:ext cx="2485008" cy="2681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14125" y="202050"/>
            <a:ext cx="4002600" cy="865800"/>
          </a:xfrm>
          <a:prstGeom prst="rect">
            <a:avLst/>
          </a:prstGeom>
          <a:noFill/>
          <a:ln/>
        </p:spPr>
        <p:txBody>
          <a:bodyPr wrap="square" lIns="0" tIns="0" rIns="0" bIns="0" rtlCol="0" anchor="t"/>
          <a:lstStyle/>
          <a:p>
            <a:pPr algn="l" indent="0" marL="0">
              <a:lnSpc>
                <a:spcPct val="100000"/>
              </a:lnSpc>
              <a:buNone/>
            </a:pPr>
            <a:r>
              <a:rPr lang="en-US" sz="2000" b="1" dirty="0">
                <a:solidFill>
                  <a:srgbClr val="FDF8E5"/>
                </a:solidFill>
                <a:latin typeface="Arial" pitchFamily="34" charset="0"/>
                <a:ea typeface="Arial" pitchFamily="34" charset="-122"/>
                <a:cs typeface="Arial" pitchFamily="34" charset="-120"/>
              </a:rPr>
              <a:t>Москва — столица России
</a:t>
            </a:r>
            <a:endParaRPr lang="en-US" sz="2000" dirty="0"/>
          </a:p>
        </p:txBody>
      </p:sp>
      <p:sp>
        <p:nvSpPr>
          <p:cNvPr id="9"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5</a:t>
            </a:r>
            <a:endParaRPr lang="en-US" sz="1000" dirty="0"/>
          </a:p>
        </p:txBody>
      </p:sp>
      <p:sp>
        <p:nvSpPr>
          <p:cNvPr id="10" name="Text 2"/>
          <p:cNvSpPr txBox="1"/>
          <p:nvPr/>
        </p:nvSpPr>
        <p:spPr>
          <a:xfrm>
            <a:off x="694100" y="1229925"/>
            <a:ext cx="3622500" cy="1085100"/>
          </a:xfrm>
          <a:prstGeom prst="rect">
            <a:avLst/>
          </a:prstGeom>
          <a:noFill/>
          <a:ln/>
        </p:spPr>
        <p:txBody>
          <a:bodyPr wrap="square" lIns="0" tIns="0" rIns="0" bIns="0" rtlCol="0" anchor="t"/>
          <a:lstStyle/>
          <a:p>
            <a:pPr algn="l" indent="0" marL="0">
              <a:lnSpc>
                <a:spcPct val="100000"/>
              </a:lnSpc>
              <a:buNone/>
            </a:pPr>
            <a:r>
              <a:rPr lang="en-US" sz="1400" b="1" dirty="0">
                <a:solidFill>
                  <a:srgbClr val="FDF8E5"/>
                </a:solidFill>
                <a:latin typeface="Arial" pitchFamily="34" charset="0"/>
                <a:ea typeface="Arial" pitchFamily="34" charset="-122"/>
                <a:cs typeface="Arial" pitchFamily="34" charset="-120"/>
              </a:rPr>
              <a:t>Главный город
</a:t>
            </a:r>
            <a:pPr algn="l" indent="0" marL="0">
              <a:lnSpc>
                <a:spcPct val="100000"/>
              </a:lnSpc>
              <a:buNone/>
            </a:pPr>
            <a:r>
              <a:rPr lang="en-US" sz="800" dirty="0">
                <a:solidFill>
                  <a:srgbClr val="FDF8E5"/>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DF8E5"/>
                </a:solidFill>
                <a:latin typeface="Arial" pitchFamily="34" charset="0"/>
                <a:ea typeface="Arial" pitchFamily="34" charset="-122"/>
                <a:cs typeface="Arial" pitchFamily="34" charset="-120"/>
              </a:rPr>
              <a:t>Москва — столица нашей страны и её сердце. Здесь принимают важные решения, работают государственные учреждения и живут миллионы людей, которые каждый день делают город живым и шумным.
</a:t>
            </a:r>
            <a:endParaRPr lang="en-US" sz="1400" dirty="0"/>
          </a:p>
        </p:txBody>
      </p:sp>
      <p:sp>
        <p:nvSpPr>
          <p:cNvPr id="11" name="Text 3"/>
          <p:cNvSpPr txBox="1"/>
          <p:nvPr/>
        </p:nvSpPr>
        <p:spPr>
          <a:xfrm>
            <a:off x="694100" y="2411525"/>
            <a:ext cx="3622500" cy="1085100"/>
          </a:xfrm>
          <a:prstGeom prst="rect">
            <a:avLst/>
          </a:prstGeom>
          <a:noFill/>
          <a:ln/>
        </p:spPr>
        <p:txBody>
          <a:bodyPr wrap="square" lIns="0" tIns="0" rIns="0" bIns="0" rtlCol="0" anchor="t"/>
          <a:lstStyle/>
          <a:p>
            <a:pPr algn="l" indent="0" marL="0">
              <a:lnSpc>
                <a:spcPct val="100000"/>
              </a:lnSpc>
              <a:buNone/>
            </a:pPr>
            <a:r>
              <a:rPr lang="en-US" sz="1400" b="1" dirty="0">
                <a:solidFill>
                  <a:srgbClr val="FDF8E5"/>
                </a:solidFill>
                <a:latin typeface="Arial" pitchFamily="34" charset="0"/>
                <a:ea typeface="Arial" pitchFamily="34" charset="-122"/>
                <a:cs typeface="Arial" pitchFamily="34" charset="-120"/>
              </a:rPr>
              <a:t>Известные места
</a:t>
            </a:r>
            <a:pPr algn="l" indent="0" marL="0">
              <a:lnSpc>
                <a:spcPct val="100000"/>
              </a:lnSpc>
              <a:buNone/>
            </a:pPr>
            <a:r>
              <a:rPr lang="en-US" sz="800" dirty="0">
                <a:solidFill>
                  <a:srgbClr val="FDF8E5"/>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DF8E5"/>
                </a:solidFill>
                <a:latin typeface="Arial" pitchFamily="34" charset="0"/>
                <a:ea typeface="Arial" pitchFamily="34" charset="-122"/>
                <a:cs typeface="Arial" pitchFamily="34" charset="-120"/>
              </a:rPr>
              <a:t>В Москве находятся Кремль и Красная площадь — места, которые знают во всём мире. Здесь легко почувствовать историю России, потому что старинные здания соседствуют с современными улицами.
</a:t>
            </a:r>
            <a:endParaRPr lang="en-US" sz="1400" dirty="0"/>
          </a:p>
        </p:txBody>
      </p:sp>
      <p:sp>
        <p:nvSpPr>
          <p:cNvPr id="12" name="Text 4"/>
          <p:cNvSpPr txBox="1"/>
          <p:nvPr/>
        </p:nvSpPr>
        <p:spPr>
          <a:xfrm>
            <a:off x="694100" y="3593125"/>
            <a:ext cx="3622500" cy="1085100"/>
          </a:xfrm>
          <a:prstGeom prst="rect">
            <a:avLst/>
          </a:prstGeom>
          <a:noFill/>
          <a:ln/>
        </p:spPr>
        <p:txBody>
          <a:bodyPr wrap="square" lIns="0" tIns="0" rIns="0" bIns="0" rtlCol="0" anchor="t"/>
          <a:lstStyle/>
          <a:p>
            <a:pPr algn="l" indent="0" marL="0">
              <a:lnSpc>
                <a:spcPct val="100000"/>
              </a:lnSpc>
              <a:buNone/>
            </a:pPr>
            <a:r>
              <a:rPr lang="en-US" sz="1400" b="1" dirty="0">
                <a:solidFill>
                  <a:srgbClr val="FDF8E5"/>
                </a:solidFill>
                <a:latin typeface="Arial" pitchFamily="34" charset="0"/>
                <a:ea typeface="Arial" pitchFamily="34" charset="-122"/>
                <a:cs typeface="Arial" pitchFamily="34" charset="-120"/>
              </a:rPr>
              <a:t>Город больших возможностей
</a:t>
            </a:r>
            <a:pPr algn="l" indent="0" marL="0">
              <a:lnSpc>
                <a:spcPct val="100000"/>
              </a:lnSpc>
              <a:buNone/>
            </a:pPr>
            <a:r>
              <a:rPr lang="en-US" sz="800" dirty="0">
                <a:solidFill>
                  <a:srgbClr val="FDF8E5"/>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DF8E5"/>
                </a:solidFill>
                <a:latin typeface="Arial" pitchFamily="34" charset="0"/>
                <a:ea typeface="Arial" pitchFamily="34" charset="-122"/>
                <a:cs typeface="Arial" pitchFamily="34" charset="-120"/>
              </a:rPr>
              <a:t>Москва — это город, где много школ, театров, музеев, парков и новых домов. Здесь люди учатся, трудятся, отдыхают и встречаются с друзьями, как в очень большом и дружном доме.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092375" y="1539549"/>
            <a:ext cx="3051600" cy="27595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14125" y="301821"/>
            <a:ext cx="8423100" cy="525300"/>
          </a:xfrm>
          <a:prstGeom prst="rect">
            <a:avLst/>
          </a:prstGeom>
          <a:noFill/>
          <a:ln/>
        </p:spPr>
        <p:txBody>
          <a:bodyPr wrap="square" lIns="0" tIns="0" rIns="0" bIns="0" rtlCol="0" anchor="ctr"/>
          <a:lstStyle/>
          <a:p>
            <a:pPr algn="l" indent="0" marL="0">
              <a:lnSpc>
                <a:spcPct val="100000"/>
              </a:lnSpc>
              <a:buNone/>
            </a:pPr>
            <a:r>
              <a:rPr lang="en-US" sz="2000" b="1" dirty="0">
                <a:solidFill>
                  <a:srgbClr val="FDF8E5"/>
                </a:solidFill>
                <a:latin typeface="Arial" pitchFamily="34" charset="0"/>
                <a:ea typeface="Arial" pitchFamily="34" charset="-122"/>
                <a:cs typeface="Arial" pitchFamily="34" charset="-120"/>
              </a:rPr>
              <a:t>Известные города России
</a:t>
            </a:r>
            <a:endParaRPr lang="en-US" sz="2000" dirty="0"/>
          </a:p>
        </p:txBody>
      </p:sp>
      <p:sp>
        <p:nvSpPr>
          <p:cNvPr id="10"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6</a:t>
            </a:r>
            <a:endParaRPr lang="en-US" sz="1000" dirty="0"/>
          </a:p>
        </p:txBody>
      </p:sp>
      <p:sp>
        <p:nvSpPr>
          <p:cNvPr id="11" name="Text 2"/>
          <p:cNvSpPr txBox="1"/>
          <p:nvPr/>
        </p:nvSpPr>
        <p:spPr>
          <a:xfrm>
            <a:off x="407503" y="1350822"/>
            <a:ext cx="2019146" cy="792966"/>
          </a:xfrm>
          <a:prstGeom prst="rect">
            <a:avLst/>
          </a:prstGeom>
          <a:noFill/>
          <a:ln/>
        </p:spPr>
        <p:txBody>
          <a:bodyPr wrap="square" lIns="0" tIns="0" rIns="0" bIns="0" rtlCol="0" anchor="t"/>
          <a:lstStyle/>
          <a:p>
            <a:pPr algn="l" indent="0" marL="0">
              <a:lnSpc>
                <a:spcPct val="100000"/>
              </a:lnSpc>
              <a:buNone/>
            </a:pPr>
            <a:r>
              <a:rPr lang="en-US" sz="1024" b="1" dirty="0">
                <a:solidFill>
                  <a:srgbClr val="000000"/>
                </a:solidFill>
                <a:latin typeface="Arial" pitchFamily="34" charset="0"/>
                <a:ea typeface="Arial" pitchFamily="34" charset="-122"/>
                <a:cs typeface="Arial" pitchFamily="34" charset="-120"/>
              </a:rPr>
              <a:t>Санкт-Петербург
</a:t>
            </a:r>
            <a:pPr algn="l" indent="0" marL="0">
              <a:lnSpc>
                <a:spcPct val="100000"/>
              </a:lnSpc>
              <a:buNone/>
            </a:pPr>
            <a:r>
              <a:rPr lang="en-US" sz="58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78" dirty="0">
                <a:solidFill>
                  <a:srgbClr val="000000"/>
                </a:solidFill>
                <a:latin typeface="Arial" pitchFamily="34" charset="0"/>
                <a:ea typeface="Arial" pitchFamily="34" charset="-122"/>
                <a:cs typeface="Arial" pitchFamily="34" charset="-120"/>
              </a:rPr>
              <a:t>Санкт-Петербург называют культурной столицей России. Здесь много дворцов, мостов, музеев и красивых набережных, поэтому город часто кажется настоящей сказкой на воде.
</a:t>
            </a:r>
            <a:endParaRPr lang="en-US" sz="1024" dirty="0"/>
          </a:p>
        </p:txBody>
      </p:sp>
      <p:sp>
        <p:nvSpPr>
          <p:cNvPr id="12" name="Text 3"/>
          <p:cNvSpPr txBox="1"/>
          <p:nvPr/>
        </p:nvSpPr>
        <p:spPr>
          <a:xfrm>
            <a:off x="407503" y="2522835"/>
            <a:ext cx="2019146" cy="792966"/>
          </a:xfrm>
          <a:prstGeom prst="rect">
            <a:avLst/>
          </a:prstGeom>
          <a:noFill/>
          <a:ln/>
        </p:spPr>
        <p:txBody>
          <a:bodyPr wrap="square" lIns="0" tIns="0" rIns="0" bIns="0" rtlCol="0" anchor="t"/>
          <a:lstStyle/>
          <a:p>
            <a:pPr algn="l" indent="0" marL="0">
              <a:lnSpc>
                <a:spcPct val="100000"/>
              </a:lnSpc>
              <a:buNone/>
            </a:pPr>
            <a:r>
              <a:rPr lang="en-US" sz="1065" b="1" dirty="0">
                <a:solidFill>
                  <a:srgbClr val="000000"/>
                </a:solidFill>
                <a:latin typeface="Arial" pitchFamily="34" charset="0"/>
                <a:ea typeface="Arial" pitchFamily="34" charset="-122"/>
                <a:cs typeface="Arial" pitchFamily="34" charset="-120"/>
              </a:rPr>
              <a:t>Казань
</a:t>
            </a:r>
            <a:pPr algn="l" indent="0" marL="0">
              <a:lnSpc>
                <a:spcPct val="100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13" dirty="0">
                <a:solidFill>
                  <a:srgbClr val="000000"/>
                </a:solidFill>
                <a:latin typeface="Arial" pitchFamily="34" charset="0"/>
                <a:ea typeface="Arial" pitchFamily="34" charset="-122"/>
                <a:cs typeface="Arial" pitchFamily="34" charset="-120"/>
              </a:rPr>
              <a:t>Казань известна древней историей, красивым Кремлём и дружбой разных культур. В городе рядом живут традиции прошлого и жизнь современного большого центра.
</a:t>
            </a:r>
            <a:endParaRPr lang="en-US" sz="1065" dirty="0"/>
          </a:p>
        </p:txBody>
      </p:sp>
      <p:sp>
        <p:nvSpPr>
          <p:cNvPr id="13" name="Text 4"/>
          <p:cNvSpPr txBox="1"/>
          <p:nvPr/>
        </p:nvSpPr>
        <p:spPr>
          <a:xfrm>
            <a:off x="407503" y="3694860"/>
            <a:ext cx="2019146" cy="792966"/>
          </a:xfrm>
          <a:prstGeom prst="rect">
            <a:avLst/>
          </a:prstGeom>
          <a:noFill/>
          <a:ln/>
        </p:spPr>
        <p:txBody>
          <a:bodyPr wrap="square" lIns="0" tIns="0" rIns="0" bIns="0" rtlCol="0" anchor="t"/>
          <a:lstStyle/>
          <a:p>
            <a:pPr algn="l" indent="0" marL="0">
              <a:lnSpc>
                <a:spcPct val="100000"/>
              </a:lnSpc>
              <a:buNone/>
            </a:pPr>
            <a:r>
              <a:rPr lang="en-US" sz="1009" b="1" dirty="0">
                <a:solidFill>
                  <a:srgbClr val="000000"/>
                </a:solidFill>
                <a:latin typeface="Arial" pitchFamily="34" charset="0"/>
                <a:ea typeface="Arial" pitchFamily="34" charset="-122"/>
                <a:cs typeface="Arial" pitchFamily="34" charset="-120"/>
              </a:rPr>
              <a:t>Нижний Новгород
</a:t>
            </a:r>
            <a:pPr algn="l" indent="0" marL="0">
              <a:lnSpc>
                <a:spcPct val="100000"/>
              </a:lnSpc>
              <a:buNone/>
            </a:pPr>
            <a:r>
              <a:rPr lang="en-US" sz="57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5" dirty="0">
                <a:solidFill>
                  <a:srgbClr val="000000"/>
                </a:solidFill>
                <a:latin typeface="Arial" pitchFamily="34" charset="0"/>
                <a:ea typeface="Arial" pitchFamily="34" charset="-122"/>
                <a:cs typeface="Arial" pitchFamily="34" charset="-120"/>
              </a:rPr>
              <a:t>Нижний Новгород стоит у слияния двух рек и славится старинными улицами, крепостью и видом на широкие просторы. Это город с сильным характером и богатой историей.
</a:t>
            </a:r>
            <a:endParaRPr lang="en-US" sz="1009" dirty="0"/>
          </a:p>
        </p:txBody>
      </p:sp>
      <p:sp>
        <p:nvSpPr>
          <p:cNvPr id="14" name="Text 5"/>
          <p:cNvSpPr txBox="1"/>
          <p:nvPr/>
        </p:nvSpPr>
        <p:spPr>
          <a:xfrm>
            <a:off x="2746553" y="1350822"/>
            <a:ext cx="2019146" cy="792966"/>
          </a:xfrm>
          <a:prstGeom prst="rect">
            <a:avLst/>
          </a:prstGeom>
          <a:noFill/>
          <a:ln/>
        </p:spPr>
        <p:txBody>
          <a:bodyPr wrap="square" lIns="0" tIns="0" rIns="0" bIns="0" rtlCol="0" anchor="t"/>
          <a:lstStyle/>
          <a:p>
            <a:pPr algn="l" indent="0" marL="0">
              <a:lnSpc>
                <a:spcPct val="100000"/>
              </a:lnSpc>
              <a:buNone/>
            </a:pPr>
            <a:r>
              <a:rPr lang="en-US" sz="1010" b="1" dirty="0">
                <a:solidFill>
                  <a:srgbClr val="000000"/>
                </a:solidFill>
                <a:latin typeface="Arial" pitchFamily="34" charset="0"/>
                <a:ea typeface="Arial" pitchFamily="34" charset="-122"/>
                <a:cs typeface="Arial" pitchFamily="34" charset="-120"/>
              </a:rPr>
              <a:t>Екатеринбург
</a:t>
            </a:r>
            <a:pPr algn="l" indent="0" marL="0">
              <a:lnSpc>
                <a:spcPct val="100000"/>
              </a:lnSpc>
              <a:buNone/>
            </a:pPr>
            <a:r>
              <a:rPr lang="en-US" sz="57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6" dirty="0">
                <a:solidFill>
                  <a:srgbClr val="000000"/>
                </a:solidFill>
                <a:latin typeface="Arial" pitchFamily="34" charset="0"/>
                <a:ea typeface="Arial" pitchFamily="34" charset="-122"/>
                <a:cs typeface="Arial" pitchFamily="34" charset="-120"/>
              </a:rPr>
              <a:t>Екатеринбург — крупный уральский город, где сочетаются промышленность, наука и культура. Он помогает понять, как много в России современных и трудолюбивых мест.
</a:t>
            </a:r>
            <a:endParaRPr lang="en-US" sz="1010" dirty="0"/>
          </a:p>
        </p:txBody>
      </p:sp>
      <p:sp>
        <p:nvSpPr>
          <p:cNvPr id="15" name="Text 6"/>
          <p:cNvSpPr txBox="1"/>
          <p:nvPr/>
        </p:nvSpPr>
        <p:spPr>
          <a:xfrm>
            <a:off x="2746553" y="2522835"/>
            <a:ext cx="2019146" cy="792966"/>
          </a:xfrm>
          <a:prstGeom prst="rect">
            <a:avLst/>
          </a:prstGeom>
          <a:noFill/>
          <a:ln/>
        </p:spPr>
        <p:txBody>
          <a:bodyPr wrap="square" lIns="0" tIns="0" rIns="0" bIns="0" rtlCol="0" anchor="t"/>
          <a:lstStyle/>
          <a:p>
            <a:pPr algn="l" indent="0" marL="0">
              <a:lnSpc>
                <a:spcPct val="100000"/>
              </a:lnSpc>
              <a:buNone/>
            </a:pPr>
            <a:r>
              <a:rPr lang="en-US" sz="930" b="1" dirty="0">
                <a:solidFill>
                  <a:srgbClr val="000000"/>
                </a:solidFill>
                <a:latin typeface="Arial" pitchFamily="34" charset="0"/>
                <a:ea typeface="Arial" pitchFamily="34" charset="-122"/>
                <a:cs typeface="Arial" pitchFamily="34" charset="-120"/>
              </a:rPr>
              <a:t>Владивосток
</a:t>
            </a:r>
            <a:pPr algn="l" indent="0" marL="0">
              <a:lnSpc>
                <a:spcPct val="100000"/>
              </a:lnSpc>
              <a:buNone/>
            </a:pPr>
            <a:r>
              <a:rPr lang="en-US" sz="53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97" dirty="0">
                <a:solidFill>
                  <a:srgbClr val="000000"/>
                </a:solidFill>
                <a:latin typeface="Arial" pitchFamily="34" charset="0"/>
                <a:ea typeface="Arial" pitchFamily="34" charset="-122"/>
                <a:cs typeface="Arial" pitchFamily="34" charset="-120"/>
              </a:rPr>
              <a:t>Владивосток расположен у моря, на самом востоке страны. Здесь особенно чувствуется, насколько велика Россия: город встречает рассвет раньше многих других и живёт рядом с океанскими ветрами.
</a:t>
            </a:r>
            <a:endParaRPr lang="en-US" sz="9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93255" y="827125"/>
            <a:ext cx="2964191" cy="4152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32600" y="253597"/>
            <a:ext cx="7980900" cy="525300"/>
          </a:xfrm>
          <a:prstGeom prst="rect">
            <a:avLst/>
          </a:prstGeom>
          <a:noFill/>
          <a:ln/>
        </p:spPr>
        <p:txBody>
          <a:bodyPr wrap="square" lIns="0" tIns="0" rIns="0" bIns="0" rtlCol="0" anchor="ctr"/>
          <a:lstStyle/>
          <a:p>
            <a:pPr algn="l" indent="0" marL="0">
              <a:lnSpc>
                <a:spcPct val="100000"/>
              </a:lnSpc>
              <a:buNone/>
            </a:pPr>
            <a:r>
              <a:rPr lang="en-US" sz="2000" b="1" dirty="0">
                <a:solidFill>
                  <a:srgbClr val="B62D04"/>
                </a:solidFill>
                <a:latin typeface="Arial" pitchFamily="34" charset="0"/>
                <a:ea typeface="Arial" pitchFamily="34" charset="-122"/>
                <a:cs typeface="Arial" pitchFamily="34" charset="-120"/>
              </a:rPr>
              <a:t>Природа России
</a:t>
            </a:r>
            <a:endParaRPr lang="en-US" sz="2000" dirty="0"/>
          </a:p>
        </p:txBody>
      </p:sp>
      <p:sp>
        <p:nvSpPr>
          <p:cNvPr id="10"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7</a:t>
            </a:r>
            <a:endParaRPr lang="en-US" sz="1000" dirty="0"/>
          </a:p>
        </p:txBody>
      </p:sp>
      <p:sp>
        <p:nvSpPr>
          <p:cNvPr id="11" name="Text 2"/>
          <p:cNvSpPr txBox="1"/>
          <p:nvPr/>
        </p:nvSpPr>
        <p:spPr>
          <a:xfrm>
            <a:off x="1000013" y="1086812"/>
            <a:ext cx="2136016" cy="983369"/>
          </a:xfrm>
          <a:prstGeom prst="rect">
            <a:avLst/>
          </a:prstGeom>
          <a:noFill/>
          <a:ln/>
        </p:spPr>
        <p:txBody>
          <a:bodyPr wrap="square" lIns="0" tIns="0" rIns="0" bIns="0" rtlCol="0" anchor="t"/>
          <a:lstStyle/>
          <a:p>
            <a:pPr algn="l" indent="0" marL="0">
              <a:lnSpc>
                <a:spcPct val="100000"/>
              </a:lnSpc>
              <a:buNone/>
            </a:pPr>
            <a:r>
              <a:rPr lang="en-US" sz="1321" b="1" dirty="0">
                <a:solidFill>
                  <a:srgbClr val="000000"/>
                </a:solidFill>
                <a:latin typeface="Arial" pitchFamily="34" charset="0"/>
                <a:ea typeface="Arial" pitchFamily="34" charset="-122"/>
                <a:cs typeface="Arial" pitchFamily="34" charset="-120"/>
              </a:rPr>
              <a:t>Север и Арктика
</a:t>
            </a:r>
            <a:pPr algn="l" indent="0" marL="0">
              <a:lnSpc>
                <a:spcPct val="100000"/>
              </a:lnSpc>
              <a:buNone/>
            </a:pPr>
            <a:r>
              <a:rPr lang="en-US" sz="7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32" dirty="0">
                <a:solidFill>
                  <a:srgbClr val="000000"/>
                </a:solidFill>
                <a:latin typeface="Arial" pitchFamily="34" charset="0"/>
                <a:ea typeface="Arial" pitchFamily="34" charset="-122"/>
                <a:cs typeface="Arial" pitchFamily="34" charset="-120"/>
              </a:rPr>
              <a:t>На севере России холодно и просторно. Там можно увидеть снег, лёд, северное сияние и животных, которые умеют жить в суровых условиях.
</a:t>
            </a:r>
            <a:endParaRPr lang="en-US" sz="1321" dirty="0"/>
          </a:p>
        </p:txBody>
      </p:sp>
      <p:sp>
        <p:nvSpPr>
          <p:cNvPr id="12" name="Text 3"/>
          <p:cNvSpPr txBox="1"/>
          <p:nvPr/>
        </p:nvSpPr>
        <p:spPr>
          <a:xfrm>
            <a:off x="1000013" y="2411596"/>
            <a:ext cx="2136016" cy="983369"/>
          </a:xfrm>
          <a:prstGeom prst="rect">
            <a:avLst/>
          </a:prstGeom>
          <a:noFill/>
          <a:ln/>
        </p:spPr>
        <p:txBody>
          <a:bodyPr wrap="square" lIns="0" tIns="0" rIns="0" bIns="0" rtlCol="0" anchor="t"/>
          <a:lstStyle/>
          <a:p>
            <a:pPr algn="l" indent="0" marL="0">
              <a:lnSpc>
                <a:spcPct val="100000"/>
              </a:lnSpc>
              <a:buNone/>
            </a:pPr>
            <a:r>
              <a:rPr lang="en-US" sz="1321" b="1" dirty="0">
                <a:solidFill>
                  <a:srgbClr val="000000"/>
                </a:solidFill>
                <a:latin typeface="Arial" pitchFamily="34" charset="0"/>
                <a:ea typeface="Arial" pitchFamily="34" charset="-122"/>
                <a:cs typeface="Arial" pitchFamily="34" charset="-120"/>
              </a:rPr>
              <a:t>Тайга и леса
</a:t>
            </a:r>
            <a:pPr algn="l" indent="0" marL="0">
              <a:lnSpc>
                <a:spcPct val="100000"/>
              </a:lnSpc>
              <a:buNone/>
            </a:pPr>
            <a:r>
              <a:rPr lang="en-US" sz="7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32" dirty="0">
                <a:solidFill>
                  <a:srgbClr val="000000"/>
                </a:solidFill>
                <a:latin typeface="Arial" pitchFamily="34" charset="0"/>
                <a:ea typeface="Arial" pitchFamily="34" charset="-122"/>
                <a:cs typeface="Arial" pitchFamily="34" charset="-120"/>
              </a:rPr>
              <a:t>Тайга — это огромные хвойные леса. В них растут сосны, ели и кедры, а среди деревьев живут белки, медведи и множество птиц.
</a:t>
            </a:r>
            <a:endParaRPr lang="en-US" sz="1321" dirty="0"/>
          </a:p>
        </p:txBody>
      </p:sp>
      <p:sp>
        <p:nvSpPr>
          <p:cNvPr id="13" name="Text 4"/>
          <p:cNvSpPr txBox="1"/>
          <p:nvPr/>
        </p:nvSpPr>
        <p:spPr>
          <a:xfrm>
            <a:off x="1000013" y="3736367"/>
            <a:ext cx="2136016" cy="983369"/>
          </a:xfrm>
          <a:prstGeom prst="rect">
            <a:avLst/>
          </a:prstGeom>
          <a:noFill/>
          <a:ln/>
        </p:spPr>
        <p:txBody>
          <a:bodyPr wrap="square" lIns="0" tIns="0" rIns="0" bIns="0" rtlCol="0" anchor="t"/>
          <a:lstStyle/>
          <a:p>
            <a:pPr algn="l" indent="0" marL="0">
              <a:lnSpc>
                <a:spcPct val="100000"/>
              </a:lnSpc>
              <a:buNone/>
            </a:pPr>
            <a:r>
              <a:rPr lang="en-US" sz="1321" b="1" dirty="0">
                <a:solidFill>
                  <a:srgbClr val="000000"/>
                </a:solidFill>
                <a:latin typeface="Arial" pitchFamily="34" charset="0"/>
                <a:ea typeface="Arial" pitchFamily="34" charset="-122"/>
                <a:cs typeface="Arial" pitchFamily="34" charset="-120"/>
              </a:rPr>
              <a:t>Степи и равнины
</a:t>
            </a:r>
            <a:pPr algn="l" indent="0" marL="0">
              <a:lnSpc>
                <a:spcPct val="100000"/>
              </a:lnSpc>
              <a:buNone/>
            </a:pPr>
            <a:r>
              <a:rPr lang="en-US" sz="7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32" dirty="0">
                <a:solidFill>
                  <a:srgbClr val="000000"/>
                </a:solidFill>
                <a:latin typeface="Arial" pitchFamily="34" charset="0"/>
                <a:ea typeface="Arial" pitchFamily="34" charset="-122"/>
                <a:cs typeface="Arial" pitchFamily="34" charset="-120"/>
              </a:rPr>
              <a:t>В южных районах тянутся широкие степи и равнины. Там много света, трав и открытого пространства, где ветер гуляет без остановки.
</a:t>
            </a:r>
            <a:endParaRPr lang="en-US" sz="1321" dirty="0"/>
          </a:p>
        </p:txBody>
      </p:sp>
      <p:sp>
        <p:nvSpPr>
          <p:cNvPr id="14" name="Text 5"/>
          <p:cNvSpPr txBox="1"/>
          <p:nvPr/>
        </p:nvSpPr>
        <p:spPr>
          <a:xfrm>
            <a:off x="3579875" y="1086812"/>
            <a:ext cx="2136016" cy="983369"/>
          </a:xfrm>
          <a:prstGeom prst="rect">
            <a:avLst/>
          </a:prstGeom>
          <a:noFill/>
          <a:ln/>
        </p:spPr>
        <p:txBody>
          <a:bodyPr wrap="square" lIns="0" tIns="0" rIns="0" bIns="0" rtlCol="0" anchor="t"/>
          <a:lstStyle/>
          <a:p>
            <a:pPr algn="l" indent="0" marL="0">
              <a:lnSpc>
                <a:spcPct val="100000"/>
              </a:lnSpc>
              <a:buNone/>
            </a:pPr>
            <a:r>
              <a:rPr lang="en-US" sz="1321" b="1" dirty="0">
                <a:solidFill>
                  <a:srgbClr val="000000"/>
                </a:solidFill>
                <a:latin typeface="Arial" pitchFamily="34" charset="0"/>
                <a:ea typeface="Arial" pitchFamily="34" charset="-122"/>
                <a:cs typeface="Arial" pitchFamily="34" charset="-120"/>
              </a:rPr>
              <a:t>Горы и озёра
</a:t>
            </a:r>
            <a:pPr algn="l" indent="0" marL="0">
              <a:lnSpc>
                <a:spcPct val="100000"/>
              </a:lnSpc>
              <a:buNone/>
            </a:pPr>
            <a:r>
              <a:rPr lang="en-US" sz="7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32" dirty="0">
                <a:solidFill>
                  <a:srgbClr val="000000"/>
                </a:solidFill>
                <a:latin typeface="Arial" pitchFamily="34" charset="0"/>
                <a:ea typeface="Arial" pitchFamily="34" charset="-122"/>
                <a:cs typeface="Arial" pitchFamily="34" charset="-120"/>
              </a:rPr>
              <a:t>В России есть высокие горы и знаменитые озёра. Байкал — самое глубокое озеро в мире, и его чистая вода поражает даже взрослых.
</a:t>
            </a:r>
            <a:endParaRPr lang="en-US" sz="1321" dirty="0"/>
          </a:p>
        </p:txBody>
      </p:sp>
      <p:sp>
        <p:nvSpPr>
          <p:cNvPr id="15" name="Text 6"/>
          <p:cNvSpPr txBox="1"/>
          <p:nvPr/>
        </p:nvSpPr>
        <p:spPr>
          <a:xfrm>
            <a:off x="3579875" y="2411596"/>
            <a:ext cx="2136016" cy="983369"/>
          </a:xfrm>
          <a:prstGeom prst="rect">
            <a:avLst/>
          </a:prstGeom>
          <a:noFill/>
          <a:ln/>
        </p:spPr>
        <p:txBody>
          <a:bodyPr wrap="square" lIns="0" tIns="0" rIns="0" bIns="0" rtlCol="0" anchor="t"/>
          <a:lstStyle/>
          <a:p>
            <a:pPr algn="l" indent="0" marL="0">
              <a:lnSpc>
                <a:spcPct val="100000"/>
              </a:lnSpc>
              <a:buNone/>
            </a:pPr>
            <a:r>
              <a:rPr lang="en-US" sz="1192" b="1" dirty="0">
                <a:solidFill>
                  <a:srgbClr val="000000"/>
                </a:solidFill>
                <a:latin typeface="Arial" pitchFamily="34" charset="0"/>
                <a:ea typeface="Arial" pitchFamily="34" charset="-122"/>
                <a:cs typeface="Arial" pitchFamily="34" charset="-120"/>
              </a:rPr>
              <a:t>Разные животные и растения
</a:t>
            </a:r>
            <a:pPr algn="l" indent="0" marL="0">
              <a:lnSpc>
                <a:spcPct val="100000"/>
              </a:lnSpc>
              <a:buNone/>
            </a:pPr>
            <a:r>
              <a:rPr lang="en-US" sz="68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22" dirty="0">
                <a:solidFill>
                  <a:srgbClr val="000000"/>
                </a:solidFill>
                <a:latin typeface="Arial" pitchFamily="34" charset="0"/>
                <a:ea typeface="Arial" pitchFamily="34" charset="-122"/>
                <a:cs typeface="Arial" pitchFamily="34" charset="-120"/>
              </a:rPr>
              <a:t>Из-за огромной территории страны природа везде своя. Где-то живут северные олени, а где-то цветут тёплые луга и поют жаворонки.
</a:t>
            </a:r>
            <a:endParaRPr lang="en-US" sz="119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Народы России — одна большая семья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8</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147" b="1" dirty="0">
                <a:solidFill>
                  <a:srgbClr val="000000"/>
                </a:solidFill>
                <a:latin typeface="Arial" pitchFamily="34" charset="0"/>
                <a:ea typeface="Arial" pitchFamily="34" charset="-122"/>
                <a:cs typeface="Arial" pitchFamily="34" charset="-120"/>
              </a:rPr>
              <a:t>Разные, но рядом
</a:t>
            </a:r>
            <a:pPr algn="l" indent="0" marL="0">
              <a:lnSpc>
                <a:spcPct val="100000"/>
              </a:lnSpc>
              <a:buNone/>
            </a:pPr>
            <a:r>
              <a:rPr lang="en-US" sz="6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3" dirty="0">
                <a:solidFill>
                  <a:srgbClr val="000000"/>
                </a:solidFill>
                <a:latin typeface="Arial" pitchFamily="34" charset="0"/>
                <a:ea typeface="Arial" pitchFamily="34" charset="-122"/>
                <a:cs typeface="Arial" pitchFamily="34" charset="-120"/>
              </a:rPr>
              <a:t>В России живут русские, татары, башкиры, чуваши, якуты и многие другие народы. У каждого народа свои любимые песни, костюмы и блюда, но всех объединяет дружба и уважение. Вместе они делают страну яркой и неповторимой.
</a:t>
            </a:r>
            <a:endParaRPr lang="en-US" sz="1147"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081" b="1" dirty="0">
                <a:solidFill>
                  <a:srgbClr val="000000"/>
                </a:solidFill>
                <a:latin typeface="Arial" pitchFamily="34" charset="0"/>
                <a:ea typeface="Arial" pitchFamily="34" charset="-122"/>
                <a:cs typeface="Arial" pitchFamily="34" charset="-120"/>
              </a:rPr>
              <a:t>Праздник в народном костюме
</a:t>
            </a:r>
            <a:pPr algn="l" indent="0" marL="0">
              <a:lnSpc>
                <a:spcPct val="100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27" dirty="0">
                <a:solidFill>
                  <a:srgbClr val="000000"/>
                </a:solidFill>
                <a:latin typeface="Arial" pitchFamily="34" charset="0"/>
                <a:ea typeface="Arial" pitchFamily="34" charset="-122"/>
                <a:cs typeface="Arial" pitchFamily="34" charset="-120"/>
              </a:rPr>
              <a:t>На праздниках можно увидеть красивые национальные костюмы с узорами, лентами и яркими деталями. Каждый наряд рассказывает свою историю, как маленькая книжка без слов. Дети с интересом рассматривают одежду и узнают, как богаты традиции разных народов.
</a:t>
            </a:r>
            <a:endParaRPr lang="en-US" sz="1081"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147" b="1" dirty="0">
                <a:solidFill>
                  <a:srgbClr val="000000"/>
                </a:solidFill>
                <a:latin typeface="Arial" pitchFamily="34" charset="0"/>
                <a:ea typeface="Arial" pitchFamily="34" charset="-122"/>
                <a:cs typeface="Arial" pitchFamily="34" charset="-120"/>
              </a:rPr>
              <a:t>Одна страна — много традиций
</a:t>
            </a:r>
            <a:pPr algn="l" indent="0" marL="0">
              <a:lnSpc>
                <a:spcPct val="100000"/>
              </a:lnSpc>
              <a:buNone/>
            </a:pPr>
            <a:r>
              <a:rPr lang="en-US" sz="65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3" dirty="0">
                <a:solidFill>
                  <a:srgbClr val="000000"/>
                </a:solidFill>
                <a:latin typeface="Arial" pitchFamily="34" charset="0"/>
                <a:ea typeface="Arial" pitchFamily="34" charset="-122"/>
                <a:cs typeface="Arial" pitchFamily="34" charset="-120"/>
              </a:rPr>
              <a:t>У разных народов России есть свои обычаи, игры, танцы и угощения. Но в любой семье особенно ценят добро, заботу и гостеприимство. Поэтому, когда люди разных культур живут рядом, страна становится ещё сильнее и дружнее.
</a:t>
            </a:r>
            <a:endParaRPr lang="en-US" sz="114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80227" y="1791220"/>
            <a:ext cx="218925" cy="250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84980" y="1791220"/>
            <a:ext cx="250200" cy="250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24802" y="1791220"/>
            <a:ext cx="218925" cy="250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1974777" y="3523020"/>
            <a:ext cx="250200" cy="2502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810805" y="3523020"/>
            <a:ext cx="218925" cy="250200"/>
          </a:xfrm>
          <a:prstGeom prst="rect">
            <a:avLst/>
          </a:prstGeom>
        </p:spPr>
      </p:pic>
      <p:sp>
        <p:nvSpPr>
          <p:cNvPr id="13"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9</a:t>
            </a:r>
            <a:endParaRPr lang="en-US" sz="1000" dirty="0"/>
          </a:p>
        </p:txBody>
      </p:sp>
      <p:sp>
        <p:nvSpPr>
          <p:cNvPr id="14" name="Text 1"/>
          <p:cNvSpPr txBox="1"/>
          <p:nvPr/>
        </p:nvSpPr>
        <p:spPr>
          <a:xfrm>
            <a:off x="608600" y="654800"/>
            <a:ext cx="7917900" cy="6591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Праздники и традиции
</a:t>
            </a:r>
            <a:endParaRPr lang="en-US" sz="2400" dirty="0"/>
          </a:p>
        </p:txBody>
      </p:sp>
      <p:sp>
        <p:nvSpPr>
          <p:cNvPr id="15" name="Text 2"/>
          <p:cNvSpPr txBox="1"/>
          <p:nvPr/>
        </p:nvSpPr>
        <p:spPr>
          <a:xfrm>
            <a:off x="1319426" y="1569900"/>
            <a:ext cx="1773000" cy="15684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Новый год
</a:t>
            </a:r>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Новый год в России любят и дети, и взрослые. Наряжают ёлку, дарят подарки, загадывают желания и встречают праздник всей семьёй за добрыми разговорами.
</a:t>
            </a:r>
            <a:endParaRPr lang="en-US" sz="1300" dirty="0"/>
          </a:p>
        </p:txBody>
      </p:sp>
      <p:sp>
        <p:nvSpPr>
          <p:cNvPr id="16" name="Text 3"/>
          <p:cNvSpPr txBox="1"/>
          <p:nvPr/>
        </p:nvSpPr>
        <p:spPr>
          <a:xfrm>
            <a:off x="4139816" y="1569900"/>
            <a:ext cx="1773000" cy="15684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День Победы
</a:t>
            </a:r>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День Победы напоминает о подвиге людей, которые защитили страну. В этот день говорят слова благодарности, возлагают цветы и вспоминают героев с уважением.
</a:t>
            </a:r>
            <a:endParaRPr lang="en-US" sz="1300" dirty="0"/>
          </a:p>
        </p:txBody>
      </p:sp>
      <p:sp>
        <p:nvSpPr>
          <p:cNvPr id="17" name="Text 4"/>
          <p:cNvSpPr txBox="1"/>
          <p:nvPr/>
        </p:nvSpPr>
        <p:spPr>
          <a:xfrm>
            <a:off x="6964001" y="1569900"/>
            <a:ext cx="1773000" cy="15684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День России
</a:t>
            </a:r>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День России — это праздник нашей страны и её граждан. Он помогает почувствовать гордость за Родину, её историю, символы и достижения.
</a:t>
            </a:r>
            <a:endParaRPr lang="en-US" sz="1300" dirty="0"/>
          </a:p>
        </p:txBody>
      </p:sp>
      <p:sp>
        <p:nvSpPr>
          <p:cNvPr id="18" name="Text 5"/>
          <p:cNvSpPr txBox="1"/>
          <p:nvPr/>
        </p:nvSpPr>
        <p:spPr>
          <a:xfrm>
            <a:off x="2729613" y="3301700"/>
            <a:ext cx="1773000" cy="15684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Масленица
</a:t>
            </a:r>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Масленица встречает весну с блинами, играми и весёлыми гуляньями. Этот праздник напоминает, что после зимы всегда приходит солнце и тепло.
</a:t>
            </a:r>
            <a:endParaRPr lang="en-US" sz="1300" dirty="0"/>
          </a:p>
        </p:txBody>
      </p:sp>
      <p:sp>
        <p:nvSpPr>
          <p:cNvPr id="19" name="Text 6"/>
          <p:cNvSpPr txBox="1"/>
          <p:nvPr/>
        </p:nvSpPr>
        <p:spPr>
          <a:xfrm>
            <a:off x="5550004" y="3301700"/>
            <a:ext cx="1773000" cy="15684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День знаний
</a:t>
            </a:r>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День знаний открывает новый учебный год. В школах звучит первый звонок, дети встречают друзей и учителей, а в классе сразу становится особенно интересно.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71900" y="289393"/>
            <a:ext cx="8200200" cy="501300"/>
          </a:xfrm>
          <a:prstGeom prst="rect">
            <a:avLst/>
          </a:prstGeom>
          <a:noFill/>
          <a:ln/>
        </p:spPr>
        <p:txBody>
          <a:bodyPr wrap="square" lIns="0" tIns="0" rIns="0" bIns="0" rtlCol="0" anchor="ctr"/>
          <a:lstStyle/>
          <a:p>
            <a:pPr algn="l" indent="0" marL="0">
              <a:lnSpc>
                <a:spcPct val="100000"/>
              </a:lnSpc>
              <a:buNone/>
            </a:pPr>
            <a:r>
              <a:rPr lang="en-US" sz="2000" b="1" dirty="0">
                <a:solidFill>
                  <a:srgbClr val="B62D04"/>
                </a:solidFill>
                <a:latin typeface="Arial" pitchFamily="34" charset="0"/>
                <a:ea typeface="Arial" pitchFamily="34" charset="-122"/>
                <a:cs typeface="Arial" pitchFamily="34" charset="-120"/>
              </a:rPr>
              <a:t>Русский язык — общий язык страны
</a:t>
            </a:r>
            <a:endParaRPr lang="en-US" sz="2000" dirty="0"/>
          </a:p>
        </p:txBody>
      </p:sp>
      <p:sp>
        <p:nvSpPr>
          <p:cNvPr id="8"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10</a:t>
            </a:r>
            <a:endParaRPr lang="en-US" sz="1000" dirty="0"/>
          </a:p>
        </p:txBody>
      </p:sp>
      <p:sp>
        <p:nvSpPr>
          <p:cNvPr id="9" name="Text 2"/>
          <p:cNvSpPr txBox="1"/>
          <p:nvPr/>
        </p:nvSpPr>
        <p:spPr>
          <a:xfrm>
            <a:off x="864627" y="1264775"/>
            <a:ext cx="3585418" cy="15006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Понимать друг друга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Русский язык помогает людям из разных городов и регионов разговаривать без трудностей. Благодаря ему можно учиться, дружить, задавать вопросы и делиться новостями.
</a:t>
            </a:r>
            <a:endParaRPr lang="en-US" sz="1400" dirty="0"/>
          </a:p>
        </p:txBody>
      </p:sp>
      <p:sp>
        <p:nvSpPr>
          <p:cNvPr id="10" name="Text 3"/>
          <p:cNvSpPr txBox="1"/>
          <p:nvPr/>
        </p:nvSpPr>
        <p:spPr>
          <a:xfrm>
            <a:off x="864776" y="3046075"/>
            <a:ext cx="3585418" cy="15006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Читать и писать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 русском языке пишут книги, сказки и письма. На уроках дети читают, учатся красиво выражать мысли и открывают для себя мир интересных слов.
</a:t>
            </a:r>
            <a:endParaRPr lang="en-US" sz="1400" dirty="0"/>
          </a:p>
        </p:txBody>
      </p:sp>
      <p:sp>
        <p:nvSpPr>
          <p:cNvPr id="11" name="Text 4"/>
          <p:cNvSpPr txBox="1"/>
          <p:nvPr/>
        </p:nvSpPr>
        <p:spPr>
          <a:xfrm>
            <a:off x="5086527" y="1264775"/>
            <a:ext cx="3585418" cy="15006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Мудрые выражения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русском языке много пословиц, загадок и добрых выражений. Они делают речь яркой и помогают запоминать важные мысли почти играючи.
</a:t>
            </a:r>
            <a:endParaRPr lang="en-US" sz="1400" dirty="0"/>
          </a:p>
        </p:txBody>
      </p:sp>
      <p:sp>
        <p:nvSpPr>
          <p:cNvPr id="12" name="Text 5"/>
          <p:cNvSpPr txBox="1"/>
          <p:nvPr/>
        </p:nvSpPr>
        <p:spPr>
          <a:xfrm>
            <a:off x="5086676" y="3046075"/>
            <a:ext cx="3585418" cy="15006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Язык дома и в школе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Русский язык звучит в классе, дома и на улице. Он соединяет людей в одну большую страну, где каждый может быть понятым и услышанным.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510" y="954875"/>
            <a:ext cx="1900549" cy="2090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481010" y="954875"/>
            <a:ext cx="1900549" cy="2090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63498" y="954875"/>
            <a:ext cx="1906673" cy="2090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59107" y="954875"/>
            <a:ext cx="1900549" cy="2090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Люди, которыми гордится Россия
</a:t>
            </a:r>
            <a:endParaRPr lang="en-US" sz="2400" dirty="0"/>
          </a:p>
        </p:txBody>
      </p:sp>
      <p:sp>
        <p:nvSpPr>
          <p:cNvPr id="13"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11</a:t>
            </a:r>
            <a:endParaRPr lang="en-US" sz="1000" dirty="0"/>
          </a:p>
        </p:txBody>
      </p:sp>
      <p:sp>
        <p:nvSpPr>
          <p:cNvPr id="14" name="Text 2"/>
          <p:cNvSpPr txBox="1"/>
          <p:nvPr/>
        </p:nvSpPr>
        <p:spPr>
          <a:xfrm>
            <a:off x="467467" y="3354450"/>
            <a:ext cx="1724633" cy="1104300"/>
          </a:xfrm>
          <a:prstGeom prst="rect">
            <a:avLst/>
          </a:prstGeom>
          <a:noFill/>
          <a:ln/>
        </p:spPr>
        <p:txBody>
          <a:bodyPr wrap="square" lIns="0" tIns="0" rIns="0" bIns="0" rtlCol="0" anchor="t"/>
          <a:lstStyle/>
          <a:p>
            <a:pPr algn="l" indent="0" marL="0">
              <a:lnSpc>
                <a:spcPct val="100000"/>
              </a:lnSpc>
              <a:buNone/>
            </a:pPr>
            <a:r>
              <a:rPr lang="en-US" sz="921" b="1" dirty="0">
                <a:solidFill>
                  <a:srgbClr val="000000"/>
                </a:solidFill>
                <a:latin typeface="Arial" pitchFamily="34" charset="0"/>
                <a:ea typeface="Arial" pitchFamily="34" charset="-122"/>
                <a:cs typeface="Arial" pitchFamily="34" charset="-120"/>
              </a:rPr>
              <a:t>Поэт, который подарил сказки
</a:t>
            </a:r>
            <a:pPr algn="l" indent="0" marL="0">
              <a:lnSpc>
                <a:spcPct val="100000"/>
              </a:lnSpc>
              <a:buNone/>
            </a:pPr>
            <a:r>
              <a:rPr lang="en-US" sz="52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90" dirty="0">
                <a:solidFill>
                  <a:srgbClr val="000000"/>
                </a:solidFill>
                <a:latin typeface="Arial" pitchFamily="34" charset="0"/>
                <a:ea typeface="Arial" pitchFamily="34" charset="-122"/>
                <a:cs typeface="Arial" pitchFamily="34" charset="-120"/>
              </a:rPr>
              <a:t>Александр Пушкин создал стихи, сказки и повести, которые читают и взрослые, и дети. Его герои говорят живо и понятно, а строки легко запоминаются. Поэтому его называют основателем современного русского литературного языка.
</a:t>
            </a:r>
            <a:endParaRPr lang="en-US" sz="921" dirty="0"/>
          </a:p>
        </p:txBody>
      </p:sp>
      <p:sp>
        <p:nvSpPr>
          <p:cNvPr id="15" name="Text 3"/>
          <p:cNvSpPr txBox="1"/>
          <p:nvPr/>
        </p:nvSpPr>
        <p:spPr>
          <a:xfrm>
            <a:off x="2562967" y="3354450"/>
            <a:ext cx="1724633" cy="1104300"/>
          </a:xfrm>
          <a:prstGeom prst="rect">
            <a:avLst/>
          </a:prstGeom>
          <a:noFill/>
          <a:ln/>
        </p:spPr>
        <p:txBody>
          <a:bodyPr wrap="square" lIns="0" tIns="0" rIns="0" bIns="0" rtlCol="0" anchor="t"/>
          <a:lstStyle/>
          <a:p>
            <a:pPr algn="l" indent="0" marL="0">
              <a:lnSpc>
                <a:spcPct val="100000"/>
              </a:lnSpc>
              <a:buNone/>
            </a:pPr>
            <a:r>
              <a:rPr lang="en-US" sz="967" b="1" dirty="0">
                <a:solidFill>
                  <a:srgbClr val="000000"/>
                </a:solidFill>
                <a:latin typeface="Arial" pitchFamily="34" charset="0"/>
                <a:ea typeface="Arial" pitchFamily="34" charset="-122"/>
                <a:cs typeface="Arial" pitchFamily="34" charset="-120"/>
              </a:rPr>
              <a:t>Музыка, которая звучит по всему миру
</a:t>
            </a:r>
            <a:pPr algn="l" indent="0" marL="0">
              <a:lnSpc>
                <a:spcPct val="100000"/>
              </a:lnSpc>
              <a:buNone/>
            </a:pPr>
            <a:r>
              <a:rPr lang="en-US" sz="55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9" dirty="0">
                <a:solidFill>
                  <a:srgbClr val="000000"/>
                </a:solidFill>
                <a:latin typeface="Arial" pitchFamily="34" charset="0"/>
                <a:ea typeface="Arial" pitchFamily="34" charset="-122"/>
                <a:cs typeface="Arial" pitchFamily="34" charset="-120"/>
              </a:rPr>
              <a:t>Пётр Чайковский писал музыку, к которой хочется слушать очень внимательно. Его балеты и симфонии звучат в театрах разных стран. Когда звучат его мелодии, кажется, будто перед глазами появляются и танец, и сказка.
</a:t>
            </a:r>
            <a:endParaRPr lang="en-US" sz="967" dirty="0"/>
          </a:p>
        </p:txBody>
      </p:sp>
      <p:sp>
        <p:nvSpPr>
          <p:cNvPr id="16" name="Text 4"/>
          <p:cNvSpPr txBox="1"/>
          <p:nvPr/>
        </p:nvSpPr>
        <p:spPr>
          <a:xfrm>
            <a:off x="4845953" y="3354450"/>
            <a:ext cx="1724633" cy="1104300"/>
          </a:xfrm>
          <a:prstGeom prst="rect">
            <a:avLst/>
          </a:prstGeom>
          <a:noFill/>
          <a:ln/>
        </p:spPr>
        <p:txBody>
          <a:bodyPr wrap="square" lIns="0" tIns="0" rIns="0" bIns="0" rtlCol="0" anchor="t"/>
          <a:lstStyle/>
          <a:p>
            <a:pPr algn="l" indent="0" marL="0">
              <a:lnSpc>
                <a:spcPct val="100000"/>
              </a:lnSpc>
              <a:buNone/>
            </a:pPr>
            <a:r>
              <a:rPr lang="en-US" sz="1013" b="1" dirty="0">
                <a:solidFill>
                  <a:srgbClr val="000000"/>
                </a:solidFill>
                <a:latin typeface="Arial" pitchFamily="34" charset="0"/>
                <a:ea typeface="Arial" pitchFamily="34" charset="-122"/>
                <a:cs typeface="Arial" pitchFamily="34" charset="-120"/>
              </a:rPr>
              <a:t>Первый человек в космосе
</a:t>
            </a:r>
            <a:pPr algn="l" indent="0" marL="0">
              <a:lnSpc>
                <a:spcPct val="100000"/>
              </a:lnSpc>
              <a:buNone/>
            </a:pPr>
            <a:r>
              <a:rPr lang="en-US" sz="5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8" dirty="0">
                <a:solidFill>
                  <a:srgbClr val="000000"/>
                </a:solidFill>
                <a:latin typeface="Arial" pitchFamily="34" charset="0"/>
                <a:ea typeface="Arial" pitchFamily="34" charset="-122"/>
                <a:cs typeface="Arial" pitchFamily="34" charset="-120"/>
              </a:rPr>
              <a:t>Юрий Гагарин стал первым человеком, который полетел в космос. Его улыбка и смелость известны во всём мире. Этот полёт показал, что мечта, труд и знания помогают человеку достигать очень далёких целей.
</a:t>
            </a:r>
            <a:endParaRPr lang="en-US" sz="1013" dirty="0"/>
          </a:p>
        </p:txBody>
      </p:sp>
      <p:sp>
        <p:nvSpPr>
          <p:cNvPr id="17" name="Text 5"/>
          <p:cNvSpPr txBox="1"/>
          <p:nvPr/>
        </p:nvSpPr>
        <p:spPr>
          <a:xfrm>
            <a:off x="6941064" y="3354450"/>
            <a:ext cx="1724633" cy="1104300"/>
          </a:xfrm>
          <a:prstGeom prst="rect">
            <a:avLst/>
          </a:prstGeom>
          <a:noFill/>
          <a:ln/>
        </p:spPr>
        <p:txBody>
          <a:bodyPr wrap="square" lIns="0" tIns="0" rIns="0" bIns="0" rtlCol="0" anchor="t"/>
          <a:lstStyle/>
          <a:p>
            <a:pPr algn="l" indent="0" marL="0">
              <a:lnSpc>
                <a:spcPct val="100000"/>
              </a:lnSpc>
              <a:buNone/>
            </a:pPr>
            <a:r>
              <a:rPr lang="en-US" sz="890" b="1" dirty="0">
                <a:solidFill>
                  <a:srgbClr val="000000"/>
                </a:solidFill>
                <a:latin typeface="Arial" pitchFamily="34" charset="0"/>
                <a:ea typeface="Arial" pitchFamily="34" charset="-122"/>
                <a:cs typeface="Arial" pitchFamily="34" charset="-120"/>
              </a:rPr>
              <a:t>Учёный, открывший порядок в мире веществ
</a:t>
            </a:r>
            <a:pPr algn="l" indent="0" marL="0">
              <a:lnSpc>
                <a:spcPct val="100000"/>
              </a:lnSpc>
              <a:buNone/>
            </a:pPr>
            <a:r>
              <a:rPr lang="en-US" sz="50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63" dirty="0">
                <a:solidFill>
                  <a:srgbClr val="000000"/>
                </a:solidFill>
                <a:latin typeface="Arial" pitchFamily="34" charset="0"/>
                <a:ea typeface="Arial" pitchFamily="34" charset="-122"/>
                <a:cs typeface="Arial" pitchFamily="34" charset="-120"/>
              </a:rPr>
              <a:t>Дмитрий Менделеев стал знаменитым учёным благодаря своим исследованиям и Периодической системе химических элементов. Он умел искать закономерности там, где другим было трудно их заметить. Его работа помогает учёным и школьникам до сих пор.
</a:t>
            </a:r>
            <a:endParaRPr lang="en-US" sz="89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14125" y="115700"/>
            <a:ext cx="8423100" cy="525300"/>
          </a:xfrm>
          <a:prstGeom prst="rect">
            <a:avLst/>
          </a:prstGeom>
          <a:noFill/>
          <a:ln/>
        </p:spPr>
        <p:txBody>
          <a:bodyPr wrap="square" lIns="0" tIns="0" rIns="0" bIns="0" rtlCol="0" anchor="ctr"/>
          <a:lstStyle/>
          <a:p>
            <a:pPr algn="l" indent="0" marL="0">
              <a:lnSpc>
                <a:spcPct val="100000"/>
              </a:lnSpc>
              <a:buNone/>
            </a:pPr>
            <a:r>
              <a:rPr lang="en-US" sz="2000" b="1" dirty="0">
                <a:solidFill>
                  <a:srgbClr val="FDF8E5"/>
                </a:solidFill>
                <a:latin typeface="Arial" pitchFamily="34" charset="0"/>
                <a:ea typeface="Arial" pitchFamily="34" charset="-122"/>
                <a:cs typeface="Arial" pitchFamily="34" charset="-120"/>
              </a:rPr>
              <a:t>Почему Родина важна для человека
</a:t>
            </a:r>
            <a:endParaRPr lang="en-US" sz="2000" dirty="0"/>
          </a:p>
        </p:txBody>
      </p:sp>
      <p:sp>
        <p:nvSpPr>
          <p:cNvPr id="8"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12</a:t>
            </a:r>
            <a:endParaRPr lang="en-US" sz="1000" dirty="0"/>
          </a:p>
        </p:txBody>
      </p:sp>
      <p:sp>
        <p:nvSpPr>
          <p:cNvPr id="9" name="Text 2"/>
          <p:cNvSpPr txBox="1"/>
          <p:nvPr/>
        </p:nvSpPr>
        <p:spPr>
          <a:xfrm>
            <a:off x="548225" y="1224366"/>
            <a:ext cx="3665400" cy="136041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Там, где всё своё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Родина — это место, где знакомы дом, улица, школа и голоса близких. Человеку здесь спокойно, потому что он чувствует себя частью большого и родного мира.
</a:t>
            </a:r>
            <a:endParaRPr lang="en-US" sz="1400" dirty="0"/>
          </a:p>
        </p:txBody>
      </p:sp>
      <p:sp>
        <p:nvSpPr>
          <p:cNvPr id="10" name="Text 3"/>
          <p:cNvSpPr txBox="1"/>
          <p:nvPr/>
        </p:nvSpPr>
        <p:spPr>
          <a:xfrm>
            <a:off x="4924850" y="1224366"/>
            <a:ext cx="3665400" cy="136041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Память и общая история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 Родины есть прошлое, которое передаётся через книги, праздники, памятники и семейные рассказы. Зная историю страны, человек лучше понимает, откуда пришли его традиции и ценности.
</a:t>
            </a:r>
            <a:endParaRPr lang="en-US" sz="1400" dirty="0"/>
          </a:p>
        </p:txBody>
      </p:sp>
      <p:sp>
        <p:nvSpPr>
          <p:cNvPr id="11" name="Text 4"/>
          <p:cNvSpPr txBox="1"/>
          <p:nvPr/>
        </p:nvSpPr>
        <p:spPr>
          <a:xfrm>
            <a:off x="548225" y="3129380"/>
            <a:ext cx="3665400" cy="136041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Единство разных людей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одной стране живут люди разных народов, но их объединяют общий язык, уважение и государственные символы. Это помогает чувствовать себя одной большой семьёй.
</a:t>
            </a:r>
            <a:endParaRPr lang="en-US" sz="1400" dirty="0"/>
          </a:p>
        </p:txBody>
      </p:sp>
      <p:sp>
        <p:nvSpPr>
          <p:cNvPr id="12" name="Text 5"/>
          <p:cNvSpPr txBox="1"/>
          <p:nvPr/>
        </p:nvSpPr>
        <p:spPr>
          <a:xfrm>
            <a:off x="4924850" y="3129380"/>
            <a:ext cx="3665400" cy="1360412"/>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Добрые дела каждый день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Любовь к Родине проявляется в простых поступках: вежливости, честности, помощи и заботе. Даже маленькое добро делает жизнь вокруг чище, теплее и дружелюбнее.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95075" y="1421909"/>
            <a:ext cx="7748700" cy="3569733"/>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13</a:t>
            </a:r>
            <a:endParaRPr lang="en-US" sz="1000" dirty="0"/>
          </a:p>
        </p:txBody>
      </p:sp>
      <p:sp>
        <p:nvSpPr>
          <p:cNvPr id="5" name="Text 1"/>
          <p:cNvSpPr txBox="1"/>
          <p:nvPr/>
        </p:nvSpPr>
        <p:spPr>
          <a:xfrm>
            <a:off x="238125" y="129875"/>
            <a:ext cx="8205600" cy="552000"/>
          </a:xfrm>
          <a:prstGeom prst="rect">
            <a:avLst/>
          </a:prstGeom>
          <a:noFill/>
          <a:ln/>
        </p:spPr>
        <p:txBody>
          <a:bodyPr wrap="square" lIns="0" tIns="0" rIns="0" bIns="0" rtlCol="0" anchor="t"/>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Как любовь к Родине превращается в дела
</a:t>
            </a:r>
            <a:endParaRPr lang="en-US" sz="2400" dirty="0"/>
          </a:p>
        </p:txBody>
      </p:sp>
      <p:sp>
        <p:nvSpPr>
          <p:cNvPr id="6" name="Text 2"/>
          <p:cNvSpPr txBox="1"/>
          <p:nvPr/>
        </p:nvSpPr>
        <p:spPr>
          <a:xfrm>
            <a:off x="238125" y="774550"/>
            <a:ext cx="8205600" cy="552000"/>
          </a:xfrm>
          <a:prstGeom prst="rect">
            <a:avLst/>
          </a:prstGeom>
          <a:noFill/>
          <a:ln/>
        </p:spPr>
        <p:txBody>
          <a:bodyPr wrap="square" lIns="0" tIns="0" rIns="0" bIns="0" rtlCol="0" anchor="t"/>
          <a:lstStyle/>
          <a:p>
            <a:pPr algn="l" indent="0" marL="0">
              <a:lnSpc>
                <a:spcPct val="100000"/>
              </a:lnSpc>
              <a:buNone/>
            </a:pPr>
            <a:r>
              <a:rPr lang="en-US" sz="1301" i="1" dirty="0">
                <a:solidFill>
                  <a:srgbClr val="000000"/>
                </a:solidFill>
                <a:latin typeface="Arial" pitchFamily="34" charset="0"/>
                <a:ea typeface="Arial" pitchFamily="34" charset="-122"/>
                <a:cs typeface="Arial" pitchFamily="34" charset="-120"/>
              </a:rPr>
              <a:t>Последовательность показывает, какие шаги помогают беречь страну каждый день.
</a:t>
            </a:r>
            <a:endParaRPr lang="en-US" sz="130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096730" y="1591595"/>
            <a:ext cx="239400" cy="212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366267" y="1602235"/>
            <a:ext cx="239400" cy="1915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930841" y="3295401"/>
            <a:ext cx="138300" cy="12293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6389416" y="3289668"/>
            <a:ext cx="117600" cy="1344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905978" y="3301548"/>
            <a:ext cx="138300" cy="110640"/>
          </a:xfrm>
          <a:prstGeom prst="rect">
            <a:avLst/>
          </a:prstGeom>
        </p:spPr>
      </p:pic>
      <p:sp>
        <p:nvSpPr>
          <p:cNvPr id="18"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14</a:t>
            </a:r>
            <a:endParaRPr lang="en-US" sz="1000" dirty="0"/>
          </a:p>
        </p:txBody>
      </p:sp>
      <p:sp>
        <p:nvSpPr>
          <p:cNvPr id="19" name="Text 1"/>
          <p:cNvSpPr txBox="1"/>
          <p:nvPr/>
        </p:nvSpPr>
        <p:spPr>
          <a:xfrm>
            <a:off x="608600" y="179300"/>
            <a:ext cx="7917900" cy="750600"/>
          </a:xfrm>
          <a:prstGeom prst="rect">
            <a:avLst/>
          </a:prstGeom>
          <a:noFill/>
          <a:ln/>
        </p:spPr>
        <p:txBody>
          <a:bodyPr wrap="square" lIns="0" tIns="0" rIns="0" bIns="0" rtlCol="0" anchor="ctr"/>
          <a:lstStyle/>
          <a:p>
            <a:pPr algn="l" indent="0" marL="0">
              <a:lnSpc>
                <a:spcPct val="100000"/>
              </a:lnSpc>
              <a:buNone/>
            </a:pPr>
            <a:r>
              <a:rPr lang="en-US" sz="2400" b="1" dirty="0">
                <a:solidFill>
                  <a:srgbClr val="3850A4"/>
                </a:solidFill>
                <a:latin typeface="Arial" pitchFamily="34" charset="0"/>
                <a:ea typeface="Arial" pitchFamily="34" charset="-122"/>
                <a:cs typeface="Arial" pitchFamily="34" charset="-120"/>
              </a:rPr>
              <a:t>Маленькие шаги к чувству Родины
</a:t>
            </a:r>
            <a:endParaRPr lang="en-US" sz="2400" dirty="0"/>
          </a:p>
        </p:txBody>
      </p:sp>
      <p:sp>
        <p:nvSpPr>
          <p:cNvPr id="20" name="Text 2"/>
          <p:cNvSpPr txBox="1"/>
          <p:nvPr/>
        </p:nvSpPr>
        <p:spPr>
          <a:xfrm>
            <a:off x="1823124" y="1279977"/>
            <a:ext cx="2308800" cy="31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Свой дом
</a:t>
            </a:r>
            <a:endParaRPr lang="en-US" sz="1200" dirty="0"/>
          </a:p>
        </p:txBody>
      </p:sp>
      <p:sp>
        <p:nvSpPr>
          <p:cNvPr id="21" name="Text 3"/>
          <p:cNvSpPr txBox="1"/>
          <p:nvPr/>
        </p:nvSpPr>
        <p:spPr>
          <a:xfrm>
            <a:off x="1823050" y="1632575"/>
            <a:ext cx="2308800" cy="775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Дом — это первое место, где ребёнок учится заботе, порядку и теплу. Здесь появляются семейные привычки, первые рассказы и чувство, что тебя всегда ждут.
</a:t>
            </a:r>
            <a:endParaRPr lang="en-US" sz="1000" dirty="0"/>
          </a:p>
        </p:txBody>
      </p:sp>
      <p:sp>
        <p:nvSpPr>
          <p:cNvPr id="22" name="Text 4"/>
          <p:cNvSpPr txBox="1"/>
          <p:nvPr/>
        </p:nvSpPr>
        <p:spPr>
          <a:xfrm>
            <a:off x="6092655" y="1279977"/>
            <a:ext cx="2308800" cy="3147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Двор и соседи
</a:t>
            </a:r>
            <a:endParaRPr lang="en-US" sz="1200" dirty="0"/>
          </a:p>
        </p:txBody>
      </p:sp>
      <p:sp>
        <p:nvSpPr>
          <p:cNvPr id="23" name="Text 5"/>
          <p:cNvSpPr txBox="1"/>
          <p:nvPr/>
        </p:nvSpPr>
        <p:spPr>
          <a:xfrm>
            <a:off x="6092577" y="1632575"/>
            <a:ext cx="2308800" cy="7755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Во дворе ребёнок встречает друзей, знакомится с соседями и учится уважать других людей. Именно здесь начинаются добрые игры, совместные дела и маленькие открытия каждый день.
</a:t>
            </a:r>
            <a:endParaRPr lang="en-US" sz="1000" dirty="0"/>
          </a:p>
        </p:txBody>
      </p:sp>
      <p:sp>
        <p:nvSpPr>
          <p:cNvPr id="24" name="Text 6"/>
          <p:cNvSpPr txBox="1"/>
          <p:nvPr/>
        </p:nvSpPr>
        <p:spPr>
          <a:xfrm>
            <a:off x="4367075" y="3141950"/>
            <a:ext cx="10467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Свой город или село
</a:t>
            </a:r>
            <a:endParaRPr lang="en-US" sz="1200" dirty="0"/>
          </a:p>
        </p:txBody>
      </p:sp>
      <p:sp>
        <p:nvSpPr>
          <p:cNvPr id="25" name="Text 7"/>
          <p:cNvSpPr txBox="1"/>
          <p:nvPr/>
        </p:nvSpPr>
        <p:spPr>
          <a:xfrm>
            <a:off x="3731729" y="3674475"/>
            <a:ext cx="1681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Знание названия улицы, реки, площади или памятника делает родное место ближе и понятнее. Так ребёнок начинает замечать, чем его край особенно дорог.
</a:t>
            </a:r>
            <a:endParaRPr lang="en-US" sz="1000" dirty="0"/>
          </a:p>
        </p:txBody>
      </p:sp>
      <p:sp>
        <p:nvSpPr>
          <p:cNvPr id="26" name="Text 8"/>
          <p:cNvSpPr txBox="1"/>
          <p:nvPr/>
        </p:nvSpPr>
        <p:spPr>
          <a:xfrm>
            <a:off x="6838651" y="3141950"/>
            <a:ext cx="16068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Природа рядом
</a:t>
            </a:r>
            <a:endParaRPr lang="en-US" sz="1200" dirty="0"/>
          </a:p>
        </p:txBody>
      </p:sp>
      <p:sp>
        <p:nvSpPr>
          <p:cNvPr id="27" name="Text 9"/>
          <p:cNvSpPr txBox="1"/>
          <p:nvPr/>
        </p:nvSpPr>
        <p:spPr>
          <a:xfrm>
            <a:off x="6187775" y="3674475"/>
            <a:ext cx="2257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Парки, деревья, реки и тропинки тоже часть родного края. Если беречь их чистоту, можно сохранить красоту места, где живёшь, для себя и других.
</a:t>
            </a:r>
            <a:endParaRPr lang="en-US" sz="1000" dirty="0"/>
          </a:p>
        </p:txBody>
      </p:sp>
      <p:sp>
        <p:nvSpPr>
          <p:cNvPr id="28" name="Text 10"/>
          <p:cNvSpPr txBox="1"/>
          <p:nvPr/>
        </p:nvSpPr>
        <p:spPr>
          <a:xfrm>
            <a:off x="1365563" y="3141950"/>
            <a:ext cx="1606800" cy="4752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Школа
</a:t>
            </a:r>
            <a:endParaRPr lang="en-US" sz="1200" dirty="0"/>
          </a:p>
        </p:txBody>
      </p:sp>
      <p:sp>
        <p:nvSpPr>
          <p:cNvPr id="29" name="Text 11"/>
          <p:cNvSpPr txBox="1"/>
          <p:nvPr/>
        </p:nvSpPr>
        <p:spPr>
          <a:xfrm>
            <a:off x="714688" y="3674475"/>
            <a:ext cx="2257800" cy="1171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Школа помогает узнать не только буквы и цифры, но и правила дружбы. В ней учатся слушать друг друга, помогать и радоваться общим успехам.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5649"/>
            <a:ext cx="3998100" cy="208885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63945" y="955649"/>
            <a:ext cx="3998100" cy="2088851"/>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Дружный класс в большой стране
</a:t>
            </a:r>
            <a:endParaRPr lang="en-US" sz="2400" dirty="0"/>
          </a:p>
        </p:txBody>
      </p:sp>
      <p:sp>
        <p:nvSpPr>
          <p:cNvPr id="9"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15</a:t>
            </a:r>
            <a:endParaRPr lang="en-US" sz="1000" dirty="0"/>
          </a:p>
        </p:txBody>
      </p:sp>
      <p:sp>
        <p:nvSpPr>
          <p:cNvPr id="10" name="Text 2"/>
          <p:cNvSpPr txBox="1"/>
          <p:nvPr/>
        </p:nvSpPr>
        <p:spPr>
          <a:xfrm>
            <a:off x="500675" y="3354450"/>
            <a:ext cx="3765000" cy="11043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Ребята из разных уголков России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одном классе могут учиться дети, которые приехали из разных городов и республик. У каждого свой дом, свои семейные традиции и любимые слова, но в школе они вместе читают, играют и отвечают у доски. Так рождается дружба без границ.
</a:t>
            </a:r>
            <a:endParaRPr lang="en-US" sz="1400" dirty="0"/>
          </a:p>
        </p:txBody>
      </p:sp>
      <p:sp>
        <p:nvSpPr>
          <p:cNvPr id="11" name="Text 3"/>
          <p:cNvSpPr txBox="1"/>
          <p:nvPr/>
        </p:nvSpPr>
        <p:spPr>
          <a:xfrm>
            <a:off x="4879888" y="3354450"/>
            <a:ext cx="3765000" cy="1104300"/>
          </a:xfrm>
          <a:prstGeom prst="rect">
            <a:avLst/>
          </a:prstGeom>
          <a:noFill/>
          <a:ln/>
        </p:spPr>
        <p:txBody>
          <a:bodyPr wrap="square" lIns="0" tIns="0" rIns="0" bIns="0" rtlCol="0" anchor="t"/>
          <a:lstStyle/>
          <a:p>
            <a:pPr algn="l" indent="0" marL="0">
              <a:lnSpc>
                <a:spcPct val="100000"/>
              </a:lnSpc>
              <a:buNone/>
            </a:pPr>
            <a:r>
              <a:rPr lang="en-US" sz="1340" b="1" dirty="0">
                <a:solidFill>
                  <a:srgbClr val="000000"/>
                </a:solidFill>
                <a:latin typeface="Arial" pitchFamily="34" charset="0"/>
                <a:ea typeface="Arial" pitchFamily="34" charset="-122"/>
                <a:cs typeface="Arial" pitchFamily="34" charset="-120"/>
              </a:rPr>
              <a:t>Одна команда на уроке и на перемене
</a:t>
            </a:r>
            <a:pPr algn="l" indent="0" marL="0">
              <a:lnSpc>
                <a:spcPct val="100000"/>
              </a:lnSpc>
              <a:buNone/>
            </a:pPr>
            <a:r>
              <a:rPr lang="en-US" sz="76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48" dirty="0">
                <a:solidFill>
                  <a:srgbClr val="000000"/>
                </a:solidFill>
                <a:latin typeface="Arial" pitchFamily="34" charset="0"/>
                <a:ea typeface="Arial" pitchFamily="34" charset="-122"/>
                <a:cs typeface="Arial" pitchFamily="34" charset="-120"/>
              </a:rPr>
              <a:t>Когда дети помогают друг другу, класс становится настоящей командой. Один подскажет правило, другой поделится карандашом, третий поддержит товарища добрым словом. Из таких простых дел складывается уважение, которое очень нужно большой стране.
</a:t>
            </a:r>
            <a:endParaRPr lang="en-US" sz="13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16</a:t>
            </a:r>
            <a:endParaRPr lang="en-US" sz="1000" dirty="0"/>
          </a:p>
        </p:txBody>
      </p:sp>
      <p:sp>
        <p:nvSpPr>
          <p:cNvPr id="5" name="Text 1"/>
          <p:cNvSpPr txBox="1"/>
          <p:nvPr/>
        </p:nvSpPr>
        <p:spPr>
          <a:xfrm>
            <a:off x="1315375" y="1656200"/>
            <a:ext cx="1699500" cy="659100"/>
          </a:xfrm>
          <a:prstGeom prst="rect">
            <a:avLst/>
          </a:prstGeom>
          <a:noFill/>
          <a:ln/>
        </p:spPr>
        <p:txBody>
          <a:bodyPr wrap="square" lIns="0" tIns="0" rIns="0" bIns="0" rtlCol="0" anchor="b"/>
          <a:lstStyle/>
          <a:p>
            <a:pPr algn="ctr" indent="0" marL="0">
              <a:lnSpc>
                <a:spcPct val="100000"/>
              </a:lnSpc>
              <a:buNone/>
            </a:pPr>
            <a:r>
              <a:rPr lang="en-US" sz="2355" b="1" dirty="0">
                <a:solidFill>
                  <a:srgbClr val="B62D04"/>
                </a:solidFill>
                <a:latin typeface="Arial" pitchFamily="34" charset="0"/>
                <a:ea typeface="Arial" pitchFamily="34" charset="-122"/>
                <a:cs typeface="Arial" pitchFamily="34" charset="-120"/>
              </a:rPr>
              <a:t>11 часовых поясов
</a:t>
            </a:r>
            <a:endParaRPr lang="en-US" sz="2355" dirty="0"/>
          </a:p>
        </p:txBody>
      </p:sp>
      <p:sp>
        <p:nvSpPr>
          <p:cNvPr id="6" name="Text 2"/>
          <p:cNvSpPr txBox="1"/>
          <p:nvPr/>
        </p:nvSpPr>
        <p:spPr>
          <a:xfrm>
            <a:off x="1008775" y="2520188"/>
            <a:ext cx="2312700" cy="786900"/>
          </a:xfrm>
          <a:prstGeom prst="rect">
            <a:avLst/>
          </a:prstGeom>
          <a:noFill/>
          <a:ln/>
        </p:spPr>
        <p:txBody>
          <a:bodyPr wrap="square" lIns="0" tIns="0" rIns="0" bIns="0" rtlCol="0" anchor="t"/>
          <a:lstStyle/>
          <a:p>
            <a:pPr algn="ctr" indent="0" marL="0">
              <a:lnSpc>
                <a:spcPct val="100000"/>
              </a:lnSpc>
              <a:buNone/>
            </a:pPr>
            <a:r>
              <a:rPr lang="en-US" sz="1400" b="1" dirty="0">
                <a:solidFill>
                  <a:srgbClr val="000000"/>
                </a:solidFill>
                <a:latin typeface="Arial" pitchFamily="34" charset="0"/>
                <a:ea typeface="Arial" pitchFamily="34" charset="-122"/>
                <a:cs typeface="Arial" pitchFamily="34" charset="-120"/>
              </a:rPr>
              <a:t>охватывают территорию страны от запада до востока.
</a:t>
            </a:r>
            <a:endParaRPr lang="en-US" sz="1400" dirty="0"/>
          </a:p>
        </p:txBody>
      </p:sp>
      <p:sp>
        <p:nvSpPr>
          <p:cNvPr id="7" name="Text 3"/>
          <p:cNvSpPr txBox="1"/>
          <p:nvPr/>
        </p:nvSpPr>
        <p:spPr>
          <a:xfrm>
            <a:off x="3834425" y="1285731"/>
            <a:ext cx="4335000" cy="24255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Огромная протяжённость России видна даже по времени: в разных её частях день и ночь наступают не одновременно.
</a:t>
            </a:r>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000000"/>
                </a:solidFill>
                <a:latin typeface="Arial" pitchFamily="34" charset="0"/>
                <a:ea typeface="Arial" pitchFamily="34" charset="-122"/>
                <a:cs typeface="Arial" pitchFamily="34" charset="-120"/>
              </a:rPr>
              <a:t>География России; общепринятый факт о часовых поясах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32600" y="253600"/>
            <a:ext cx="7486800" cy="525300"/>
          </a:xfrm>
          <a:prstGeom prst="rect">
            <a:avLst/>
          </a:prstGeom>
          <a:noFill/>
          <a:ln/>
        </p:spPr>
        <p:txBody>
          <a:bodyPr wrap="square" lIns="0" tIns="0" rIns="0" bIns="0" rtlCol="0" anchor="ctr"/>
          <a:lstStyle/>
          <a:p>
            <a:pPr algn="l" indent="0" marL="0">
              <a:lnSpc>
                <a:spcPct val="100000"/>
              </a:lnSpc>
              <a:buNone/>
            </a:pPr>
            <a:r>
              <a:rPr lang="en-US" sz="2000" b="1" dirty="0">
                <a:solidFill>
                  <a:srgbClr val="B62D04"/>
                </a:solidFill>
                <a:latin typeface="Arial" pitchFamily="34" charset="0"/>
                <a:ea typeface="Arial" pitchFamily="34" charset="-122"/>
                <a:cs typeface="Arial" pitchFamily="34" charset="-120"/>
              </a:rPr>
              <a:t>Что делает страну сильной
</a:t>
            </a:r>
            <a:endParaRPr lang="en-US" sz="2000" dirty="0"/>
          </a:p>
        </p:txBody>
      </p:sp>
      <p:sp>
        <p:nvSpPr>
          <p:cNvPr id="8"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17</a:t>
            </a:r>
            <a:endParaRPr lang="en-US" sz="1000" dirty="0"/>
          </a:p>
        </p:txBody>
      </p:sp>
      <p:sp>
        <p:nvSpPr>
          <p:cNvPr id="9" name="Text 2"/>
          <p:cNvSpPr txBox="1"/>
          <p:nvPr/>
        </p:nvSpPr>
        <p:spPr>
          <a:xfrm>
            <a:off x="1122675" y="1125476"/>
            <a:ext cx="2996903" cy="1509698"/>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Учёба и знания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Когда дети стараются учиться, они готовятся быть полезными своей семье и стране. Знания помогают придумывать новое, решать задачи и не бояться трудной работы.
</a:t>
            </a:r>
            <a:endParaRPr lang="en-US" sz="1400" dirty="0"/>
          </a:p>
        </p:txBody>
      </p:sp>
      <p:sp>
        <p:nvSpPr>
          <p:cNvPr id="10" name="Text 3"/>
          <p:cNvSpPr txBox="1"/>
          <p:nvPr/>
        </p:nvSpPr>
        <p:spPr>
          <a:xfrm>
            <a:off x="5032272" y="1126618"/>
            <a:ext cx="2996903" cy="1509698"/>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Труд и ответственность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Сильная страна держится на людях, которые честно выполняют своё дело. Если каждый старается работать аккуратно и вовремя, общий результат становится лучше и надёжнее.
</a:t>
            </a:r>
            <a:endParaRPr lang="en-US" sz="1400" dirty="0"/>
          </a:p>
        </p:txBody>
      </p:sp>
      <p:sp>
        <p:nvSpPr>
          <p:cNvPr id="11" name="Text 4"/>
          <p:cNvSpPr txBox="1"/>
          <p:nvPr/>
        </p:nvSpPr>
        <p:spPr>
          <a:xfrm>
            <a:off x="1122675" y="3103476"/>
            <a:ext cx="2996903" cy="1509698"/>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Доброта и помощь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Помогать другим — это не мелочь, а важное дело. Добрые люди умеют поддержать, поделиться и заметить, кому рядом нужна помощь или просто доброе слово.
</a:t>
            </a:r>
            <a:endParaRPr lang="en-US" sz="1400" dirty="0"/>
          </a:p>
        </p:txBody>
      </p:sp>
      <p:sp>
        <p:nvSpPr>
          <p:cNvPr id="12" name="Text 5"/>
          <p:cNvSpPr txBox="1"/>
          <p:nvPr/>
        </p:nvSpPr>
        <p:spPr>
          <a:xfrm>
            <a:off x="5032272" y="3104618"/>
            <a:ext cx="2996903" cy="1509698"/>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Уважение и забота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Уважение к старшим, младшим, учителям и соседям делает жизнь спокойнее. А если беречь природу и чистоту улиц, вокруг становится приятнее всем без исключения.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5025" y="954954"/>
            <a:ext cx="2662200" cy="20902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42225" y="954954"/>
            <a:ext cx="2662200" cy="209024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99425" y="954954"/>
            <a:ext cx="2662200" cy="209024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00675" y="88800"/>
            <a:ext cx="8144700" cy="613500"/>
          </a:xfrm>
          <a:prstGeom prst="rect">
            <a:avLst/>
          </a:prstGeom>
          <a:noFill/>
          <a:ln/>
        </p:spPr>
        <p:txBody>
          <a:bodyPr wrap="square" lIns="0" tIns="0" rIns="0" bIns="0" rtlCol="0" anchor="ctr"/>
          <a:lstStyle/>
          <a:p>
            <a:pPr algn="l" indent="0" marL="0">
              <a:lnSpc>
                <a:spcPct val="100000"/>
              </a:lnSpc>
              <a:buNone/>
            </a:pPr>
            <a:r>
              <a:rPr lang="en-US" sz="2400" b="1" dirty="0">
                <a:solidFill>
                  <a:srgbClr val="FDF8E5"/>
                </a:solidFill>
                <a:latin typeface="Arial" pitchFamily="34" charset="0"/>
                <a:ea typeface="Arial" pitchFamily="34" charset="-122"/>
                <a:cs typeface="Arial" pitchFamily="34" charset="-120"/>
              </a:rPr>
              <a:t>Как прошлое остаётся рядом
</a:t>
            </a:r>
            <a:endParaRPr lang="en-US" sz="2400" dirty="0"/>
          </a:p>
        </p:txBody>
      </p:sp>
      <p:sp>
        <p:nvSpPr>
          <p:cNvPr id="11" name="Text 1"/>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18</a:t>
            </a:r>
            <a:endParaRPr lang="en-US" sz="1000" dirty="0"/>
          </a:p>
        </p:txBody>
      </p:sp>
      <p:sp>
        <p:nvSpPr>
          <p:cNvPr id="12" name="Text 2"/>
          <p:cNvSpPr txBox="1"/>
          <p:nvPr/>
        </p:nvSpPr>
        <p:spPr>
          <a:xfrm>
            <a:off x="500675" y="3354450"/>
            <a:ext cx="2414100" cy="1104300"/>
          </a:xfrm>
          <a:prstGeom prst="rect">
            <a:avLst/>
          </a:prstGeom>
          <a:noFill/>
          <a:ln/>
        </p:spPr>
        <p:txBody>
          <a:bodyPr wrap="square" lIns="0" tIns="0" rIns="0" bIns="0" rtlCol="0" anchor="t"/>
          <a:lstStyle/>
          <a:p>
            <a:pPr algn="l" indent="0" marL="0">
              <a:lnSpc>
                <a:spcPct val="100000"/>
              </a:lnSpc>
              <a:buNone/>
            </a:pPr>
            <a:r>
              <a:rPr lang="en-US" sz="1141" b="1" dirty="0">
                <a:solidFill>
                  <a:srgbClr val="000000"/>
                </a:solidFill>
                <a:latin typeface="Arial" pitchFamily="34" charset="0"/>
                <a:ea typeface="Arial" pitchFamily="34" charset="-122"/>
                <a:cs typeface="Arial" pitchFamily="34" charset="-120"/>
              </a:rPr>
              <a:t>Памятник, который напоминает о героях
</a:t>
            </a:r>
            <a:pPr algn="l" indent="0" marL="0">
              <a:lnSpc>
                <a:spcPct val="100000"/>
              </a:lnSpc>
              <a:buNone/>
            </a:pPr>
            <a:r>
              <a:rPr lang="en-US" sz="61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66" dirty="0">
                <a:solidFill>
                  <a:srgbClr val="000000"/>
                </a:solidFill>
                <a:latin typeface="Arial" pitchFamily="34" charset="0"/>
                <a:ea typeface="Arial" pitchFamily="34" charset="-122"/>
                <a:cs typeface="Arial" pitchFamily="34" charset="-120"/>
              </a:rPr>
              <a:t>Памятники ставят, чтобы помнить людей и события, изменившие историю страны. У подножия тихо читают имена, кладут цветы и рассказывают детям, почему важно хранить благодарность. Так прошлое становится частью настоящего.
</a:t>
            </a:r>
            <a:endParaRPr lang="en-US" sz="1141" dirty="0"/>
          </a:p>
        </p:txBody>
      </p:sp>
      <p:sp>
        <p:nvSpPr>
          <p:cNvPr id="13" name="Text 3"/>
          <p:cNvSpPr txBox="1"/>
          <p:nvPr/>
        </p:nvSpPr>
        <p:spPr>
          <a:xfrm>
            <a:off x="3357875" y="3354450"/>
            <a:ext cx="2414100" cy="1104300"/>
          </a:xfrm>
          <a:prstGeom prst="rect">
            <a:avLst/>
          </a:prstGeom>
          <a:noFill/>
          <a:ln/>
        </p:spPr>
        <p:txBody>
          <a:bodyPr wrap="square" lIns="0" tIns="0" rIns="0" bIns="0" rtlCol="0" anchor="t"/>
          <a:lstStyle/>
          <a:p>
            <a:pPr algn="l" indent="0" marL="0">
              <a:lnSpc>
                <a:spcPct val="100000"/>
              </a:lnSpc>
              <a:buNone/>
            </a:pPr>
            <a:r>
              <a:rPr lang="en-US" sz="1163" b="1" dirty="0">
                <a:solidFill>
                  <a:srgbClr val="000000"/>
                </a:solidFill>
                <a:latin typeface="Arial" pitchFamily="34" charset="0"/>
                <a:ea typeface="Arial" pitchFamily="34" charset="-122"/>
                <a:cs typeface="Arial" pitchFamily="34" charset="-120"/>
              </a:rPr>
              <a:t>Музей, где вещи умеют говорить
</a:t>
            </a:r>
            <a:pPr algn="l" indent="0" marL="0">
              <a:lnSpc>
                <a:spcPct val="100000"/>
              </a:lnSpc>
              <a:buNone/>
            </a:pPr>
            <a:r>
              <a:rPr lang="en-US" sz="62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84" dirty="0">
                <a:solidFill>
                  <a:srgbClr val="000000"/>
                </a:solidFill>
                <a:latin typeface="Arial" pitchFamily="34" charset="0"/>
                <a:ea typeface="Arial" pitchFamily="34" charset="-122"/>
                <a:cs typeface="Arial" pitchFamily="34" charset="-120"/>
              </a:rPr>
              <a:t>В музее можно увидеть старинные книги, одежду, посуду и письма. Каждая вещь словно рассказывает свою историю, а экскурсовод помогает понять, как жили люди много лет назад. Это настоящее путешествие во времени.
</a:t>
            </a:r>
            <a:endParaRPr lang="en-US" sz="1163" dirty="0"/>
          </a:p>
        </p:txBody>
      </p:sp>
      <p:sp>
        <p:nvSpPr>
          <p:cNvPr id="14" name="Text 4"/>
          <p:cNvSpPr txBox="1"/>
          <p:nvPr/>
        </p:nvSpPr>
        <p:spPr>
          <a:xfrm>
            <a:off x="6215075" y="3354450"/>
            <a:ext cx="2414100" cy="1104300"/>
          </a:xfrm>
          <a:prstGeom prst="rect">
            <a:avLst/>
          </a:prstGeom>
          <a:noFill/>
          <a:ln/>
        </p:spPr>
        <p:txBody>
          <a:bodyPr wrap="square" lIns="0" tIns="0" rIns="0" bIns="0" rtlCol="0" anchor="t"/>
          <a:lstStyle/>
          <a:p>
            <a:pPr algn="l" indent="0" marL="0">
              <a:lnSpc>
                <a:spcPct val="100000"/>
              </a:lnSpc>
              <a:buNone/>
            </a:pPr>
            <a:r>
              <a:rPr lang="en-US" sz="1116" b="1" dirty="0">
                <a:solidFill>
                  <a:srgbClr val="000000"/>
                </a:solidFill>
                <a:latin typeface="Arial" pitchFamily="34" charset="0"/>
                <a:ea typeface="Arial" pitchFamily="34" charset="-122"/>
                <a:cs typeface="Arial" pitchFamily="34" charset="-120"/>
              </a:rPr>
              <a:t>Семейный альбом с тёплыми воспоминаниями
</a:t>
            </a:r>
            <a:pPr algn="l" indent="0" marL="0">
              <a:lnSpc>
                <a:spcPct val="100000"/>
              </a:lnSpc>
              <a:buNone/>
            </a:pPr>
            <a:r>
              <a:rPr lang="en-US" sz="60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44" dirty="0">
                <a:solidFill>
                  <a:srgbClr val="000000"/>
                </a:solidFill>
                <a:latin typeface="Arial" pitchFamily="34" charset="0"/>
                <a:ea typeface="Arial" pitchFamily="34" charset="-122"/>
                <a:cs typeface="Arial" pitchFamily="34" charset="-120"/>
              </a:rPr>
              <a:t>Старые фотографии хранят лица бабушек, дедушек, родителей и детей. Листая альбом, семья вспоминает праздники, поездки и важные события. Такие снимки помогают почувствовать связь поколений и бережно относиться к своей истории.
</a:t>
            </a:r>
            <a:endParaRPr lang="en-US" sz="111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37000" y="4775225"/>
            <a:ext cx="270000" cy="275100"/>
          </a:xfrm>
          <a:prstGeom prst="rect">
            <a:avLst/>
          </a:prstGeom>
          <a:noFill/>
          <a:ln/>
        </p:spPr>
        <p:txBody>
          <a:bodyPr wrap="square" lIns="0" tIns="0" rIns="0" bIns="0" rtlCol="0" anchor="ctr"/>
          <a:lstStyle/>
          <a:p>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19</a:t>
            </a:r>
            <a:endParaRPr lang="en-US" sz="1000" dirty="0"/>
          </a:p>
        </p:txBody>
      </p:sp>
      <p:sp>
        <p:nvSpPr>
          <p:cNvPr id="9" name="Text 1"/>
          <p:cNvSpPr txBox="1"/>
          <p:nvPr/>
        </p:nvSpPr>
        <p:spPr>
          <a:xfrm>
            <a:off x="645575" y="381000"/>
            <a:ext cx="7746900" cy="433800"/>
          </a:xfrm>
          <a:prstGeom prst="rect">
            <a:avLst/>
          </a:prstGeom>
          <a:noFill/>
          <a:ln/>
        </p:spPr>
        <p:txBody>
          <a:bodyPr wrap="square" lIns="0" tIns="0" rIns="0" bIns="0" rtlCol="0" anchor="ctr"/>
          <a:lstStyle/>
          <a:p>
            <a:pPr algn="l" indent="0" marL="0">
              <a:lnSpc>
                <a:spcPct val="100000"/>
              </a:lnSpc>
              <a:buNone/>
            </a:pPr>
            <a:r>
              <a:rPr lang="en-US" sz="2400" b="1" dirty="0">
                <a:solidFill>
                  <a:srgbClr val="B62D04"/>
                </a:solidFill>
                <a:latin typeface="Arial" pitchFamily="34" charset="0"/>
                <a:ea typeface="Arial" pitchFamily="34" charset="-122"/>
                <a:cs typeface="Arial" pitchFamily="34" charset="-120"/>
              </a:rPr>
              <a:t>Россия сегодня: шаг за шагом вперёд
</a:t>
            </a:r>
            <a:endParaRPr lang="en-US" sz="2400" dirty="0"/>
          </a:p>
        </p:txBody>
      </p:sp>
      <p:sp>
        <p:nvSpPr>
          <p:cNvPr id="10" name="Text 2"/>
          <p:cNvSpPr txBox="1"/>
          <p:nvPr/>
        </p:nvSpPr>
        <p:spPr>
          <a:xfrm>
            <a:off x="928599" y="3061547"/>
            <a:ext cx="1541100" cy="1163100"/>
          </a:xfrm>
          <a:prstGeom prst="rect">
            <a:avLst/>
          </a:prstGeom>
          <a:noFill/>
          <a:ln/>
        </p:spPr>
        <p:txBody>
          <a:bodyPr wrap="square" lIns="0" tIns="0" rIns="0" bIns="0" rtlCol="0" anchor="t"/>
          <a:lstStyle/>
          <a:p>
            <a:pPr algn="ctr" indent="0" marL="0">
              <a:lnSpc>
                <a:spcPct val="100000"/>
              </a:lnSpc>
              <a:buNone/>
            </a:pPr>
            <a:r>
              <a:rPr lang="en-US" sz="1131" b="1" dirty="0">
                <a:solidFill>
                  <a:srgbClr val="000000"/>
                </a:solidFill>
                <a:latin typeface="Arial" pitchFamily="34" charset="0"/>
                <a:ea typeface="Arial" pitchFamily="34" charset="-122"/>
                <a:cs typeface="Arial" pitchFamily="34" charset="-120"/>
              </a:rPr>
              <a:t>Современные города
</a:t>
            </a:r>
            <a:pPr algn="ctr" indent="0" marL="0">
              <a:lnSpc>
                <a:spcPct val="100000"/>
              </a:lnSpc>
              <a:buNone/>
            </a:pPr>
            <a:r>
              <a:rPr lang="en-US" sz="377"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42" dirty="0">
                <a:solidFill>
                  <a:srgbClr val="000000"/>
                </a:solidFill>
                <a:latin typeface="Arial" pitchFamily="34" charset="0"/>
                <a:ea typeface="Arial" pitchFamily="34" charset="-122"/>
                <a:cs typeface="Arial" pitchFamily="34" charset="-120"/>
              </a:rPr>
              <a:t>В городах строят дома, дороги и новые школы. Появляются красивые парки, удобный транспорт и места, где людям хочется учиться, работать и отдыхать.
</a:t>
            </a:r>
            <a:endParaRPr lang="en-US" sz="1131" dirty="0"/>
          </a:p>
        </p:txBody>
      </p:sp>
      <p:sp>
        <p:nvSpPr>
          <p:cNvPr id="11" name="Text 3"/>
          <p:cNvSpPr txBox="1"/>
          <p:nvPr/>
        </p:nvSpPr>
        <p:spPr>
          <a:xfrm>
            <a:off x="2936949" y="1599572"/>
            <a:ext cx="1541100" cy="1163100"/>
          </a:xfrm>
          <a:prstGeom prst="rect">
            <a:avLst/>
          </a:prstGeom>
          <a:noFill/>
          <a:ln/>
        </p:spPr>
        <p:txBody>
          <a:bodyPr wrap="square" lIns="0" tIns="0" rIns="0" bIns="0" rtlCol="0" anchor="t"/>
          <a:lstStyle/>
          <a:p>
            <a:pPr algn="ctr" indent="0" marL="0">
              <a:lnSpc>
                <a:spcPct val="100000"/>
              </a:lnSpc>
              <a:buNone/>
            </a:pPr>
            <a:r>
              <a:rPr lang="en-US" sz="1200" b="1" dirty="0">
                <a:solidFill>
                  <a:srgbClr val="000000"/>
                </a:solidFill>
                <a:latin typeface="Arial" pitchFamily="34" charset="0"/>
                <a:ea typeface="Arial" pitchFamily="34" charset="-122"/>
                <a:cs typeface="Arial" pitchFamily="34" charset="-120"/>
              </a:rPr>
              <a:t>Наука и открытия
</a:t>
            </a:r>
            <a:pPr algn="ctr"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0" dirty="0">
                <a:solidFill>
                  <a:srgbClr val="000000"/>
                </a:solidFill>
                <a:latin typeface="Arial" pitchFamily="34" charset="0"/>
                <a:ea typeface="Arial" pitchFamily="34" charset="-122"/>
                <a:cs typeface="Arial" pitchFamily="34" charset="-120"/>
              </a:rPr>
              <a:t>Учёные создают новые материалы, лекарства и технологии. Их работа помогает людям жить удобнее, безопаснее и дольше.
</a:t>
            </a:r>
            <a:endParaRPr lang="en-US" sz="1200" dirty="0"/>
          </a:p>
        </p:txBody>
      </p:sp>
      <p:sp>
        <p:nvSpPr>
          <p:cNvPr id="12" name="Text 4"/>
          <p:cNvSpPr txBox="1"/>
          <p:nvPr/>
        </p:nvSpPr>
        <p:spPr>
          <a:xfrm>
            <a:off x="4022349" y="3453247"/>
            <a:ext cx="1541100" cy="1163100"/>
          </a:xfrm>
          <a:prstGeom prst="rect">
            <a:avLst/>
          </a:prstGeom>
          <a:noFill/>
          <a:ln/>
        </p:spPr>
        <p:txBody>
          <a:bodyPr wrap="square" lIns="0" tIns="0" rIns="0" bIns="0" rtlCol="0" anchor="t"/>
          <a:lstStyle/>
          <a:p>
            <a:pPr algn="ctr" indent="0" marL="0">
              <a:lnSpc>
                <a:spcPct val="100000"/>
              </a:lnSpc>
              <a:buNone/>
            </a:pPr>
            <a:r>
              <a:rPr lang="en-US" sz="1144" b="1" dirty="0">
                <a:solidFill>
                  <a:srgbClr val="000000"/>
                </a:solidFill>
                <a:latin typeface="Arial" pitchFamily="34" charset="0"/>
                <a:ea typeface="Arial" pitchFamily="34" charset="-122"/>
                <a:cs typeface="Arial" pitchFamily="34" charset="-120"/>
              </a:rPr>
              <a:t>Космос и техника
</a:t>
            </a:r>
            <a:pPr algn="ctr" indent="0" marL="0">
              <a:lnSpc>
                <a:spcPct val="100000"/>
              </a:lnSpc>
              <a:buNone/>
            </a:pPr>
            <a:r>
              <a:rPr lang="en-US" sz="38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53" dirty="0">
                <a:solidFill>
                  <a:srgbClr val="000000"/>
                </a:solidFill>
                <a:latin typeface="Arial" pitchFamily="34" charset="0"/>
                <a:ea typeface="Arial" pitchFamily="34" charset="-122"/>
                <a:cs typeface="Arial" pitchFamily="34" charset="-120"/>
              </a:rPr>
              <a:t>Российские ракеты, спутники и космические программы продолжают историю больших открытий. Техника развивается, а мечты о дальних полётах становятся ближе.
</a:t>
            </a:r>
            <a:endParaRPr lang="en-US" sz="1144" dirty="0"/>
          </a:p>
        </p:txBody>
      </p:sp>
      <p:sp>
        <p:nvSpPr>
          <p:cNvPr id="13" name="Text 5"/>
          <p:cNvSpPr txBox="1"/>
          <p:nvPr/>
        </p:nvSpPr>
        <p:spPr>
          <a:xfrm>
            <a:off x="5739046" y="1824054"/>
            <a:ext cx="1541100" cy="1163100"/>
          </a:xfrm>
          <a:prstGeom prst="rect">
            <a:avLst/>
          </a:prstGeom>
          <a:noFill/>
          <a:ln/>
        </p:spPr>
        <p:txBody>
          <a:bodyPr wrap="square" lIns="0" tIns="0" rIns="0" bIns="0" rtlCol="0" anchor="t"/>
          <a:lstStyle/>
          <a:p>
            <a:pPr algn="ctr" indent="0" marL="0">
              <a:lnSpc>
                <a:spcPct val="100000"/>
              </a:lnSpc>
              <a:buNone/>
            </a:pPr>
            <a:r>
              <a:rPr lang="en-US" sz="1150" b="1" dirty="0">
                <a:solidFill>
                  <a:srgbClr val="000000"/>
                </a:solidFill>
                <a:latin typeface="Arial" pitchFamily="34" charset="0"/>
                <a:ea typeface="Arial" pitchFamily="34" charset="-122"/>
                <a:cs typeface="Arial" pitchFamily="34" charset="-120"/>
              </a:rPr>
              <a:t>Забота о людях
</a:t>
            </a:r>
            <a:pPr algn="ctr" indent="0" marL="0">
              <a:lnSpc>
                <a:spcPct val="100000"/>
              </a:lnSpc>
              <a:buNone/>
            </a:pPr>
            <a:r>
              <a:rPr lang="en-US" sz="383"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58" dirty="0">
                <a:solidFill>
                  <a:srgbClr val="000000"/>
                </a:solidFill>
                <a:latin typeface="Arial" pitchFamily="34" charset="0"/>
                <a:ea typeface="Arial" pitchFamily="34" charset="-122"/>
                <a:cs typeface="Arial" pitchFamily="34" charset="-120"/>
              </a:rPr>
              <a:t>Врачи, учителя, строители, инженеры и многие другие специалисты каждый день делают важное дело. Их труд помогает стране расти и становиться сильнее.
</a:t>
            </a:r>
            <a:endParaRPr lang="en-US" sz="11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00750" y="1066800"/>
            <a:ext cx="7342500" cy="3021900"/>
          </a:xfrm>
          <a:prstGeom prst="rect">
            <a:avLst/>
          </a:prstGeom>
          <a:noFill/>
          <a:ln/>
        </p:spPr>
        <p:txBody>
          <a:bodyPr wrap="square" lIns="0" tIns="0" rIns="0" bIns="0" rtlCol="0" anchor="ctr"/>
          <a:lstStyle/>
          <a:p>
            <a:pPr algn="l" indent="0" marL="0">
              <a:lnSpc>
                <a:spcPct val="100000"/>
              </a:lnSpc>
              <a:buNone/>
            </a:pPr>
            <a:r>
              <a:rPr lang="en-US" sz="3800" b="1" dirty="0">
                <a:solidFill>
                  <a:srgbClr val="B62D04"/>
                </a:solidFill>
                <a:latin typeface="Arial" pitchFamily="34" charset="0"/>
                <a:ea typeface="Arial" pitchFamily="34" charset="-122"/>
                <a:cs typeface="Arial" pitchFamily="34" charset="-120"/>
              </a:rPr>
              <a:t>Россия — наш общий дом
</a:t>
            </a:r>
            <a:pPr algn="l" indent="0" marL="0">
              <a:lnSpc>
                <a:spcPct val="100000"/>
              </a:lnSpc>
              <a:buNone/>
            </a:pPr>
            <a:r>
              <a:rPr lang="en-US" sz="1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Россия большая и очень разная, но для всех она одна. Любить её — значит беречь близких, учиться, трудиться и делать хорошие дела. Тогда Родина становится ещё красивее и добрее.
</a:t>
            </a:r>
            <a:endParaRPr lang="en-US" sz="3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2026-05-25T21:41:38Z</dcterms:created>
  <dcterms:modified xsi:type="dcterms:W3CDTF">2026-05-25T21:41:38Z</dcterms:modified>
</cp:coreProperties>
</file>