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jpe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image" Target="../media/image-19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80525" y="342150"/>
            <a:ext cx="37719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80525" y="2046219"/>
            <a:ext cx="60864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Американский английский: что это такое и чем он отличается
</a:t>
            </a:r>
            <a:pPr algn="l" indent="0" marL="0">
              <a:lnSpc>
                <a:spcPct val="9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Поговорим об американском английском и его особенностях.
</a:t>
            </a:r>
            <a:endParaRPr lang="en-US" sz="3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40100" y="684430"/>
            <a:ext cx="3992100" cy="3886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9351" y="634450"/>
            <a:ext cx="38964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знать американский английский в 7 классе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722225" y="2453325"/>
            <a:ext cx="3490800" cy="198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Американский английский часто звучит в мультфильмах, играх и интернете, поэтому его легко встретить вне уроков. Он помогает лучше понимать тексты, замечать различия в языке и увереннее читать и слушать по-английски.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7025" y="111975"/>
            <a:ext cx="7887900" cy="76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формировался американский английский
</a:t>
            </a:r>
            <a:endParaRPr lang="en-US" sz="1900" dirty="0"/>
          </a:p>
        </p:txBody>
      </p:sp>
      <p:sp>
        <p:nvSpPr>
          <p:cNvPr id="8" name="Text 1"/>
          <p:cNvSpPr txBox="1"/>
          <p:nvPr/>
        </p:nvSpPr>
        <p:spPr>
          <a:xfrm>
            <a:off x="1213850" y="1116675"/>
            <a:ext cx="1938300" cy="14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XVII век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язык пришёл в Северную Америку вместе с переселенцами из Англии и стал использоваться в новых поселениях.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986800" y="1116675"/>
            <a:ext cx="1938300" cy="14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Отдельное развитие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 временем английский в США начал расходиться с британским вариантом: появились свои привычные слова, написание и произношение.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252750" y="3495625"/>
            <a:ext cx="1938300" cy="14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условия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Жители столкнулись с другой природой, бытом и контактами с разными народами, поэтому речь постепенно стала меняться.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715375" y="3495625"/>
            <a:ext cx="1938300" cy="14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независимости США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образования независимого государства усилилось стремление закрепить собственные языковые нормы и сделать их более единообразными.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3425" y="2561402"/>
            <a:ext cx="8662800" cy="159889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47025" y="4237225"/>
            <a:ext cx="7887900" cy="55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9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Ноа Вебстер и американская орфография
</a:t>
            </a:r>
            <a:endParaRPr lang="en-US" sz="2956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337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 1828 года
</a:t>
            </a:r>
            <a:pPr algn="l" indent="0" marL="0">
              <a:lnSpc>
                <a:spcPct val="115000"/>
              </a:lnSpc>
              <a:buNone/>
            </a:pPr>
            <a:r>
              <a:rPr lang="en-US" sz="5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Ноа Вебстер выпустил словарь английского языка, который повлиял на школьное обучение и закрепил многие американские написания в книгах и учебниках.
</a:t>
            </a:r>
            <a:endParaRPr lang="en-US" sz="1002" dirty="0"/>
          </a:p>
        </p:txBody>
      </p:sp>
      <p:sp>
        <p:nvSpPr>
          <p:cNvPr id="12" name="Text 3"/>
          <p:cNvSpPr txBox="1"/>
          <p:nvPr/>
        </p:nvSpPr>
        <p:spPr>
          <a:xfrm>
            <a:off x="25428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Упрощённые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5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его работе стали привычными варианты color, center и favorite вместо colour, centre и favourite, то есть более короткое написание слов.
</a:t>
            </a:r>
            <a:endParaRPr lang="en-US" sz="1002" dirty="0"/>
          </a:p>
        </p:txBody>
      </p:sp>
      <p:sp>
        <p:nvSpPr>
          <p:cNvPr id="13" name="Text 4"/>
          <p:cNvSpPr txBox="1"/>
          <p:nvPr/>
        </p:nvSpPr>
        <p:spPr>
          <a:xfrm>
            <a:off x="47519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Единые правила
</a:t>
            </a:r>
            <a:pPr algn="l" indent="0" marL="0">
              <a:lnSpc>
                <a:spcPct val="115000"/>
              </a:lnSpc>
              <a:buNone/>
            </a:pPr>
            <a:r>
              <a:rPr lang="en-US" sz="5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 помог сделать орфографию более последовательной, чтобы ученикам и читателям было проще запоминать и использовать одни и те же формы.
</a:t>
            </a:r>
            <a:endParaRPr lang="en-US" sz="898" dirty="0"/>
          </a:p>
        </p:txBody>
      </p:sp>
      <p:sp>
        <p:nvSpPr>
          <p:cNvPr id="14" name="Text 5"/>
          <p:cNvSpPr txBox="1"/>
          <p:nvPr/>
        </p:nvSpPr>
        <p:spPr>
          <a:xfrm>
            <a:off x="69610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 языка
</a:t>
            </a:r>
            <a:pPr algn="l" indent="0" marL="0">
              <a:lnSpc>
                <a:spcPct val="115000"/>
              </a:lnSpc>
              <a:buNone/>
            </a:pPr>
            <a:r>
              <a:rPr lang="en-US" sz="5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истории американского английского Вебстер стал символом стремления к собственной языковой норме, а не к полному совпадению с британской.
</a:t>
            </a:r>
            <a:endParaRPr lang="en-US" sz="92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Британские и американские варианты слов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пары показывают, что различия касаются не только написания, но и самого выбора слова в обычной речи.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заметные расхождения встречаются в повседневной лексике, поэтому их полезно запоминать вместе с контекстом.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 сравнению британского и американского английского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64925" y="283525"/>
            <a:ext cx="8267400" cy="7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правила американского написания
</a:t>
            </a:r>
            <a:endParaRPr lang="en-US" sz="1900" dirty="0"/>
          </a:p>
        </p:txBody>
      </p:sp>
      <p:sp>
        <p:nvSpPr>
          <p:cNvPr id="9" name="Text 2"/>
          <p:cNvSpPr txBox="1"/>
          <p:nvPr/>
        </p:nvSpPr>
        <p:spPr>
          <a:xfrm>
            <a:off x="693038" y="1893475"/>
            <a:ext cx="36447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буквы u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американском варианте часто пишут color, honor, favorite и labor без буквы u. Такие формы встречаются в школьных текстах, новостях и интернете.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93038" y="3736775"/>
            <a:ext cx="36447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 -ize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словах предпочитается окончание -ize: organize, realize, recognize. Это одна из самых узнаваемых особенностей американской орфографии.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821550" y="1893475"/>
            <a:ext cx="36447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короткие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Американское написание нередко короче: traveler, jewelry, program. Такие варианты важно узнавать, чтобы не считать их ошибкой в тексте.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55394" y="1387800"/>
            <a:ext cx="167438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12887" y="1394430"/>
            <a:ext cx="318300" cy="25464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31587" y="1394430"/>
            <a:ext cx="318300" cy="25464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0433" y="435725"/>
            <a:ext cx="58068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американского произношения
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1322663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Чёткий звук r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словах car, work и teacher звук r обычно произносится ясно. Это одна из самых заметных черт американского акцента на слух.
</a:t>
            </a:r>
            <a:endParaRPr lang="en-US" sz="1300" dirty="0"/>
          </a:p>
        </p:txBody>
      </p:sp>
      <p:sp>
        <p:nvSpPr>
          <p:cNvPr id="12" name="Text 2"/>
          <p:cNvSpPr txBox="1"/>
          <p:nvPr/>
        </p:nvSpPr>
        <p:spPr>
          <a:xfrm>
            <a:off x="3555587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Мягкое t между гласными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словах water, city и better звук t часто звучит мягче и напоминает d. Из-за этого речь кажется более плавной и быстрой.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5874288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Ровная интонация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Американская речь нередко звучит более ритмично и ровно, чем британская. По этому признаку акцент часто можно узнать уже с первых фраз.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3663" y="2102883"/>
            <a:ext cx="3812100" cy="151923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74850" y="770375"/>
            <a:ext cx="5930100" cy="51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британских и американских слов
</a:t>
            </a:r>
            <a:endParaRPr lang="en-US" sz="2097" dirty="0"/>
          </a:p>
        </p:txBody>
      </p:sp>
      <p:sp>
        <p:nvSpPr>
          <p:cNvPr id="7" name="Text 1"/>
          <p:cNvSpPr txBox="1"/>
          <p:nvPr/>
        </p:nvSpPr>
        <p:spPr>
          <a:xfrm>
            <a:off x="955850" y="1924450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показаны примеры слов, которые отличаются в двух вариантах английского языка.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955850" y="3098925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видны и в написании, и в выборе слов, поэтому важно сразу запоминать, какой вариант используется в задании.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974850" y="4410350"/>
            <a:ext cx="27021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 сравнению британского и американского английского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500" y="1747407"/>
            <a:ext cx="4053600" cy="11915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4700" y="181525"/>
            <a:ext cx="8207100" cy="8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Акценты внутри США
</a:t>
            </a:r>
            <a:endParaRPr lang="en-US" sz="1900" dirty="0"/>
          </a:p>
        </p:txBody>
      </p:sp>
      <p:sp>
        <p:nvSpPr>
          <p:cNvPr id="10" name="Text 1"/>
          <p:cNvSpPr txBox="1"/>
          <p:nvPr/>
        </p:nvSpPr>
        <p:spPr>
          <a:xfrm>
            <a:off x="5292450" y="3280800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Калифорния
</a:t>
            </a:r>
            <a:pPr algn="l" indent="0" marL="0">
              <a:lnSpc>
                <a:spcPct val="100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Калифорнии произношение может звучать короче и легче, а интонация — более свободно. Это ещё один пример того, как один язык меняется внутри страны.
</a:t>
            </a:r>
            <a:endParaRPr lang="en-US" sz="1172" dirty="0"/>
          </a:p>
        </p:txBody>
      </p:sp>
      <p:sp>
        <p:nvSpPr>
          <p:cNvPr id="11" name="Text 2"/>
          <p:cNvSpPr txBox="1"/>
          <p:nvPr/>
        </p:nvSpPr>
        <p:spPr>
          <a:xfrm>
            <a:off x="994800" y="1618204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Нью-Йорк
</a:t>
            </a:r>
            <a:pPr algn="l" indent="0" marL="0">
              <a:lnSpc>
                <a:spcPct val="100000"/>
              </a:lnSpc>
              <a:buNone/>
            </a:pPr>
            <a:r>
              <a:rPr lang="en-US" sz="6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нью-йоркской речи заметны свои интонации и особенности произношения гласных, поэтому акцент легко отличить от нейтрального американского варианта.
</a:t>
            </a:r>
            <a:endParaRPr lang="en-US" sz="1096" dirty="0"/>
          </a:p>
        </p:txBody>
      </p:sp>
      <p:sp>
        <p:nvSpPr>
          <p:cNvPr id="12" name="Text 3"/>
          <p:cNvSpPr txBox="1"/>
          <p:nvPr/>
        </p:nvSpPr>
        <p:spPr>
          <a:xfrm>
            <a:off x="994800" y="2818054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Южные штаты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Юге США речь часто звучит более протяжно, а некоторые гласные произносятся иначе. Из-за этого темп и мелодика фраз заметно меняются.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994800" y="4022479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Средний Запад
</a:t>
            </a:r>
            <a:pPr algn="l" indent="0" marL="0">
              <a:lnSpc>
                <a:spcPct val="100000"/>
              </a:lnSpc>
              <a:buNone/>
            </a:pPr>
            <a:r>
              <a:rPr lang="en-US" sz="6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Акцент Среднего Запада часто считают более нейтральным и понятным. В нём меньше ярко выраженных региональных особенностей, поэтому его часто слышно в медиа.
</a:t>
            </a:r>
            <a:endParaRPr lang="en-US" sz="1076" dirty="0"/>
          </a:p>
        </p:txBody>
      </p:sp>
      <p:sp>
        <p:nvSpPr>
          <p:cNvPr id="14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50" y="1525847"/>
            <a:ext cx="8486100" cy="30668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350" y="244500"/>
            <a:ext cx="7521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новое слово входит в американский английский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333350" y="1026725"/>
            <a:ext cx="84861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слова приходят из других языков, закрепляются в речи и попадают в словари.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434800" y="2153695"/>
            <a:ext cx="1739700" cy="101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предметы
</a:t>
            </a:r>
            <a:pPr algn="l" indent="0" marL="0">
              <a:lnSpc>
                <a:spcPct val="115000"/>
              </a:lnSpc>
              <a:buNone/>
            </a:pPr>
            <a:r>
              <a:rPr lang="en-US" sz="5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американских текстах часто встречаются слова math, grade, schedule и locker. Они помогают говорить о расписании, оценках, кабинете и повседневной школьной жизни без лишних пояснений.
</a:t>
            </a:r>
            <a:endParaRPr lang="en-US" sz="892" dirty="0"/>
          </a:p>
        </p:txBody>
      </p:sp>
      <p:sp>
        <p:nvSpPr>
          <p:cNvPr id="11" name="Text 2"/>
          <p:cNvSpPr txBox="1"/>
          <p:nvPr/>
        </p:nvSpPr>
        <p:spPr>
          <a:xfrm>
            <a:off x="2643900" y="2142013"/>
            <a:ext cx="17397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Места в школе
</a:t>
            </a:r>
            <a:pPr algn="l" indent="0" marL="0">
              <a:lnSpc>
                <a:spcPct val="115000"/>
              </a:lnSpc>
              <a:buNone/>
            </a:pPr>
            <a:r>
              <a:rPr lang="en-US" sz="5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cafeteria и recess часто слышны в рассказах о переменах и обеде. Такие слова полезны, потому что именно через них описывают обычный школьный день в США.
</a:t>
            </a:r>
            <a:endParaRPr lang="en-US" sz="981" dirty="0"/>
          </a:p>
        </p:txBody>
      </p:sp>
      <p:sp>
        <p:nvSpPr>
          <p:cNvPr id="12" name="Text 3"/>
          <p:cNvSpPr txBox="1"/>
          <p:nvPr/>
        </p:nvSpPr>
        <p:spPr>
          <a:xfrm>
            <a:off x="4853000" y="2142013"/>
            <a:ext cx="17397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и транспорт
</a:t>
            </a:r>
            <a:pPr algn="l" indent="0" marL="0">
              <a:lnSpc>
                <a:spcPct val="115000"/>
              </a:lnSpc>
              <a:buNone/>
            </a:pPr>
            <a:r>
              <a:rPr lang="en-US" sz="5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быту школьники часто видят слова subway, gas и truck. Они помогают понимать надписи, диалоги и короткие сообщения, где речь идёт о поездках, дороге и транспорте.
</a:t>
            </a:r>
            <a:endParaRPr lang="en-US" sz="989" dirty="0"/>
          </a:p>
        </p:txBody>
      </p:sp>
      <p:sp>
        <p:nvSpPr>
          <p:cNvPr id="13" name="Text 4"/>
          <p:cNvSpPr txBox="1"/>
          <p:nvPr/>
        </p:nvSpPr>
        <p:spPr>
          <a:xfrm>
            <a:off x="7062100" y="2142013"/>
            <a:ext cx="17397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Путешествия и отдых
</a:t>
            </a:r>
            <a:pPr algn="l" indent="0" marL="0">
              <a:lnSpc>
                <a:spcPct val="115000"/>
              </a:lnSpc>
              <a:buNone/>
            </a:pPr>
            <a:r>
              <a:rPr lang="en-US" sz="5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vacation и mailman встречаются в письмах, переписке и фильмах. Они относятся к темам отдыха и повседневных дел, поэтому часто появляются в простых и понятных диалогах.
</a:t>
            </a:r>
            <a:endParaRPr lang="en-US" sz="922" dirty="0"/>
          </a:p>
        </p:txBody>
      </p:sp>
      <p:sp>
        <p:nvSpPr>
          <p:cNvPr id="14" name="Text 5"/>
          <p:cNvSpPr txBox="1"/>
          <p:nvPr/>
        </p:nvSpPr>
        <p:spPr>
          <a:xfrm>
            <a:off x="662325" y="3600825"/>
            <a:ext cx="8069700" cy="7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их учить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полезно запомнить уже в 7 классе, потому что они встречаются в сериалах, песнях, играх и учебных текстах. Знание такой лексики делает чтение и аудирование заметно легче.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547025" y="586225"/>
            <a:ext cx="81078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часто встречаются в школе и в жизни
</a:t>
            </a:r>
            <a:endParaRPr lang="en-US" sz="2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американский английский распространяется по миру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эти каналы школьники чаще всего слышат живую речь, устойчивые выражения и новые слова, которые затем переходят в повседневное общение.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канала важны, но именно медиа и интернет быстрее всего делают американские слова привычными для изучающих язык.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урока; иллюстративная схема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464925" y="283525"/>
            <a:ext cx="8267400" cy="7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Разговорные формы и сокращения
</a:t>
            </a:r>
            <a:endParaRPr lang="en-US" sz="1900" dirty="0"/>
          </a:p>
        </p:txBody>
      </p:sp>
      <p:sp>
        <p:nvSpPr>
          <p:cNvPr id="10" name="Text 2"/>
          <p:cNvSpPr txBox="1"/>
          <p:nvPr/>
        </p:nvSpPr>
        <p:spPr>
          <a:xfrm>
            <a:off x="693038" y="1893475"/>
            <a:ext cx="36447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Сокращённая речь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разговоре американцы часто сокращают фразы до gonna, wanna и gotta. Такие формы звучат естественно в устной речи, но в письменных работах лучше использовать полные варианты.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693038" y="3736775"/>
            <a:ext cx="36447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Неформальные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cool, awesome, kid и dude часто встречаются в фильмах, песнях и чатах. Они помогают передать дружелюбный, живой тон, но не подходят для официального стиля.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821550" y="1893475"/>
            <a:ext cx="36447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это слышно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Сокращения особенно заметны в быстрых диалогах, репликах героев и переписке. Поэтому при просмотре фильмов или чтении субтитров важно различать разговорную и учебную речь.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821550" y="3761825"/>
            <a:ext cx="36447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писать в школе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контрольных и сочинениях лучше выбирать нейтральные формы: going to, want to, have to. Так текст будет грамотным, понятным и соответствующим школьным требованиям.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4613" y="2350209"/>
            <a:ext cx="3812100" cy="91378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Даты, время и запись в американском формате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650475" y="1695850"/>
            <a:ext cx="26310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в американской записи сначала идёт месяц, а затем число. Поэтому при чтении дат и времени важно сразу определять формат.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650475" y="3022725"/>
            <a:ext cx="26310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числа могут означать разные даты, поэтому формат нужно проверять по контексту. Для времени в США часто используется AM и PM.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29225" y="4402625"/>
            <a:ext cx="37029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записи дат и времени в англоязычных странах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275" y="1510607"/>
            <a:ext cx="2272200" cy="14800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41875" y="1510607"/>
            <a:ext cx="2272200" cy="14800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44475" y="1510607"/>
            <a:ext cx="2272200" cy="148003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903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фильмах американский английский звучит естественно: герои перебивают друг друга, сокращают слова и передают эмоции интонацией. Именно поэтому зритель быстро запоминает новые фразы и учится понимать их в контексте.
</a:t>
            </a:r>
            <a:endParaRPr lang="en-US" sz="897" dirty="0"/>
          </a:p>
        </p:txBody>
      </p:sp>
      <p:sp>
        <p:nvSpPr>
          <p:cNvPr id="12" name="Text 3"/>
          <p:cNvSpPr txBox="1"/>
          <p:nvPr/>
        </p:nvSpPr>
        <p:spPr>
          <a:xfrm>
            <a:off x="5903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Фильмы говорят живым языком
</a:t>
            </a:r>
            <a:endParaRPr lang="en-US" sz="1375" dirty="0"/>
          </a:p>
        </p:txBody>
      </p:sp>
      <p:sp>
        <p:nvSpPr>
          <p:cNvPr id="13" name="Text 4"/>
          <p:cNvSpPr txBox="1"/>
          <p:nvPr/>
        </p:nvSpPr>
        <p:spPr>
          <a:xfrm>
            <a:off x="34929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делает язык ритмичным и легко узнаваемым. Когда школьник слушает песню и одновременно читает текст, он лучше замечает произношение, повторяющиеся выражения и разговорные формы, которые редко встречаются в учебнике.
</a:t>
            </a:r>
            <a:endParaRPr lang="en-US" sz="897" dirty="0"/>
          </a:p>
        </p:txBody>
      </p:sp>
      <p:sp>
        <p:nvSpPr>
          <p:cNvPr id="14" name="Text 5"/>
          <p:cNvSpPr txBox="1"/>
          <p:nvPr/>
        </p:nvSpPr>
        <p:spPr>
          <a:xfrm>
            <a:off x="34929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 и субтитры помогают запомнить
</a:t>
            </a:r>
            <a:endParaRPr lang="en-US" sz="1375" dirty="0"/>
          </a:p>
        </p:txBody>
      </p:sp>
      <p:sp>
        <p:nvSpPr>
          <p:cNvPr id="15" name="Text 6"/>
          <p:cNvSpPr txBox="1"/>
          <p:nvPr/>
        </p:nvSpPr>
        <p:spPr>
          <a:xfrm>
            <a:off x="63955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Видеоигры и интернет-платформы часто используют американский вариант английского в командах, меню и коротких репликах. Поэтому даже короткое сообщение на экране может стать полезной языковой практикой для подростка.
</a:t>
            </a:r>
            <a:endParaRPr lang="en-US" sz="897" dirty="0"/>
          </a:p>
        </p:txBody>
      </p:sp>
      <p:sp>
        <p:nvSpPr>
          <p:cNvPr id="16" name="Text 7"/>
          <p:cNvSpPr txBox="1"/>
          <p:nvPr/>
        </p:nvSpPr>
        <p:spPr>
          <a:xfrm>
            <a:off x="63955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и онлайн-мир
</a:t>
            </a:r>
            <a:endParaRPr lang="en-US" sz="1400" dirty="0"/>
          </a:p>
        </p:txBody>
      </p:sp>
      <p:sp>
        <p:nvSpPr>
          <p:cNvPr id="17" name="Text 8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Американский английский в кино, музыке и играх
</a:t>
            </a:r>
            <a:endParaRPr lang="en-US" sz="3144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знать в американском варианте английского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разделы связаны между собой: ошибка в написании часто мешает чтению, а незнание произношения затрудняет понимание на слух.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уверенно работать с текстами, нужно развивать все шесть направлений одновременно, а не учить их по отдельности.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тем курса английского языка; иллюстративная схема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47025" y="4237225"/>
            <a:ext cx="7887900" cy="55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школьников при изучении американского английского
</a:t>
            </a:r>
            <a:endParaRPr lang="en-US" sz="2203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337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вариантов
</a:t>
            </a:r>
            <a:pPr algn="l" indent="0" marL="0">
              <a:lnSpc>
                <a:spcPct val="115000"/>
              </a:lnSpc>
              <a:buNone/>
            </a:pPr>
            <a:r>
              <a:rPr lang="en-US" sz="4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ошибка — использовать в одном тексте британские и американские формы одновременно: colour и color, pavement и sidewalk. В школьной работе лучше придерживаться одного варианта до конца.
</a:t>
            </a:r>
            <a:endParaRPr lang="en-US" sz="826" dirty="0"/>
          </a:p>
        </p:txBody>
      </p:sp>
      <p:sp>
        <p:nvSpPr>
          <p:cNvPr id="12" name="Text 3"/>
          <p:cNvSpPr txBox="1"/>
          <p:nvPr/>
        </p:nvSpPr>
        <p:spPr>
          <a:xfrm>
            <a:off x="25428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с разным значением
</a:t>
            </a:r>
            <a:pPr algn="l" indent="0" marL="0">
              <a:lnSpc>
                <a:spcPct val="115000"/>
              </a:lnSpc>
              <a:buNone/>
            </a:pPr>
            <a:r>
              <a:rPr lang="en-US" sz="5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слова различаются не только написанием, но и выбором самого слова: fall и autumn, movie и film. Если не заметить разницу, смысл текста может стать не совсем точным.
</a:t>
            </a:r>
            <a:endParaRPr lang="en-US" sz="873" dirty="0"/>
          </a:p>
        </p:txBody>
      </p:sp>
      <p:sp>
        <p:nvSpPr>
          <p:cNvPr id="13" name="Text 4"/>
          <p:cNvSpPr txBox="1"/>
          <p:nvPr/>
        </p:nvSpPr>
        <p:spPr>
          <a:xfrm>
            <a:off x="47519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Трудные звуки
</a:t>
            </a:r>
            <a:pPr algn="l" indent="0" marL="0">
              <a:lnSpc>
                <a:spcPct val="115000"/>
              </a:lnSpc>
              <a:buNone/>
            </a:pPr>
            <a:r>
              <a:rPr lang="en-US" sz="5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многих школьников вызывает затруднение отчётливый звук r и мягкое произношение t между гласными. В словах better, water и party это особенно заметно на слух.
</a:t>
            </a:r>
            <a:endParaRPr lang="en-US" sz="930" dirty="0"/>
          </a:p>
        </p:txBody>
      </p:sp>
      <p:sp>
        <p:nvSpPr>
          <p:cNvPr id="14" name="Text 5"/>
          <p:cNvSpPr txBox="1"/>
          <p:nvPr/>
        </p:nvSpPr>
        <p:spPr>
          <a:xfrm>
            <a:off x="69610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Непоследовательное письмо
</a:t>
            </a:r>
            <a:pPr algn="l" indent="0" marL="0">
              <a:lnSpc>
                <a:spcPct val="115000"/>
              </a:lnSpc>
              <a:buNone/>
            </a:pPr>
            <a:r>
              <a:rPr lang="en-US" sz="5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сочинении встречаются center, favourite и flat одновременно, это выглядит как смешение норм. Поэтому важно заранее выбрать американский или британский вариант и не менять его.
</a:t>
            </a:r>
            <a:endParaRPr lang="en-US" sz="873" dirty="0"/>
          </a:p>
        </p:txBody>
      </p:sp>
      <p:sp>
        <p:nvSpPr>
          <p:cNvPr id="15" name="Text 6"/>
          <p:cNvSpPr txBox="1"/>
          <p:nvPr/>
        </p:nvSpPr>
        <p:spPr>
          <a:xfrm>
            <a:off x="333750" y="3325200"/>
            <a:ext cx="8398500" cy="60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Словарные упражнения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работе со словарём полезно сразу проверять, к какому варианту относится слово. Это помогает избегать ошибок в переводе, ответах и кратких письменных заданиях.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50" y="1525847"/>
            <a:ext cx="8486100" cy="30668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350" y="244500"/>
            <a:ext cx="7521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один вариант английского в работе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333350" y="1026725"/>
            <a:ext cx="84861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для школьного задания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74125" y="1844204"/>
            <a:ext cx="267900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24875" y="1850834"/>
            <a:ext cx="318300" cy="25464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500825" y="1850834"/>
            <a:ext cx="318300" cy="25464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685231" y="1844204"/>
            <a:ext cx="301388" cy="2679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492150" y="127825"/>
            <a:ext cx="3712200" cy="104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полезно знать американский английский
</a:t>
            </a:r>
            <a:endParaRPr lang="en-US" sz="2200" dirty="0"/>
          </a:p>
        </p:txBody>
      </p:sp>
      <p:sp>
        <p:nvSpPr>
          <p:cNvPr id="15" name="Text 1"/>
          <p:cNvSpPr txBox="1"/>
          <p:nvPr/>
        </p:nvSpPr>
        <p:spPr>
          <a:xfrm>
            <a:off x="428775" y="2381825"/>
            <a:ext cx="1758600" cy="18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Понимать медиа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Американский английский помогает легче понимать фильмы, сериалы и мультфильмы, потому что именно этот вариант чаще звучит в популярных сюжетах и диалогах.
</a:t>
            </a:r>
            <a:endParaRPr lang="en-US" sz="1300" dirty="0"/>
          </a:p>
        </p:txBody>
      </p:sp>
      <p:sp>
        <p:nvSpPr>
          <p:cNvPr id="16" name="Text 2"/>
          <p:cNvSpPr txBox="1"/>
          <p:nvPr/>
        </p:nvSpPr>
        <p:spPr>
          <a:xfrm>
            <a:off x="2604725" y="2381825"/>
            <a:ext cx="1758600" cy="18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Играть и читать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играх и на сайтах часто встречаются короткие команды, меню и подсказки на американском английском. Это облегчает чтение и делает язык более знакомым.
</a:t>
            </a:r>
            <a:endParaRPr lang="en-US" sz="1300" dirty="0"/>
          </a:p>
        </p:txBody>
      </p:sp>
      <p:sp>
        <p:nvSpPr>
          <p:cNvPr id="17" name="Text 3"/>
          <p:cNvSpPr txBox="1"/>
          <p:nvPr/>
        </p:nvSpPr>
        <p:spPr>
          <a:xfrm>
            <a:off x="4780675" y="2381825"/>
            <a:ext cx="1758600" cy="18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Говорить увереннее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школьник знает типичные слова и сокращения, ему проще понимать собеседника и самому отвечать без лишней паузы. Это делает общение более свободным.
</a:t>
            </a:r>
            <a:endParaRPr lang="en-US" sz="1300" dirty="0"/>
          </a:p>
        </p:txBody>
      </p:sp>
      <p:sp>
        <p:nvSpPr>
          <p:cNvPr id="18" name="Text 4"/>
          <p:cNvSpPr txBox="1"/>
          <p:nvPr/>
        </p:nvSpPr>
        <p:spPr>
          <a:xfrm>
            <a:off x="6956625" y="2381825"/>
            <a:ext cx="1758600" cy="18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Избегать путаницы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американских форм помогает не смешивать colour и color, flat и apartment, autumn и fall. Благодаря этому письменные задания становятся аккуратнее и точнее.
</a:t>
            </a:r>
            <a:endParaRPr lang="en-US" sz="1300" dirty="0"/>
          </a:p>
        </p:txBody>
      </p:sp>
      <p:sp>
        <p:nvSpPr>
          <p:cNvPr id="19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6675" y="229750"/>
            <a:ext cx="6234000" cy="92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Американский английский: главный вывод урока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2779975" y="1905000"/>
            <a:ext cx="3832200" cy="13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Американский английский отличается произношением, орфографией и словарём, но остаётся частью одного языка. Если знать его особенности, легче понимать тексты, речь и медиа, не путая американские и британские формы.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2026-05-31T00:49:29Z</dcterms:created>
  <dcterms:modified xsi:type="dcterms:W3CDTF">2026-05-31T00:49:29Z</dcterms:modified>
</cp:coreProperties>
</file>