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jpe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image" Target="../media/image-18-7.jpe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352800" y="4422575"/>
            <a:ext cx="5938500" cy="19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гормонов в росте, обмене веществ и адаптации организма.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3352800" y="524625"/>
            <a:ext cx="6840300" cy="341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Железы внутренней секреции: ключевые темы и значение
</a:t>
            </a:r>
            <a:endParaRPr lang="en-US" sz="4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32530" y="0"/>
            <a:ext cx="5758739" cy="6864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0575" y="2591575"/>
            <a:ext cx="4866600" cy="329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Эндокринные железы выделяют гормоны прямо в кровь, регулируя работу органов и поддерживая внутреннее равновесие организма. В отличие от внешних желез, у них нет выводящих протоков.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5066700" cy="16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железы внутренней секреции?
</a:t>
            </a:r>
            <a:endParaRPr lang="en-US" sz="3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79975" y="3458325"/>
            <a:ext cx="31428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влияют на эмоциональное состояние подростков, контролируя уровень сахара, минерального баланса и водного обмена, что сказывается на поведении и настроении.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8181975" y="3458325"/>
            <a:ext cx="34767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Железы участвуют в формировании вторичных половых признаков и подготовке организма к будущему воспроизведению, влияя на половое созревание и гормональный фон.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578100" y="3557625"/>
            <a:ext cx="33597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Эндокринные железы обеспечивают рост и развитие организма, регулируют обмен веществ, повышая эффективность питания и энергообмена в период пубертата.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50575" y="487150"/>
            <a:ext cx="10566000" cy="13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эндокринных желез у подростков
</a:t>
            </a:r>
            <a:endParaRPr lang="en-US" sz="3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57088" y="2521323"/>
            <a:ext cx="1877700" cy="18153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1625" y="2235046"/>
            <a:ext cx="3870000" cy="242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Гормоны — химические посланцы, которые вырабатывают эндокринные железы и действуют на клетки-мишени, регулируя рост, метаболизм и активность органов даже при очень низких концентрациях.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7840375" y="2235046"/>
            <a:ext cx="3870000" cy="242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адреналин в стрессовой ситуации повышает частоту сердечных сокращений и усиливает приток энергии, помогая организму быстро реагировать на угрозу.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Гормоны: роль в организме человека
</a:t>
            </a:r>
            <a:endParaRPr lang="en-US" sz="3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288575" y="21903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Расположенный в основании мозга, гипоталамус соединяет нервную и эндокринную системы, обеспечивая интегрированный контроль над функциями организма.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5599200" y="21903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выделяет релизинг-гормоны, которые регулируют работу гипофиза и, через него, опосредованно контролируют другие железы внутренней секреции.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3978100" y="44100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Гипоталамус поддерживает стабильность температуры тела, регулирует питание и жажду, а также влияет на циклы сна и бодрствования.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8319300" y="44100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Также он ответственен за активацию реакции на стресс, координируя выброс гормонов, необходимых для адаптации в критических ситуациях.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Гипоталамус: центральный регулятор
</a:t>
            </a:r>
            <a:endParaRPr lang="en-US" sz="3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37350" y="3229425"/>
            <a:ext cx="2974500" cy="18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Тиреотропный гормон гипофиза активирует щитовидную железу, обеспечивая тканям организма необходимую энергию и теплообмен.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8340725" y="3199300"/>
            <a:ext cx="2974500" cy="18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Гонадотропные гормоны контролируют половое созревание и развитие репродуктивных органов у подростков, влияя на половую функцию.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876675" y="3199300"/>
            <a:ext cx="2974500" cy="18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Гипофиз небольшой, но мощный орган, расположенный под гипоталамусом, регулирует многие процессы с помощью выделения гормонов, таких как соматотропин, влияющий на рост.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50575" y="487150"/>
            <a:ext cx="105660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Гипофиз — главный координирующий орган
</a:t>
            </a:r>
            <a:endParaRPr lang="en-US" sz="3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575" y="1156168"/>
            <a:ext cx="5487000" cy="25934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34425" y="1156976"/>
            <a:ext cx="5405400" cy="25918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504425" y="4861575"/>
            <a:ext cx="54600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Щитовидная железа вырабатывает тироксин и трийодтиронин — гормоны, которые ускоряют обмен веществ и способствуют росту тканей. Они обеспечивают энергию для всех клеток, поддерживая жизненные процессы.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04160" y="3912875"/>
            <a:ext cx="5460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щитовидной железы в организме
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6254150" y="4861575"/>
            <a:ext cx="54054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Железа расположена на передней поверхности шеи и имеет форму бабочки. Такая структура обеспечивает эффективное кровоснабжение и быструю передачу гормонов в кровь для регуляции организма.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54150" y="3912875"/>
            <a:ext cx="54054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81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Расположение и структура щитовидной железы
</a:t>
            </a:r>
            <a:endParaRPr lang="en-US" sz="1781" dirty="0"/>
          </a:p>
        </p:txBody>
      </p:sp>
      <p:sp>
        <p:nvSpPr>
          <p:cNvPr id="12" name="Text 5"/>
          <p:cNvSpPr txBox="1"/>
          <p:nvPr/>
        </p:nvSpPr>
        <p:spPr>
          <a:xfrm>
            <a:off x="442250" y="487150"/>
            <a:ext cx="112173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Щитовидная железа: её значение и гормоны
</a:t>
            </a:r>
            <a:endParaRPr lang="en-US" sz="3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585725" y="1966950"/>
            <a:ext cx="98217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 надпочечников находится над каждой почкой и состоит из коркового и мозгового слоев с разными функциями и гормональной активностью.
</a:t>
            </a:r>
            <a:endParaRPr lang="en-US" sz="1500" dirty="0"/>
          </a:p>
        </p:txBody>
      </p:sp>
      <p:sp>
        <p:nvSpPr>
          <p:cNvPr id="8" name="Text 1"/>
          <p:cNvSpPr txBox="1"/>
          <p:nvPr/>
        </p:nvSpPr>
        <p:spPr>
          <a:xfrm>
            <a:off x="1585725" y="3111488"/>
            <a:ext cx="98217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Корковый слой выделяет кортизол, регулирующий стресс и обмен веществ, и альдостерон, отвечающий за водно-солевой баланс и давление.
</a:t>
            </a:r>
            <a:endParaRPr lang="en-US" sz="1500" dirty="0"/>
          </a:p>
        </p:txBody>
      </p:sp>
      <p:sp>
        <p:nvSpPr>
          <p:cNvPr id="9" name="Text 2"/>
          <p:cNvSpPr txBox="1"/>
          <p:nvPr/>
        </p:nvSpPr>
        <p:spPr>
          <a:xfrm>
            <a:off x="1585725" y="4256007"/>
            <a:ext cx="98217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Мозговой слой производит адреналин и норадреналин — гормоны, ускоряющие сердцебиение и активирующие защитные реакции организма.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1585725" y="5400550"/>
            <a:ext cx="98217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железы участвуют в адаптации организма к нагрузкам и помогают регулировать уровень глюкозы в крови для поддержания энергии.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Надпочечники: анатомия и функции
</a:t>
            </a:r>
            <a:endParaRPr lang="en-US" sz="3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0725" y="1237466"/>
            <a:ext cx="5486400" cy="323611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81850" y="1237466"/>
            <a:ext cx="5486400" cy="323611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50575" y="5242625"/>
            <a:ext cx="5527500" cy="13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Островки Лангерганса — это специализированные клетки, производящие инсулин и глюкагон для точного контроля уровня сахара в крови. Они обеспечивают энергетический баланс в организме.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453134" y="4631700"/>
            <a:ext cx="55224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островков Лангерганса в поджелудочной железе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6181700" y="5242625"/>
            <a:ext cx="5527500" cy="13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Инсулин снижает концентрацию сахара, а глюкагон — повышает её. Этот баланс предотвращает скачки сахара и развитие таких заболеваний как сахарный диабет.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184259" y="4631700"/>
            <a:ext cx="55224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гормонов поджелудочной железы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442250" y="487150"/>
            <a:ext cx="112173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Поджелудочная железа и регуляция глюкозы
</a:t>
            </a:r>
            <a:endParaRPr lang="en-US" sz="3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23257" y="1527000"/>
            <a:ext cx="5315285" cy="36738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844875" y="6155600"/>
            <a:ext cx="58137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биологии, 2023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88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таблица: основные эндокринные железы
</a:t>
            </a:r>
            <a:endParaRPr lang="en-US" sz="2888" dirty="0"/>
          </a:p>
        </p:txBody>
      </p:sp>
      <p:sp>
        <p:nvSpPr>
          <p:cNvPr id="8" name="Text 3"/>
          <p:cNvSpPr txBox="1"/>
          <p:nvPr/>
        </p:nvSpPr>
        <p:spPr>
          <a:xfrm>
            <a:off x="565400" y="1527025"/>
            <a:ext cx="4630200" cy="36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железы, их гормоны и ключевые функции, влияющие на рост, обмен веществ и половое созревание.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упрощает понимание роли каждой железы и их вклад в поддержание здоровья и роста.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67150" y="3086950"/>
            <a:ext cx="3114600" cy="21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Яичники у девочек и семенники у мальчиков выделяют гормоны, такие как эстроген, тестостерон и прогестерон, которые запускают процессы полового созревания и влияют на развитие организма.
</a:t>
            </a:r>
            <a:endParaRPr lang="en-US" sz="1500" dirty="0"/>
          </a:p>
        </p:txBody>
      </p:sp>
      <p:sp>
        <p:nvSpPr>
          <p:cNvPr id="4" name="Text 1"/>
          <p:cNvSpPr txBox="1"/>
          <p:nvPr/>
        </p:nvSpPr>
        <p:spPr>
          <a:xfrm>
            <a:off x="4541750" y="3086950"/>
            <a:ext cx="3199800" cy="21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гормоны способствуют появлению вторичных половых признаков: росту волосяного покрова, изменению голоса у мальчиков и перераспределению жировой ткани у девочек.
</a:t>
            </a:r>
            <a:endParaRPr lang="en-US" sz="1500" dirty="0"/>
          </a:p>
        </p:txBody>
      </p:sp>
      <p:sp>
        <p:nvSpPr>
          <p:cNvPr id="5" name="Text 2"/>
          <p:cNvSpPr txBox="1"/>
          <p:nvPr/>
        </p:nvSpPr>
        <p:spPr>
          <a:xfrm>
            <a:off x="8252625" y="3086950"/>
            <a:ext cx="3214800" cy="21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того, половые железы отвечают за формирование и поддержание репродуктивной функции, обеспечивая возможность дальнейшего воспроизведения потомства.
</a:t>
            </a:r>
            <a:endParaRPr lang="en-US" sz="1500" dirty="0"/>
          </a:p>
        </p:txBody>
      </p:sp>
      <p:sp>
        <p:nvSpPr>
          <p:cNvPr id="6" name="Text 3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450575" y="487150"/>
            <a:ext cx="105660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Половые железы: особенности и значение
</a:t>
            </a:r>
            <a:endParaRPr lang="en-US" sz="3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Максимум гормона роста приходится на период активного роста тела у подростков, что поддерживает формирование мышц и костей в это время.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Пик секреции гормона роста свидетельствует о важности гормональной активности для физического развития в подростковом возрасте.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данные по возрастной физиологии, 2023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 роста: динамика в подростковом возрасте
</a:t>
            </a:r>
            <a:endParaRPr lang="en-US" sz="3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79975" y="3458325"/>
            <a:ext cx="31428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в гормональном балансе могут вызывать перепады настроения, снижение концентрации внимания и утомляемость, что сказывается на учебе и повседневной активности.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8181975" y="3458325"/>
            <a:ext cx="34767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изменения гормонов в организме подростка отражаются на физическом и психическом состоянии, подчеркивая важность своевременного контроля состояния здоровья.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578100" y="3557625"/>
            <a:ext cx="33597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Поддержание стабильных уровней гормонов обеспечивает эмоциональную стабильность, улучшает настроение и способствует нормальному сну у подростков в период становления.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50575" y="487150"/>
            <a:ext cx="10566000" cy="13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Гормональный баланс и влияние на самочувствие подростков
</a:t>
            </a:r>
            <a:endParaRPr lang="en-US" sz="3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800256"/>
            <a:ext cx="11188500" cy="45991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гормона от железы до клетки-мишени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450575" y="1143150"/>
            <a:ext cx="11188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Физиология человека учебник
</a:t>
            </a:r>
            <a:endParaRPr lang="en-US" sz="1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37350" y="3229425"/>
            <a:ext cx="2974500" cy="18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при сниженном уровне глюкозы в крови уменьшается продукция инсулина, что позволяет восстановить баланс сахара в организме.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8340725" y="3199300"/>
            <a:ext cx="2974500" cy="18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Тиреотропный гормон контролирует уровень тироксина через гипофиз, обеспечивая стабильность обмена веществ и функций щитовидной железы.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876675" y="3199300"/>
            <a:ext cx="2974500" cy="18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секреции гормонов осуществляется по принципу обратной связи, когда избыток вещества уменьшает его дальнейшую выработку в железах.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50575" y="487150"/>
            <a:ext cx="105660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контроля уровня гормонов
</a:t>
            </a:r>
            <a:endParaRPr lang="en-US" sz="3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157022"/>
            <a:ext cx="3681600" cy="24879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8975" y="1157022"/>
            <a:ext cx="3681600" cy="24879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036150" y="1157022"/>
            <a:ext cx="3681600" cy="248795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50575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сахарном диабете уровень глюкозы в крови остается высоким из-за недостатка инсулина. Пациенты испытывают сильную жажду, частое мочеиспускание и усталость, что требует постоянного контроля и лечения.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450575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Сахарный диабет: симптомы и последствия
</a:t>
            </a:r>
            <a:endParaRPr lang="en-US" sz="2000" dirty="0"/>
          </a:p>
        </p:txBody>
      </p:sp>
      <p:sp>
        <p:nvSpPr>
          <p:cNvPr id="12" name="Text 3"/>
          <p:cNvSpPr txBox="1"/>
          <p:nvPr/>
        </p:nvSpPr>
        <p:spPr>
          <a:xfrm>
            <a:off x="4248825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недуг характеризуется снижением продукции тироксина, что ведет к слабости, набору веса и сниженной температуре тела. Важно своевременно диагностировать и корректировать гормональный баланс.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248825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85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Гипотиреоз: недостаток гормонов щитовидной железы
</a:t>
            </a:r>
            <a:endParaRPr lang="en-US" sz="1885" dirty="0"/>
          </a:p>
        </p:txBody>
      </p:sp>
      <p:sp>
        <p:nvSpPr>
          <p:cNvPr id="14" name="Text 5"/>
          <p:cNvSpPr txBox="1"/>
          <p:nvPr/>
        </p:nvSpPr>
        <p:spPr>
          <a:xfrm>
            <a:off x="8036000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результате недостаточной секреции кортизола возникают слабость, снижение аппетита и резкое снижение веса. Патология требует медицинского наблюдения и поддерживающей терапии.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8036000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65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Болезнь Аддисона: нарушения функции надпочечников
</a:t>
            </a:r>
            <a:endParaRPr lang="en-US" sz="1865" dirty="0"/>
          </a:p>
        </p:txBody>
      </p:sp>
      <p:sp>
        <p:nvSpPr>
          <p:cNvPr id="16" name="Text 7"/>
          <p:cNvSpPr txBox="1"/>
          <p:nvPr/>
        </p:nvSpPr>
        <p:spPr>
          <a:xfrm>
            <a:off x="442250" y="487150"/>
            <a:ext cx="112173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91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заболевания эндокринной системы и их признаки
</a:t>
            </a:r>
            <a:endParaRPr lang="en-US" sz="289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288575" y="21903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Стрессовые ситуации, такие как экзамены и спортивные соревнования, увеличивают выделение адреналина, что влияет на гормональный фон и общее состояние организма.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5599200" y="21903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Несбалансированное питание, включая дефицит йода, железа и белка, негативно сказывается на работе щитовидной и других эндокринных желез.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3978100" y="44100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сна нарушает регуляцию гормонов, ухудшая восстановительные процессы и снижая эффективность учебы и физической активности подростка.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8319300" y="44100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Хронические внешние нагрузки могут привести к дисбалансу гормонов, поэтому важно соблюдать режим отдыха и питания для поддержания здоровья.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9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Внешние факторы, влияющие на эндокринные железы
</a:t>
            </a:r>
            <a:endParaRPr lang="en-US" sz="3009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0725" y="1237107"/>
            <a:ext cx="3682800" cy="323683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30787" y="1237107"/>
            <a:ext cx="3682800" cy="323683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010849" y="1237107"/>
            <a:ext cx="3682800" cy="323683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450575" y="5242625"/>
            <a:ext cx="3681000" cy="13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употребление разнообразных продуктов и использование йодированной соли помогают щитовидной железе работать нормально, что важно для развития и обмена веществ в подростковом возрасте.
</a:t>
            </a:r>
            <a:endParaRPr lang="en-US" sz="1300" dirty="0"/>
          </a:p>
        </p:txBody>
      </p:sp>
      <p:sp>
        <p:nvSpPr>
          <p:cNvPr id="12" name="Text 2"/>
          <p:cNvSpPr txBox="1"/>
          <p:nvPr/>
        </p:nvSpPr>
        <p:spPr>
          <a:xfrm>
            <a:off x="452279" y="4631700"/>
            <a:ext cx="3677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Правильное питание для гормонов
</a:t>
            </a:r>
            <a:endParaRPr lang="en-US" sz="1500" dirty="0"/>
          </a:p>
        </p:txBody>
      </p:sp>
      <p:sp>
        <p:nvSpPr>
          <p:cNvPr id="13" name="Text 3"/>
          <p:cNvSpPr txBox="1"/>
          <p:nvPr/>
        </p:nvSpPr>
        <p:spPr>
          <a:xfrm>
            <a:off x="4230637" y="5242625"/>
            <a:ext cx="3681000" cy="13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Умеренные физические нагрузки стимулируют выработку гормонов, улучшают настроение и общее состояние, способствуют правильному развитию костей и мышц подростка.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232341" y="4631700"/>
            <a:ext cx="3677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физической активности
</a:t>
            </a:r>
            <a:endParaRPr lang="en-US" sz="1500" dirty="0"/>
          </a:p>
        </p:txBody>
      </p:sp>
      <p:sp>
        <p:nvSpPr>
          <p:cNvPr id="15" name="Text 5"/>
          <p:cNvSpPr txBox="1"/>
          <p:nvPr/>
        </p:nvSpPr>
        <p:spPr>
          <a:xfrm>
            <a:off x="8010699" y="5242625"/>
            <a:ext cx="3681000" cy="13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Спокойный и достаточный ночной сон не менее восьми часов восстанавливает гормональный фон, поддерживает иммунитет и помогает поддерживать концентрацию в учебе.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8012403" y="4631700"/>
            <a:ext cx="3677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Оптимальный режим сна
</a:t>
            </a:r>
            <a:endParaRPr lang="en-US" sz="1500" dirty="0"/>
          </a:p>
        </p:txBody>
      </p:sp>
      <p:sp>
        <p:nvSpPr>
          <p:cNvPr id="17" name="Text 7"/>
          <p:cNvSpPr txBox="1"/>
          <p:nvPr/>
        </p:nvSpPr>
        <p:spPr>
          <a:xfrm>
            <a:off x="442250" y="487150"/>
            <a:ext cx="112173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97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поддерживать гормональный баланс у подростков
</a:t>
            </a:r>
            <a:endParaRPr lang="en-US" sz="319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67150" y="3086950"/>
            <a:ext cx="3114600" cy="21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Мелатонин, уровень которого растет к вечеру, регулирует сонливость и помогает организму подготовиться к отдыху ночью.
</a:t>
            </a:r>
            <a:endParaRPr lang="en-US" sz="1500" dirty="0"/>
          </a:p>
        </p:txBody>
      </p:sp>
      <p:sp>
        <p:nvSpPr>
          <p:cNvPr id="4" name="Text 1"/>
          <p:cNvSpPr txBox="1"/>
          <p:nvPr/>
        </p:nvSpPr>
        <p:spPr>
          <a:xfrm>
            <a:off x="4541750" y="3086950"/>
            <a:ext cx="3199800" cy="21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 окситоцин отвечает за формирование чувства доверия и близости между людьми, что особенно важно в подростковом возрасте.
</a:t>
            </a:r>
            <a:endParaRPr lang="en-US" sz="1500" dirty="0"/>
          </a:p>
        </p:txBody>
      </p:sp>
      <p:sp>
        <p:nvSpPr>
          <p:cNvPr id="5" name="Text 2"/>
          <p:cNvSpPr txBox="1"/>
          <p:nvPr/>
        </p:nvSpPr>
        <p:spPr>
          <a:xfrm>
            <a:off x="8252625" y="3086950"/>
            <a:ext cx="3214800" cy="21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период полового созревания в организме подростков происходят резкие гормональные изменения, вызывающие эмоциональные всплески и ускоренный рост тела.
</a:t>
            </a:r>
            <a:endParaRPr lang="en-US" sz="1500" dirty="0"/>
          </a:p>
        </p:txBody>
      </p:sp>
      <p:sp>
        <p:nvSpPr>
          <p:cNvPr id="6" name="Text 3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450575" y="487150"/>
            <a:ext cx="105660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Удивительные факты о гормонах и эндокринной системе
</a:t>
            </a:r>
            <a:endParaRPr lang="en-US" sz="3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30325" y="2826433"/>
            <a:ext cx="6353700" cy="26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гормонов обеспечивает гармоничный рост, развитие и адаптацию к стрессам. Забота о правильном образе жизни помогает сохранить здоровье и добиться успехов в учебе и жизни.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630325" y="664450"/>
            <a:ext cx="8943900" cy="12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Важность эндокринной системы для здоровья и развития школьника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2026-05-09T00:05:55Z</dcterms:created>
  <dcterms:modified xsi:type="dcterms:W3CDTF">2026-05-09T00:05:55Z</dcterms:modified>
</cp:coreProperties>
</file>