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Инфляция: виды, причины и 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цен меняет жизнь людей, бизнеса и государства.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Инфляция влияет на цены, сбережения и планы семей, поэтому её изучение помогает понимать, как устроена экономика и почему меняется покупательная способность денег.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инфляция важна для жизни каждого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4500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показателя обычно используют для оценки динамики цен: годовую, месячную и накопленную инфляцию.
</a:t>
            </a:r>
            <a:endParaRPr lang="en-US" sz="1239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доходы растут быстрее цен, тем заметнее увеличение реальных доходов населения.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Росстат: индекс потребительских цен (ИПЦ)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ускорении инфляции сложнее заключать договоры, планировать бюджет и сохранять стабильные цены.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темп роста цен, тем меньше предсказуемость экономики и тем сильнее риски для населения и бизнеса.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инфляции по темпу роста цен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классификация: ползучая — до 10% в год, галопирующая — 10–50% в год, гиперинфляция — свыше 50% в месяц
</a:t>
            </a:r>
            <a:endParaRPr lang="en-US" sz="130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814716"/>
            <a:ext cx="3934500" cy="12555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темп роста цен влияет на предсказуемость экономики и масштаб последствий.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быстрее растут цены, тем сильнее разрушаются договоры, сбережения и денежное обращение.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видов инфляции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уровней инфляции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доходы населения, кредитование и государственные расходы растут быстрее выпуска товаров и услуг, покупатели начинают конкурировать за ограниченное предложение, а продавцы повышают цены.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3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Инфляция спроса: когда спрос растёт быстрее производства
</a:t>
            </a:r>
            <a:endParaRPr lang="en-US" sz="1983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механизм особенно заметен в период оживления экономики: предприятия не успевают расширить производство, и дефицит товара усиливает ценовое давление на рынок.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6730" y="1591595"/>
            <a:ext cx="239400" cy="21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98555" y="1581445"/>
            <a:ext cx="174825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6730" y="3439185"/>
            <a:ext cx="239400" cy="19152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Инфляция издержек: рост себестоимости производства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Дорожает производство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растут цены на сырьё, энергию и перевозки, предприятия закладывают дополнительные затраты в конечную стоимость товаров и услуг.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 курса и импорта
</a:t>
            </a:r>
            <a:endParaRPr lang="en-US" sz="1238" dirty="0"/>
          </a:p>
        </p:txBody>
      </p:sp>
      <p:sp>
        <p:nvSpPr>
          <p:cNvPr id="17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России особенно важны курс рубля, импортные комплектующие и логистика: их удорожание быстро отражается на ценах в магазинах и на предприятиях.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Цены растут даже при слабом спросе
</a:t>
            </a:r>
            <a:endParaRPr lang="en-US" sz="1238" dirty="0"/>
          </a:p>
        </p:txBody>
      </p:sp>
      <p:sp>
        <p:nvSpPr>
          <p:cNvPr id="19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тип инфляции может сохраняться и без перегрева спроса, если тарифы, аренда или зарплаты увеличивают себестоимость быстрее, чем производительность.
</a:t>
            </a:r>
            <a:endParaRPr lang="en-US" sz="105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6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Инфляционная спираль: ожидания усиливают рост цен
</a:t>
            </a:r>
            <a:endParaRPr lang="en-US" sz="2316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ожидания населения и бизнеса превращают отдельное подорожание в устойчивый процесс.
</a:t>
            </a:r>
            <a:endParaRPr lang="en-US" sz="130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Монетарные причины возникают, когда денежная масса и кредит растут быстрее производства, а мягкая денежно-кредитная политика поддерживает избыточный спрос.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Монетарные и немонетарные причины инфляции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Немонетарные причины связаны с дефицитом товаров, перебоями поставок, неурожаем, ростом тарифов, санкциями и внешними экономическими шоками.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Монополизация рынков тоже может ускорять рост цен: при слабой конкуренции производители легче перекладывают издержки на потребителей.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реальной экономике причины обычно действуют вместе, поэтому для анализа инфляции важно учитывать и деньги, и состояние производства.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динамику цен особенно быстро реагируют товары с импортной составляющей и позиции первой необходимости.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обычно дают валютный курс и продовольствие; внешние шоки быстро передаются всей экономике.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факторы сильнее влияют на инфляцию в России
</a:t>
            </a:r>
            <a:endParaRPr lang="en-US" sz="2173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сравнительная оценка факторов, отражающая типичную структуру инфляционного давления
</a:t>
            </a:r>
            <a:endParaRPr lang="en-US" sz="130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5649"/>
            <a:ext cx="3998100" cy="20888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945" y="955649"/>
            <a:ext cx="3998100" cy="20888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инфляция влияет на семейный бюджет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00675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 в магазине становится длиннее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может не менять привычки, но итоговая сумма в чеке всё равно растёт. Продукты, лекарства и транспорт дорожают постепенно, поэтому расходы незаметно съедают часть дохода и уменьшают возможности для накоплений.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79888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Фиксированный доход теряет силу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зарплата, пенсия или пособие растут медленнее цен, денег хватает на меньшее количество покупок. Это особенно заметно для семей с ограниченным бюджетом, где даже небольшое удорожание меняет структуру расходов.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Предприятиям становится труднее заранее рассчитывать себестоимость, выручку и прибыль: цены на сырьё, аренду и перевозки меняются быстрее, чем можно обновить планы и контракты.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инфляции для бизнеса и инвестиций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условиях нестабильных цен бизнес старается быстрее оборачивать деньги, держать меньше длинных обязательств и чаще создавать запасы материалов, чтобы снизить риск удорожания поставок.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инвесторов растёт неопределённость: проекты с долгим сроком окупаемости становятся менее привлекательными, а номинальный рост доходов не всегда означает реальное улучшение финансового результата.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1835483"/>
            <a:ext cx="3805200" cy="15164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Инфляция по-разному влияет на группы населения и владельцев активов.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Инфляция перераспределяет благосостояние: одни группы выигрывают за счёт обесценивания денег, другие теряют покупательную способность и финансовую устойчивость.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выигрывает и кто проигрывает от инфляции
</a:t>
            </a:r>
            <a:endParaRPr lang="en-US" sz="2320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школьного курса обществознания и экономической теории
</a:t>
            </a:r>
            <a:endParaRPr lang="en-US" sz="130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9300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цены растут слишком быстро, люди перестают доверять деньгам и чаще ищут способы защитить сбережения: покупают товары впрок, переводят средства в валюту или материальные активы.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179300"/>
            <a:ext cx="8299800" cy="6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последствия высокой инфляции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43967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страдают те, чьи доходы индексируются редко или недостаточно: пенсионеры, студенты, многодетные семьи и работники с низкой оплатой труда.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49300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инфляция ухудшает качество повседневной жизни, потому что базовые расходы на питание, лечение, транспорт и услуги занимают всё большую долю семейного бюджета.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43967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Длительный рост цен усиливает чувство несправедливости, повышает социальную напряжённость и делает разрыв между группами населения более заметным и болезненным.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показывают, что номинальный доход может расти, но его покупательная сила зависит от динамики цен на товары и услуги.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доход увеличивается медленнее инфляции, человек фактически беднеет, даже когда сумма в рублях становится больше.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Инфляция и реальные доходы населения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 модели сопоставления номинального дохода и индекса цен; данные условные
</a:t>
            </a:r>
            <a:endParaRPr lang="en-US" sz="130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ориентир — индекс потребительских цен, который показывает изменение стоимости набора товаров и услуг, приобретаемых домохозяйствами. По нему оценивают повседневную динамику цен.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измеряют и анализируют инфляцию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более полного анализа используют дефлятор ВВП и индекс цен производителей: они помогают увидеть, как меняются цены не только для покупателей, но и в производственном секторе экономики.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инфляция исключает наиболее резкие и сезонные колебания, чтобы экономисты могли отделить краткосрочные скачки цен от устойчивого тренда и точнее оценить ситуацию.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снижения инфляции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основные меры денежно-кредитной и структурной политики, применяемые для сдерживания роста цен.
</a:t>
            </a:r>
            <a:endParaRPr lang="en-US" sz="130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1923 года, Зимбабве в 2000-х и Венесуэла в 2010-х показывают, что при потере доверия к денежной системе деньги перестают выполнять свою главную функцию — сохранять стоимость и быть удобным средством расчёта.
</a:t>
            </a:r>
            <a:endParaRPr lang="en-US" sz="1363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примеры высокой инфляции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кризисах люди стремились быстро тратить зарплаты, переводить сбережения в валюту или материальные товары. Обесцененные купюры стали символом того, как инфляция разрушает привычный порядок обмена и повседневную экономику.
</a:t>
            </a:r>
            <a:endParaRPr lang="en-US" sz="136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защититься от инфляции на уровне семьи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Создать резерв
</a:t>
            </a:r>
            <a:pPr algn="ctr" indent="0" marL="0">
              <a:lnSpc>
                <a:spcPct val="100000"/>
              </a:lnSpc>
              <a:buNone/>
            </a:pPr>
            <a:r>
              <a:rPr lang="en-US" sz="3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стоит сформировать финансовую подушку на непредвиденные расходы. Она помогает не брать дорогие кредиты и сохранять стабильность при росте цен.
</a:t>
            </a:r>
            <a:endParaRPr lang="en-US" sz="1144" dirty="0"/>
          </a:p>
        </p:txBody>
      </p:sp>
      <p:sp>
        <p:nvSpPr>
          <p:cNvPr id="10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Планировать сбережения
</a:t>
            </a:r>
            <a:pPr algn="ctr" indent="0" marL="0">
              <a:lnSpc>
                <a:spcPct val="100000"/>
              </a:lnSpc>
              <a:buNone/>
            </a:pPr>
            <a:r>
              <a:rPr lang="en-US" sz="3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важно разделять деньги на краткосрочные и долгосрочные цели, избегать чрезмерных долгов и выбирать способы хранения средств с учётом инфляционных рисков.
</a:t>
            </a:r>
            <a:endParaRPr lang="en-US" sz="1120" dirty="0"/>
          </a:p>
        </p:txBody>
      </p:sp>
      <p:sp>
        <p:nvSpPr>
          <p:cNvPr id="11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 пересматривать бюджет
</a:t>
            </a:r>
            <a:pPr algn="ctr" indent="0" marL="0">
              <a:lnSpc>
                <a:spcPct val="100000"/>
              </a:lnSpc>
              <a:buNone/>
            </a:pPr>
            <a:r>
              <a:rPr lang="en-US" sz="3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полезно сравнивать цены, корректировать покупки и следить за доходами и расходами. Финансовая грамотность делает семью менее уязвимой к обесценению денег.
</a:t>
            </a:r>
            <a:endParaRPr lang="en-US" sz="99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Инфляция: что важно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Инфляция бывает спросовой, издержечной и связанной с ожиданиями, а её последствия ощущают семьи, бизнес и государство. Понимание этих механизмов помогает принимать более взвешенные экономические решения.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2026-05-25T14:08:04Z</dcterms:created>
  <dcterms:modified xsi:type="dcterms:W3CDTF">2026-05-25T14:08:04Z</dcterms:modified>
</cp:coreProperties>
</file>