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slideLayout" Target="../slideLayouts/slideLayout1.xml"/><Relationship Id="rId1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jpeg"/><Relationship Id="rId5" Type="http://schemas.openxmlformats.org/officeDocument/2006/relationships/image" Target="../media/image-7-5.png"/><Relationship Id="rId6" Type="http://schemas.openxmlformats.org/officeDocument/2006/relationships/image" Target="../media/image-7-6.jpe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375" y="878965"/>
            <a:ext cx="3661200" cy="361472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6925" y="729250"/>
            <a:ext cx="3750300" cy="4077900"/>
          </a:xfrm>
          <a:prstGeom prst="rect">
            <a:avLst/>
          </a:prstGeom>
          <a:noFill/>
          <a:ln/>
        </p:spPr>
        <p:txBody>
          <a:bodyPr wrap="square" lIns="0" tIns="0" rIns="0" bIns="0" rtlCol="0" anchor="ctr"/>
          <a:lstStyle/>
          <a:p>
            <a:pPr algn="l" indent="0" marL="0">
              <a:lnSpc>
                <a:spcPct val="100000"/>
              </a:lnSpc>
              <a:buNone/>
            </a:pPr>
            <a:r>
              <a:rPr lang="en-US" sz="3800" dirty="0">
                <a:solidFill>
                  <a:srgbClr val="FFFFFF"/>
                </a:solidFill>
                <a:latin typeface="Arial" pitchFamily="34" charset="0"/>
                <a:ea typeface="Arial" pitchFamily="34" charset="-122"/>
                <a:cs typeface="Arial" pitchFamily="34" charset="-120"/>
              </a:rPr>
              <a:t>Почему дети радуются зиме?
</a:t>
            </a:r>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Зима приносит снег, игры и новые немецкие слова.
</a:t>
            </a:r>
            <a:endParaRPr lang="en-US" sz="3800" dirty="0"/>
          </a:p>
        </p:txBody>
      </p:sp>
      <p:sp>
        <p:nvSpPr>
          <p:cNvPr id="5" name="Text 1"/>
          <p:cNvSpPr txBox="1"/>
          <p:nvPr/>
        </p:nvSpPr>
        <p:spPr>
          <a:xfrm>
            <a:off x="416925" y="256225"/>
            <a:ext cx="3750300" cy="2838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545" y="0"/>
            <a:ext cx="4872261"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06750" y="1631075"/>
            <a:ext cx="3877500" cy="2789100"/>
          </a:xfrm>
          <a:prstGeom prst="rect">
            <a:avLst/>
          </a:prstGeom>
          <a:noFill/>
          <a:ln/>
        </p:spPr>
        <p:txBody>
          <a:bodyPr wrap="square" lIns="0" tIns="0" rIns="0" bIns="0" rtlCol="0" anchor="t"/>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Зима помогает третьеклассникам легко учить слова о погоде, одежде и играх. Короткие фразы вроде Es ist kalt и Es schneit звучат просто, а знакомые ситуации делают урок живым и понятным.
</a:t>
            </a:r>
            <a:endParaRPr lang="en-US" sz="1600" dirty="0"/>
          </a:p>
        </p:txBody>
      </p:sp>
      <p:sp>
        <p:nvSpPr>
          <p:cNvPr id="5" name="Text 1"/>
          <p:cNvSpPr txBox="1"/>
          <p:nvPr/>
        </p:nvSpPr>
        <p:spPr>
          <a:xfrm>
            <a:off x="306750" y="311075"/>
            <a:ext cx="3877500" cy="1228800"/>
          </a:xfrm>
          <a:prstGeom prst="rect">
            <a:avLst/>
          </a:prstGeom>
          <a:noFill/>
          <a:ln/>
        </p:spPr>
        <p:txBody>
          <a:bodyPr wrap="square" lIns="0" tIns="0" rIns="0" bIns="0" rtlCol="0" anchor="t"/>
          <a:lstStyle/>
          <a:p>
            <a:pPr algn="l" indent="0" marL="0">
              <a:lnSpc>
                <a:spcPct val="100000"/>
              </a:lnSpc>
              <a:buNone/>
            </a:pPr>
            <a:r>
              <a:rPr lang="en-US" sz="2600" dirty="0">
                <a:solidFill>
                  <a:srgbClr val="FFFFFF"/>
                </a:solidFill>
                <a:latin typeface="Arial" pitchFamily="34" charset="0"/>
                <a:ea typeface="Arial" pitchFamily="34" charset="-122"/>
                <a:cs typeface="Arial" pitchFamily="34" charset="-120"/>
              </a:rPr>
              <a:t>Зимняя тема на уроке немецкого языка
</a:t>
            </a:r>
            <a:endParaRPr lang="en-US" sz="26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31787" y="1364608"/>
            <a:ext cx="206179" cy="23563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96175" y="1364608"/>
            <a:ext cx="235634" cy="235634"/>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34910" y="1364608"/>
            <a:ext cx="235634" cy="235634"/>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842851" y="3561139"/>
            <a:ext cx="205896" cy="205896"/>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4684195" y="3578883"/>
            <a:ext cx="213008" cy="170407"/>
          </a:xfrm>
          <a:prstGeom prst="rect">
            <a:avLst/>
          </a:prstGeom>
        </p:spPr>
      </p:pic>
      <p:sp>
        <p:nvSpPr>
          <p:cNvPr id="12"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Der Winter: зима по-немецки
</a:t>
            </a:r>
            <a:endParaRPr lang="en-US" sz="2800" dirty="0"/>
          </a:p>
        </p:txBody>
      </p:sp>
      <p:sp>
        <p:nvSpPr>
          <p:cNvPr id="13"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3</a:t>
            </a:r>
            <a:endParaRPr lang="en-US" sz="1800" dirty="0"/>
          </a:p>
        </p:txBody>
      </p:sp>
      <p:sp>
        <p:nvSpPr>
          <p:cNvPr id="14" name="Text 2"/>
          <p:cNvSpPr txBox="1"/>
          <p:nvPr/>
        </p:nvSpPr>
        <p:spPr>
          <a:xfrm>
            <a:off x="724946" y="1364608"/>
            <a:ext cx="2088978" cy="1604562"/>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Слово der Winter
</a:t>
            </a:r>
            <a:pPr algn="l" indent="0" marL="0">
              <a:lnSpc>
                <a:spcPct val="100000"/>
              </a:lnSpc>
              <a:buNone/>
            </a:pPr>
            <a:r>
              <a:rPr lang="en-US" sz="5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Слово der Winter означает «зима» и сразу задаёт тему урока. Оно помогает связать погоду, снег, мороз и зимнее настроение в одном простом и очень запоминающемся слове.
</a:t>
            </a:r>
            <a:endParaRPr lang="en-US" sz="1400" dirty="0"/>
          </a:p>
        </p:txBody>
      </p:sp>
      <p:sp>
        <p:nvSpPr>
          <p:cNvPr id="15" name="Text 3"/>
          <p:cNvSpPr txBox="1"/>
          <p:nvPr/>
        </p:nvSpPr>
        <p:spPr>
          <a:xfrm>
            <a:off x="3604061" y="1364608"/>
            <a:ext cx="2088978" cy="1604562"/>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Холод и мороз
</a:t>
            </a:r>
            <a:pPr algn="l" indent="0" marL="0">
              <a:lnSpc>
                <a:spcPct val="100000"/>
              </a:lnSpc>
              <a:buNone/>
            </a:pPr>
            <a:r>
              <a:rPr lang="en-US" sz="5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 зиме относятся слова kalt, Frost и dunkel. Они помогают описать холодную погоду коротко и ясно, без сложных грамматических форм, которые пока не нужны третьеклассникам.
</a:t>
            </a:r>
            <a:endParaRPr lang="en-US" sz="1400" dirty="0"/>
          </a:p>
        </p:txBody>
      </p:sp>
      <p:sp>
        <p:nvSpPr>
          <p:cNvPr id="16" name="Text 4"/>
          <p:cNvSpPr txBox="1"/>
          <p:nvPr/>
        </p:nvSpPr>
        <p:spPr>
          <a:xfrm>
            <a:off x="6442796" y="1364608"/>
            <a:ext cx="2088978" cy="1604562"/>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Снег и лёд
</a:t>
            </a:r>
            <a:pPr algn="l" indent="0" marL="0">
              <a:lnSpc>
                <a:spcPct val="100000"/>
              </a:lnSpc>
              <a:buNone/>
            </a:pPr>
            <a:r>
              <a:rPr lang="en-US" sz="5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Слова Schnee и Eis показывают, как выглядит зимний мир. Ребёнок легко запоминает их рядом с белым двором, скользкой дорожкой и сияющими снежинками за окном.
</a:t>
            </a:r>
            <a:endParaRPr lang="en-US" sz="1400" dirty="0"/>
          </a:p>
        </p:txBody>
      </p:sp>
      <p:sp>
        <p:nvSpPr>
          <p:cNvPr id="17" name="Text 5"/>
          <p:cNvSpPr txBox="1"/>
          <p:nvPr/>
        </p:nvSpPr>
        <p:spPr>
          <a:xfrm>
            <a:off x="1127340" y="3561150"/>
            <a:ext cx="3052874" cy="1185587"/>
          </a:xfrm>
          <a:prstGeom prst="rect">
            <a:avLst/>
          </a:prstGeom>
          <a:noFill/>
          <a:ln/>
        </p:spPr>
        <p:txBody>
          <a:bodyPr wrap="square" lIns="0" tIns="0" rIns="0" bIns="0" rtlCol="0" anchor="t"/>
          <a:lstStyle/>
          <a:p>
            <a:pPr algn="l" indent="0" marL="0">
              <a:lnSpc>
                <a:spcPct val="100000"/>
              </a:lnSpc>
              <a:buNone/>
            </a:pPr>
            <a:r>
              <a:rPr lang="en-US" sz="1423" b="1" dirty="0">
                <a:solidFill>
                  <a:srgbClr val="FFFFFF"/>
                </a:solidFill>
                <a:latin typeface="Arial" pitchFamily="34" charset="0"/>
                <a:ea typeface="Arial" pitchFamily="34" charset="-122"/>
                <a:cs typeface="Arial" pitchFamily="34" charset="-120"/>
              </a:rPr>
              <a:t>Противопоставления
</a:t>
            </a:r>
            <a:pPr algn="l" indent="0" marL="0">
              <a:lnSpc>
                <a:spcPct val="100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48" dirty="0">
                <a:solidFill>
                  <a:srgbClr val="FFFFFF"/>
                </a:solidFill>
                <a:latin typeface="Arial" pitchFamily="34" charset="0"/>
                <a:ea typeface="Arial" pitchFamily="34" charset="-122"/>
                <a:cs typeface="Arial" pitchFamily="34" charset="-120"/>
              </a:rPr>
              <a:t>Пары Sommer — Winter и warm — kalt помогают учить лексику быстрее. Когда рядом стоят противоположные слова, ребёнку легче понять смысл и сразу вспомнить нужное.
</a:t>
            </a:r>
            <a:endParaRPr lang="en-US" sz="1423" dirty="0"/>
          </a:p>
        </p:txBody>
      </p:sp>
      <p:sp>
        <p:nvSpPr>
          <p:cNvPr id="18" name="Text 6"/>
          <p:cNvSpPr txBox="1"/>
          <p:nvPr/>
        </p:nvSpPr>
        <p:spPr>
          <a:xfrm>
            <a:off x="4972240" y="3561150"/>
            <a:ext cx="3052874" cy="1185587"/>
          </a:xfrm>
          <a:prstGeom prst="rect">
            <a:avLst/>
          </a:prstGeom>
          <a:noFill/>
          <a:ln/>
        </p:spPr>
        <p:txBody>
          <a:bodyPr wrap="square" lIns="0" tIns="0" rIns="0" bIns="0" rtlCol="0" anchor="t"/>
          <a:lstStyle/>
          <a:p>
            <a:pPr algn="l" indent="0" marL="0">
              <a:lnSpc>
                <a:spcPct val="100000"/>
              </a:lnSpc>
              <a:buNone/>
            </a:pPr>
            <a:r>
              <a:rPr lang="en-US" sz="1423" b="1" dirty="0">
                <a:solidFill>
                  <a:srgbClr val="FFFFFF"/>
                </a:solidFill>
                <a:latin typeface="Arial" pitchFamily="34" charset="0"/>
                <a:ea typeface="Arial" pitchFamily="34" charset="-122"/>
                <a:cs typeface="Arial" pitchFamily="34" charset="-120"/>
              </a:rPr>
              <a:t>Погода по контрасту
</a:t>
            </a:r>
            <a:pPr algn="l" indent="0" marL="0">
              <a:lnSpc>
                <a:spcPct val="100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48" dirty="0">
                <a:solidFill>
                  <a:srgbClr val="FFFFFF"/>
                </a:solidFill>
                <a:latin typeface="Arial" pitchFamily="34" charset="0"/>
                <a:ea typeface="Arial" pitchFamily="34" charset="-122"/>
                <a:cs typeface="Arial" pitchFamily="34" charset="-120"/>
              </a:rPr>
              <a:t>Сопоставление Sonne — Schnee делает тему особенно наглядной. Оно показывает, что зима меняет привычную картину природы и помогает говорить о погоде простыми, ясными словами.
</a:t>
            </a:r>
            <a:endParaRPr lang="en-US" sz="142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91925" y="1126406"/>
            <a:ext cx="2130000" cy="1520537"/>
          </a:xfrm>
          <a:prstGeom prst="rect">
            <a:avLst/>
          </a:prstGeom>
        </p:spPr>
      </p:pic>
      <p:pic>
        <p:nvPicPr>
          <p:cNvPr id="3" name="Image 1" descr="preencoded.png">    </p:cNvPr>
          <p:cNvPicPr>
            <a:picLocks noChangeAspect="1"/>
          </p:cNvPicPr>
          <p:nvPr/>
        </p:nvPicPr>
        <p:blipFill>
          <a:blip r:embed="rId2"/>
          <a:stretch>
            <a:fillRect/>
          </a:stretch>
        </p:blipFill>
        <p:spPr>
          <a:xfrm>
            <a:off x="3507000" y="1126406"/>
            <a:ext cx="2130000" cy="1520537"/>
          </a:xfrm>
          <a:prstGeom prst="rect">
            <a:avLst/>
          </a:prstGeom>
        </p:spPr>
      </p:pic>
      <p:pic>
        <p:nvPicPr>
          <p:cNvPr id="4" name="Image 2" descr="preencoded.png">    </p:cNvPr>
          <p:cNvPicPr>
            <a:picLocks noChangeAspect="1"/>
          </p:cNvPicPr>
          <p:nvPr/>
        </p:nvPicPr>
        <p:blipFill>
          <a:blip r:embed="rId3"/>
          <a:stretch>
            <a:fillRect/>
          </a:stretch>
        </p:blipFill>
        <p:spPr>
          <a:xfrm>
            <a:off x="5822075" y="1126406"/>
            <a:ext cx="2130000" cy="152053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4</a:t>
            </a:r>
            <a:endParaRPr lang="en-US" sz="1800" dirty="0"/>
          </a:p>
        </p:txBody>
      </p:sp>
      <p:sp>
        <p:nvSpPr>
          <p:cNvPr id="7" name="Text 1"/>
          <p:cNvSpPr txBox="1"/>
          <p:nvPr/>
        </p:nvSpPr>
        <p:spPr>
          <a:xfrm>
            <a:off x="1191925"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Первый снег за окном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Утром дети смотрят в окно и видят белый двор. Они сразу говорят: Es schneit. На улице всё становится тихим, светлым и очень красивым, будто кто-то укрыл землю мягким одеялом.
</a:t>
            </a:r>
            <a:endParaRPr lang="en-US" sz="1300" dirty="0"/>
          </a:p>
        </p:txBody>
      </p:sp>
      <p:sp>
        <p:nvSpPr>
          <p:cNvPr id="8" name="Text 2"/>
          <p:cNvSpPr txBox="1"/>
          <p:nvPr/>
        </p:nvSpPr>
        <p:spPr>
          <a:xfrm>
            <a:off x="3507000"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Снежинки кружатся в воздухе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Die Schneeflocke падает медленно и почти танцует. Дети наблюдают, как снежинки летят, блестят и покрывают дорожки, деревья и шапки. После этого хочется выйти на улицу и играть.
</a:t>
            </a:r>
            <a:endParaRPr lang="en-US" sz="1300" dirty="0"/>
          </a:p>
        </p:txBody>
      </p:sp>
      <p:sp>
        <p:nvSpPr>
          <p:cNvPr id="9" name="Text 3"/>
          <p:cNvSpPr txBox="1"/>
          <p:nvPr/>
        </p:nvSpPr>
        <p:spPr>
          <a:xfrm>
            <a:off x="5822075"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Улыбающийся снеговик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Во дворе появляется der Schneemann с морковкой вместо носа. У него круглый живот, шляпа и весёлый вид. Рядом дети смеются и повторяют простые слова о зиме.
</a:t>
            </a:r>
            <a:endParaRPr lang="en-US" sz="1300" dirty="0"/>
          </a:p>
        </p:txBody>
      </p:sp>
      <p:sp>
        <p:nvSpPr>
          <p:cNvPr id="10" name="Text 4"/>
          <p:cNvSpPr txBox="1"/>
          <p:nvPr/>
        </p:nvSpPr>
        <p:spPr>
          <a:xfrm>
            <a:off x="306750" y="311075"/>
            <a:ext cx="8509500" cy="674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Снег и снежные слова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102925" y="1235375"/>
            <a:ext cx="1707600" cy="16608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Вечером: морозно и сыро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 вечеру воздух становится морозным, а снег может намокать и липнуть к обуви. Слова frostig и nass хорошо передают такую погоду.
</a:t>
            </a:r>
            <a:endParaRPr lang="en-US" sz="1300" dirty="0"/>
          </a:p>
        </p:txBody>
      </p:sp>
      <p:sp>
        <p:nvSpPr>
          <p:cNvPr id="7" name="Text 1"/>
          <p:cNvSpPr txBox="1"/>
          <p:nvPr/>
        </p:nvSpPr>
        <p:spPr>
          <a:xfrm>
            <a:off x="468975" y="1235375"/>
            <a:ext cx="1707600" cy="16608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Утро: холодно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Дети выходят из дома и сразу чувствуют холод. Они говорят: Es ist kalt. Без тёплой шапки и шарфа на прогулку лучше не идти.
</a:t>
            </a:r>
            <a:endParaRPr lang="en-US" sz="1300" dirty="0"/>
          </a:p>
        </p:txBody>
      </p:sp>
      <p:sp>
        <p:nvSpPr>
          <p:cNvPr id="8" name="Text 2"/>
          <p:cNvSpPr txBox="1"/>
          <p:nvPr/>
        </p:nvSpPr>
        <p:spPr>
          <a:xfrm>
            <a:off x="3785950" y="1208200"/>
            <a:ext cx="1707600" cy="16608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Днём: ветрено и скользко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Потом поднимается ветер, а дорожки становятся скользкими. Фразы Der Wind weht и Der Boden ist glatt помогают описать зимний день очень просто.
</a:t>
            </a:r>
            <a:endParaRPr lang="en-US" sz="1300" dirty="0"/>
          </a:p>
        </p:txBody>
      </p:sp>
      <p:sp>
        <p:nvSpPr>
          <p:cNvPr id="9" name="Text 3"/>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Какая зимой погода
</a:t>
            </a:r>
            <a:endParaRPr lang="en-US" sz="2800" dirty="0"/>
          </a:p>
        </p:txBody>
      </p:sp>
      <p:sp>
        <p:nvSpPr>
          <p:cNvPr id="10" name="Text 4"/>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8200" y="1091200"/>
            <a:ext cx="31263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Чтобы выйти на прогулку, дети надевают die Mütze, der Schal и die Handschuhe. Эти слова легко соединяются с короткой фразой: Ich ziehe eine Mütze an.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Зимняя одежда на немецком языке
</a:t>
            </a:r>
            <a:endParaRPr lang="en-US" sz="2800" dirty="0"/>
          </a:p>
        </p:txBody>
      </p:sp>
      <p:sp>
        <p:nvSpPr>
          <p:cNvPr id="6" name="Text 2"/>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6</a:t>
            </a:r>
            <a:endParaRPr lang="en-US" sz="1800" dirty="0"/>
          </a:p>
        </p:txBody>
      </p:sp>
      <p:sp>
        <p:nvSpPr>
          <p:cNvPr id="7" name="Text 3"/>
          <p:cNvSpPr txBox="1"/>
          <p:nvPr/>
        </p:nvSpPr>
        <p:spPr>
          <a:xfrm>
            <a:off x="318200" y="2443546"/>
            <a:ext cx="42537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Для зимы нужны die Jacke и die Stiefel. Они защищают от холода, снега и ветра, поэтому ребёнку удобно говорить: Ich habe warme Handschuhe.
</a:t>
            </a:r>
            <a:endParaRPr lang="en-US" sz="1400" dirty="0"/>
          </a:p>
        </p:txBody>
      </p:sp>
      <p:sp>
        <p:nvSpPr>
          <p:cNvPr id="8" name="Text 4"/>
          <p:cNvSpPr txBox="1"/>
          <p:nvPr/>
        </p:nvSpPr>
        <p:spPr>
          <a:xfrm>
            <a:off x="318200" y="3795900"/>
            <a:ext cx="57294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 классе удобно повторять фразы о нескольких детях сразу: Die Kinder tragen dicke Jacken. Так можно описать одежду, не усложняя предложение и не перегружая его новыми словами.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191925" y="1126406"/>
            <a:ext cx="2130000" cy="152053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507000" y="1126406"/>
            <a:ext cx="2130000" cy="152053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822075" y="1126406"/>
            <a:ext cx="2130000" cy="1520537"/>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7</a:t>
            </a:r>
            <a:endParaRPr lang="en-US" sz="1800" dirty="0"/>
          </a:p>
        </p:txBody>
      </p:sp>
      <p:sp>
        <p:nvSpPr>
          <p:cNvPr id="10" name="Text 1"/>
          <p:cNvSpPr txBox="1"/>
          <p:nvPr/>
        </p:nvSpPr>
        <p:spPr>
          <a:xfrm>
            <a:off x="1306725" y="2787575"/>
            <a:ext cx="2015100" cy="17202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Катание и смех на горке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 улице дети берут der Schlitten и весело съезжают с горки. Они кричат от радости, смеются и снова бегут наверх, чтобы прокатиться ещё раз. Такое движение делает зиму особенно живой.
</a:t>
            </a:r>
            <a:endParaRPr lang="en-US" sz="1300" dirty="0"/>
          </a:p>
        </p:txBody>
      </p:sp>
      <p:sp>
        <p:nvSpPr>
          <p:cNvPr id="11" name="Text 2"/>
          <p:cNvSpPr txBox="1"/>
          <p:nvPr/>
        </p:nvSpPr>
        <p:spPr>
          <a:xfrm>
            <a:off x="3611350" y="2787575"/>
            <a:ext cx="2015100" cy="17202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Игры в снегу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Когда выпадает много снега, дети играют прямо во дворе. Sie spielen draußen, бросают снежки и строят маленькие снежные крепости. Потом они приходят домой довольные и румяные.
</a:t>
            </a:r>
            <a:endParaRPr lang="en-US" sz="1300" dirty="0"/>
          </a:p>
        </p:txBody>
      </p:sp>
      <p:sp>
        <p:nvSpPr>
          <p:cNvPr id="12" name="Text 3"/>
          <p:cNvSpPr txBox="1"/>
          <p:nvPr/>
        </p:nvSpPr>
        <p:spPr>
          <a:xfrm>
            <a:off x="5936925" y="2787575"/>
            <a:ext cx="2015100" cy="17202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Спорт на морозном воздухе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Некоторые дети любят Ski fahren или Schlittschuh laufen. Им нравится быстро двигаться и чувствовать зимний воздух на щеках. Такие занятия соединяют спорт, игру и хорошее настроение.
</a:t>
            </a:r>
            <a:endParaRPr lang="en-US" sz="1300" dirty="0"/>
          </a:p>
        </p:txBody>
      </p:sp>
      <p:sp>
        <p:nvSpPr>
          <p:cNvPr id="13" name="Text 4"/>
          <p:cNvSpPr txBox="1"/>
          <p:nvPr/>
        </p:nvSpPr>
        <p:spPr>
          <a:xfrm>
            <a:off x="306750" y="311075"/>
            <a:ext cx="8509500" cy="674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Что делают дети зимой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8</a:t>
            </a:r>
            <a:endParaRPr lang="en-US" sz="1800" dirty="0"/>
          </a:p>
        </p:txBody>
      </p:sp>
      <p:sp>
        <p:nvSpPr>
          <p:cNvPr id="4" name="Text 1"/>
          <p:cNvSpPr txBox="1"/>
          <p:nvPr/>
        </p:nvSpPr>
        <p:spPr>
          <a:xfrm>
            <a:off x="1705950" y="1512988"/>
            <a:ext cx="3056700" cy="1848000"/>
          </a:xfrm>
          <a:prstGeom prst="rect">
            <a:avLst/>
          </a:prstGeom>
          <a:noFill/>
          <a:ln/>
        </p:spPr>
        <p:txBody>
          <a:bodyPr wrap="square" lIns="0" tIns="0" rIns="0" bIns="0" rtlCol="0" anchor="ctr"/>
          <a:lstStyle/>
          <a:p>
            <a:pPr algn="ctr" indent="0" marL="0">
              <a:lnSpc>
                <a:spcPct val="100000"/>
              </a:lnSpc>
              <a:buNone/>
            </a:pPr>
            <a:r>
              <a:rPr lang="en-US" sz="3930" dirty="0">
                <a:solidFill>
                  <a:srgbClr val="FFFFFF"/>
                </a:solidFill>
                <a:latin typeface="Arial" pitchFamily="34" charset="0"/>
                <a:ea typeface="Arial" pitchFamily="34" charset="-122"/>
                <a:cs typeface="Arial" pitchFamily="34" charset="-120"/>
              </a:rPr>
              <a:t>3
</a:t>
            </a:r>
            <a:pPr algn="ctr" indent="0" marL="0">
              <a:lnSpc>
                <a:spcPct val="100000"/>
              </a:lnSpc>
              <a:buNone/>
            </a:pPr>
            <a:r>
              <a:rPr lang="en-US" sz="78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965" dirty="0">
                <a:solidFill>
                  <a:srgbClr val="FFFFFF"/>
                </a:solidFill>
                <a:latin typeface="Arial" pitchFamily="34" charset="0"/>
                <a:ea typeface="Arial" pitchFamily="34" charset="-122"/>
                <a:cs typeface="Arial" pitchFamily="34" charset="-120"/>
              </a:rPr>
              <a:t>простые слова особенно легко помогают третьеклассникам говорить о зимней радости.
</a:t>
            </a:r>
            <a:endParaRPr lang="en-US" sz="3930" dirty="0"/>
          </a:p>
        </p:txBody>
      </p:sp>
      <p:sp>
        <p:nvSpPr>
          <p:cNvPr id="5" name="Text 2"/>
          <p:cNvSpPr txBox="1"/>
          <p:nvPr/>
        </p:nvSpPr>
        <p:spPr>
          <a:xfrm>
            <a:off x="6212575" y="557625"/>
            <a:ext cx="2615700" cy="4108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Три короткие фразы уже дают ребёнку уверенность в теме зимы и делают ответ понятным.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FFFFFF"/>
                </a:solidFill>
                <a:latin typeface="Arial" pitchFamily="34" charset="0"/>
                <a:ea typeface="Arial" pitchFamily="34" charset="-122"/>
                <a:cs typeface="Arial" pitchFamily="34" charset="-120"/>
              </a:rPr>
              <a:t>Структура урока для 3 класса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0277" y="2215872"/>
            <a:ext cx="291463" cy="23317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413493" y="2191591"/>
            <a:ext cx="281731" cy="281731"/>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349451" y="2191591"/>
            <a:ext cx="246514" cy="281731"/>
          </a:xfrm>
          <a:prstGeom prst="rect">
            <a:avLst/>
          </a:prstGeom>
        </p:spPr>
      </p:pic>
      <p:sp>
        <p:nvSpPr>
          <p:cNvPr id="8"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Санки, лыжи и коньки
</a:t>
            </a:r>
            <a:endParaRPr lang="en-US" sz="2800" dirty="0"/>
          </a:p>
        </p:txBody>
      </p:sp>
      <p:sp>
        <p:nvSpPr>
          <p:cNvPr id="9"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9</a:t>
            </a:r>
            <a:endParaRPr lang="en-US" sz="1800" dirty="0"/>
          </a:p>
        </p:txBody>
      </p:sp>
      <p:sp>
        <p:nvSpPr>
          <p:cNvPr id="10" name="Text 2"/>
          <p:cNvSpPr txBox="1"/>
          <p:nvPr/>
        </p:nvSpPr>
        <p:spPr>
          <a:xfrm>
            <a:off x="1218575" y="2045911"/>
            <a:ext cx="1755264" cy="2515613"/>
          </a:xfrm>
          <a:prstGeom prst="rect">
            <a:avLst/>
          </a:prstGeom>
          <a:noFill/>
          <a:ln/>
        </p:spPr>
        <p:txBody>
          <a:bodyPr wrap="square" lIns="0" tIns="0" rIns="0" bIns="0" rtlCol="0" anchor="t"/>
          <a:lstStyle/>
          <a:p>
            <a:pPr algn="l" indent="0" marL="0">
              <a:lnSpc>
                <a:spcPct val="100000"/>
              </a:lnSpc>
              <a:buNone/>
            </a:pPr>
            <a:r>
              <a:rPr lang="en-US" sz="1465" b="1" dirty="0">
                <a:solidFill>
                  <a:srgbClr val="FFFFFF"/>
                </a:solidFill>
                <a:latin typeface="Arial" pitchFamily="34" charset="0"/>
                <a:ea typeface="Arial" pitchFamily="34" charset="-122"/>
                <a:cs typeface="Arial" pitchFamily="34" charset="-120"/>
              </a:rPr>
              <a:t>Der Schlitten
</a:t>
            </a:r>
            <a:pPr algn="l" indent="0" marL="0">
              <a:lnSpc>
                <a:spcPct val="100000"/>
              </a:lnSpc>
              <a:buNone/>
            </a:pPr>
            <a:r>
              <a:rPr lang="en-US" sz="96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Санки помогают детям быстро спускаться с горки и сразу чувствовать зимнее веселье. Фраза Ich fahre Schlitten короткая и удобная для запоминания.
</a:t>
            </a:r>
            <a:endParaRPr lang="en-US" sz="1465" dirty="0"/>
          </a:p>
        </p:txBody>
      </p:sp>
      <p:sp>
        <p:nvSpPr>
          <p:cNvPr id="11" name="Text 3"/>
          <p:cNvSpPr txBox="1"/>
          <p:nvPr/>
        </p:nvSpPr>
        <p:spPr>
          <a:xfrm>
            <a:off x="4136929" y="2045911"/>
            <a:ext cx="1755264" cy="251561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Die Ski
</a:t>
            </a:r>
            <a:pPr algn="l" indent="0" marL="0">
              <a:lnSpc>
                <a:spcPct val="100000"/>
              </a:lnSpc>
              <a:buNone/>
            </a:pPr>
            <a:r>
              <a:rPr lang="en-US" sz="96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Лыжи связаны с движением и спортом на свежем воздухе. Слова Ich fahre Ski учат говорить о зимнем занятии просто, без сложных пояснений.
</a:t>
            </a:r>
            <a:endParaRPr lang="en-US" sz="1300" dirty="0"/>
          </a:p>
        </p:txBody>
      </p:sp>
      <p:sp>
        <p:nvSpPr>
          <p:cNvPr id="12" name="Text 4"/>
          <p:cNvSpPr txBox="1"/>
          <p:nvPr/>
        </p:nvSpPr>
        <p:spPr>
          <a:xfrm>
            <a:off x="7055283" y="2045911"/>
            <a:ext cx="1755264" cy="251561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Die Schlittschuhe
</a:t>
            </a:r>
            <a:pPr algn="l" indent="0" marL="0">
              <a:lnSpc>
                <a:spcPct val="100000"/>
              </a:lnSpc>
              <a:buNone/>
            </a:pPr>
            <a:r>
              <a:rPr lang="en-US" sz="96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Коньки помогают кататься по льду и держать равновесие. Фраза Ich laufe Schlittschuh знакомит детей с новым действием и хорошо подходит для урока о зиме.
</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3" y="0"/>
            <a:ext cx="513345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24425" y="1945851"/>
            <a:ext cx="3586200" cy="1162200"/>
          </a:xfrm>
          <a:prstGeom prst="rect">
            <a:avLst/>
          </a:prstGeom>
          <a:noFill/>
          <a:ln/>
        </p:spPr>
        <p:txBody>
          <a:bodyPr wrap="square" lIns="0" tIns="0" rIns="0" bIns="0" rtlCol="0" anchor="b"/>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Как выглядит снеговик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Der Schneemann легко узнаётся по морковке, шляпе и пуговицам. Эти детали помогают повторить слова die Karotte, der Hut и die Knöpfe в простой и весёлой ситуации.
</a:t>
            </a:r>
            <a:endParaRPr lang="en-US" sz="1500" dirty="0"/>
          </a:p>
        </p:txBody>
      </p:sp>
      <p:sp>
        <p:nvSpPr>
          <p:cNvPr id="6" name="Text 1"/>
          <p:cNvSpPr txBox="1"/>
          <p:nvPr/>
        </p:nvSpPr>
        <p:spPr>
          <a:xfrm>
            <a:off x="5213000" y="311075"/>
            <a:ext cx="3597900" cy="1456500"/>
          </a:xfrm>
          <a:prstGeom prst="rect">
            <a:avLst/>
          </a:prstGeom>
          <a:noFill/>
          <a:ln/>
        </p:spPr>
        <p:txBody>
          <a:bodyPr wrap="square" lIns="0" tIns="0" rIns="0" bIns="0" rtlCol="0" anchor="t"/>
          <a:lstStyle/>
          <a:p>
            <a:pPr algn="l" indent="0" marL="0">
              <a:lnSpc>
                <a:spcPct val="100000"/>
              </a:lnSpc>
              <a:buNone/>
            </a:pPr>
            <a:r>
              <a:rPr lang="en-US" sz="2600" dirty="0">
                <a:solidFill>
                  <a:srgbClr val="FFFFFF"/>
                </a:solidFill>
                <a:latin typeface="Arial" pitchFamily="34" charset="0"/>
                <a:ea typeface="Arial" pitchFamily="34" charset="-122"/>
                <a:cs typeface="Arial" pitchFamily="34" charset="-120"/>
              </a:rPr>
              <a:t>Снеговик как любимый зимний персонаж
</a:t>
            </a:r>
            <a:endParaRPr lang="en-US" sz="2600" dirty="0"/>
          </a:p>
        </p:txBody>
      </p:sp>
      <p:sp>
        <p:nvSpPr>
          <p:cNvPr id="7" name="Text 2"/>
          <p:cNvSpPr txBox="1"/>
          <p:nvPr/>
        </p:nvSpPr>
        <p:spPr>
          <a:xfrm>
            <a:off x="8460225" y="468530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10</a:t>
            </a:r>
            <a:endParaRPr lang="en-US" sz="1800" dirty="0"/>
          </a:p>
        </p:txBody>
      </p:sp>
      <p:sp>
        <p:nvSpPr>
          <p:cNvPr id="8" name="Text 3"/>
          <p:cNvSpPr txBox="1"/>
          <p:nvPr/>
        </p:nvSpPr>
        <p:spPr>
          <a:xfrm>
            <a:off x="5224425" y="3445835"/>
            <a:ext cx="3586200" cy="11622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Почему он нравится детям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Детям нравится, что снеговик похож на живого зимнего друга. Он смешной, добрый и сразу вызывает улыбку, поэтому его удобно описывать короткими предложениями.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99297" y="1279475"/>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Зимой дети с нетерпением ждут Weihnachten и Neujahr, потому что эти дни приносят в дом радость, огоньки и приятные сюрпризы.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Зимние праздники и ожидание чуда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11</a:t>
            </a:r>
            <a:endParaRPr lang="en-US" sz="1800" dirty="0"/>
          </a:p>
        </p:txBody>
      </p:sp>
      <p:sp>
        <p:nvSpPr>
          <p:cNvPr id="7" name="Text 3"/>
          <p:cNvSpPr txBox="1"/>
          <p:nvPr/>
        </p:nvSpPr>
        <p:spPr>
          <a:xfrm>
            <a:off x="1394950" y="2889051"/>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Слова die Kerze, der Tannenbaum, das Geschenk и die Lichter помогают описать праздничную комнату, ёлку и тёплую атмосферу дома.
</a:t>
            </a:r>
            <a:endParaRPr lang="en-US" sz="1400" dirty="0"/>
          </a:p>
        </p:txBody>
      </p:sp>
      <p:sp>
        <p:nvSpPr>
          <p:cNvPr id="8" name="Text 4"/>
          <p:cNvSpPr txBox="1"/>
          <p:nvPr/>
        </p:nvSpPr>
        <p:spPr>
          <a:xfrm>
            <a:off x="4382395" y="1279475"/>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Полезные фразы для третьего класса просты и понятны: Der Tannenbaum leuchtet. Die Kinder bekommen Geschenke. Die Familie feiert zusammen.
</a:t>
            </a:r>
            <a:endParaRPr lang="en-US" sz="1400" dirty="0"/>
          </a:p>
        </p:txBody>
      </p:sp>
      <p:sp>
        <p:nvSpPr>
          <p:cNvPr id="9" name="Text 5"/>
          <p:cNvSpPr txBox="1"/>
          <p:nvPr/>
        </p:nvSpPr>
        <p:spPr>
          <a:xfrm>
            <a:off x="5278048" y="2889051"/>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Праздничная лексика связывает немецкие слова с близкими детям ситуациями: украшение ёлки, ожидание подарков и общение с семьёй.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7060" y="1468141"/>
            <a:ext cx="235634" cy="23563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92105" y="3105473"/>
            <a:ext cx="243773" cy="19501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30840" y="1488448"/>
            <a:ext cx="243773" cy="195019"/>
          </a:xfrm>
          <a:prstGeom prst="rect">
            <a:avLst/>
          </a:prstGeom>
        </p:spPr>
      </p:pic>
      <p:sp>
        <p:nvSpPr>
          <p:cNvPr id="8"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Что делают дети на каникулах
</a:t>
            </a:r>
            <a:endParaRPr lang="en-US" sz="2800" dirty="0"/>
          </a:p>
        </p:txBody>
      </p:sp>
      <p:sp>
        <p:nvSpPr>
          <p:cNvPr id="9"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12</a:t>
            </a:r>
            <a:endParaRPr lang="en-US" sz="1800" dirty="0"/>
          </a:p>
        </p:txBody>
      </p:sp>
      <p:sp>
        <p:nvSpPr>
          <p:cNvPr id="10" name="Text 2"/>
          <p:cNvSpPr txBox="1"/>
          <p:nvPr/>
        </p:nvSpPr>
        <p:spPr>
          <a:xfrm>
            <a:off x="724946" y="1468141"/>
            <a:ext cx="2088978" cy="160456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Свободное время
</a:t>
            </a:r>
            <a:pPr algn="l" indent="0" marL="0">
              <a:lnSpc>
                <a:spcPct val="100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Die Ferien — это время, когда не нужно идти в школу. Дети могут отдыхать, играть дома и делать то, что им особенно нравится.
</a:t>
            </a:r>
            <a:endParaRPr lang="en-US" sz="1300" dirty="0"/>
          </a:p>
        </p:txBody>
      </p:sp>
      <p:sp>
        <p:nvSpPr>
          <p:cNvPr id="11" name="Text 3"/>
          <p:cNvSpPr txBox="1"/>
          <p:nvPr/>
        </p:nvSpPr>
        <p:spPr>
          <a:xfrm>
            <a:off x="3604061" y="3085166"/>
            <a:ext cx="2088978" cy="160456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Игры и радость
</a:t>
            </a:r>
            <a:pPr algn="l" indent="0" marL="0">
              <a:lnSpc>
                <a:spcPct val="100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Во время каникул школьники часто играют с друзьями, читают, лепят снеговика и гуляют. Слова frei, schön и lustig хорошо передают это настроение.
</a:t>
            </a:r>
            <a:endParaRPr lang="en-US" sz="1300" dirty="0"/>
          </a:p>
        </p:txBody>
      </p:sp>
      <p:sp>
        <p:nvSpPr>
          <p:cNvPr id="12" name="Text 4"/>
          <p:cNvSpPr txBox="1"/>
          <p:nvPr/>
        </p:nvSpPr>
        <p:spPr>
          <a:xfrm>
            <a:off x="6442796" y="1468141"/>
            <a:ext cx="2088978" cy="160456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Отдых и восстановление
</a:t>
            </a:r>
            <a:pPr algn="l" indent="0" marL="0">
              <a:lnSpc>
                <a:spcPct val="100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Каникулы нужны, чтобы выспаться и набраться сил. Простая фраза Die Kinder ruhen sich aus помогает сказать, что отдых тоже важен и полезен.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946" y="1190625"/>
            <a:ext cx="3003807" cy="3197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71875" y="1190625"/>
            <a:ext cx="5238600" cy="14286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После прогулки детям особенно приятно выпить Kakao, Tee или warme Milch. Такие слова легко запоминаются, потому что они связаны с реальным домашним теплом и вкусом.
</a:t>
            </a:r>
            <a:endParaRPr lang="en-US" sz="1400" dirty="0"/>
          </a:p>
        </p:txBody>
      </p:sp>
      <p:sp>
        <p:nvSpPr>
          <p:cNvPr id="6"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Тёплые напитки и зимний уют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13</a:t>
            </a:r>
            <a:endParaRPr lang="en-US" sz="1800" dirty="0"/>
          </a:p>
        </p:txBody>
      </p:sp>
      <p:sp>
        <p:nvSpPr>
          <p:cNvPr id="8" name="Text 3"/>
          <p:cNvSpPr txBox="1"/>
          <p:nvPr/>
        </p:nvSpPr>
        <p:spPr>
          <a:xfrm>
            <a:off x="3554925" y="2959550"/>
            <a:ext cx="5238600" cy="14286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Фразы Ich trinke Kakao. Der Tee ist warm. Zu Hause ist es gemütlich. показывают, что зима может быть не только холодной, но и очень уютной.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8200"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Слова die Familie, мама, папа, бабушка и дедушка помогают говорить о самых близких людях. Зимой особенно важно быть вместе и чувствовать поддержку дома.
</a:t>
            </a:r>
            <a:endParaRPr lang="en-US" sz="1500" dirty="0"/>
          </a:p>
        </p:txBody>
      </p:sp>
      <p:sp>
        <p:nvSpPr>
          <p:cNvPr id="6"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Дом, семья и зимние традиции
</a:t>
            </a:r>
            <a:endParaRPr lang="en-US" sz="2800" dirty="0"/>
          </a:p>
        </p:txBody>
      </p:sp>
      <p:sp>
        <p:nvSpPr>
          <p:cNvPr id="7" name="Text 2"/>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14</a:t>
            </a:r>
            <a:endParaRPr lang="en-US" sz="1800" dirty="0"/>
          </a:p>
        </p:txBody>
      </p:sp>
      <p:sp>
        <p:nvSpPr>
          <p:cNvPr id="8" name="Text 3"/>
          <p:cNvSpPr txBox="1"/>
          <p:nvPr/>
        </p:nvSpPr>
        <p:spPr>
          <a:xfrm>
            <a:off x="3310825"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Для зимних ситуаций подходят простые фразы: Die Familie ist zusammen. Wir feiern zusammen. Wir gehen spazieren. Они описывают семейные дела без сложных конструкций.
</a:t>
            </a:r>
            <a:endParaRPr lang="en-US" sz="1500" dirty="0"/>
          </a:p>
        </p:txBody>
      </p:sp>
      <p:sp>
        <p:nvSpPr>
          <p:cNvPr id="9" name="Text 4"/>
          <p:cNvSpPr txBox="1"/>
          <p:nvPr/>
        </p:nvSpPr>
        <p:spPr>
          <a:xfrm>
            <a:off x="6303450"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Младшим школьникам легко понять, что зима — это не только снег и улица, но и тёплый дом, общие прогулки и маленькие семейные традиции.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8202" y="1598227"/>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Чтобы рассказать о зимней радости, достаточно коротких слов: ich freue mich, toll, super и schön. Они помогают звучать живо и понятно.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сказать о своих чувствах по-немецки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15</a:t>
            </a:r>
            <a:endParaRPr lang="en-US" sz="1800" dirty="0"/>
          </a:p>
        </p:txBody>
      </p:sp>
      <p:sp>
        <p:nvSpPr>
          <p:cNvPr id="7" name="Text 3"/>
          <p:cNvSpPr txBox="1"/>
          <p:nvPr/>
        </p:nvSpPr>
        <p:spPr>
          <a:xfrm>
            <a:off x="4765129" y="1598227"/>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Предложение Der Winter ist toll удобно для простого ответа на уроке. Оно короткое, ясное и хорошо подходит для третьего класса.
</a:t>
            </a:r>
            <a:endParaRPr lang="en-US" sz="1400" dirty="0"/>
          </a:p>
        </p:txBody>
      </p:sp>
      <p:sp>
        <p:nvSpPr>
          <p:cNvPr id="8" name="Text 4"/>
          <p:cNvSpPr txBox="1"/>
          <p:nvPr/>
        </p:nvSpPr>
        <p:spPr>
          <a:xfrm>
            <a:off x="318202" y="3048302"/>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Фраза Ich freue mich auf den Winter показывает ожидание чего-то хорошего. Ребёнок может сказать так, если любит снег, игры и каникулы.
</a:t>
            </a:r>
            <a:endParaRPr lang="en-US" sz="1400" dirty="0"/>
          </a:p>
        </p:txBody>
      </p:sp>
      <p:sp>
        <p:nvSpPr>
          <p:cNvPr id="9" name="Text 5"/>
          <p:cNvSpPr txBox="1"/>
          <p:nvPr/>
        </p:nvSpPr>
        <p:spPr>
          <a:xfrm>
            <a:off x="4765129" y="3048302"/>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Выражение Es ist schön im Schnee помогает передать приятные впечатления. Так ребёнок учится говорить не только о фактах, но и о чувствах.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375" y="878965"/>
            <a:ext cx="3661200" cy="361472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9337" y="1391321"/>
            <a:ext cx="3887400" cy="1526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Для диалога подойдут короткие вопросы: Magst du den Winter? Was machst du im Winter? Spielst du im Schnee? Такие реплики легко запомнить и произнести на уроке.
</a:t>
            </a:r>
            <a:endParaRPr lang="en-US" sz="1400" dirty="0"/>
          </a:p>
        </p:txBody>
      </p:sp>
      <p:sp>
        <p:nvSpPr>
          <p:cNvPr id="6" name="Text 1"/>
          <p:cNvSpPr txBox="1"/>
          <p:nvPr/>
        </p:nvSpPr>
        <p:spPr>
          <a:xfrm>
            <a:off x="306750" y="311075"/>
            <a:ext cx="8503800" cy="567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Вопросы и ответы о зиме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16</a:t>
            </a:r>
            <a:endParaRPr lang="en-US" sz="1800" dirty="0"/>
          </a:p>
        </p:txBody>
      </p:sp>
      <p:sp>
        <p:nvSpPr>
          <p:cNvPr id="8" name="Text 3"/>
          <p:cNvSpPr txBox="1"/>
          <p:nvPr/>
        </p:nvSpPr>
        <p:spPr>
          <a:xfrm>
            <a:off x="306750" y="3067970"/>
            <a:ext cx="3887400" cy="1526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Ответы тоже должны быть простыми: Ja, ich mag den Winter. Ich fahre Schlitten. Ich baue einen Schneemann. Эта модель помогает тренировать устную речь без лишнего напряжения.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6590" y="2077821"/>
            <a:ext cx="191272" cy="21859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2590028" y="2096660"/>
            <a:ext cx="226148" cy="18091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730903" y="2096660"/>
            <a:ext cx="226148" cy="180919"/>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875553" y="2077821"/>
            <a:ext cx="218597" cy="218597"/>
          </a:xfrm>
          <a:prstGeom prst="rect">
            <a:avLst/>
          </a:prstGeom>
        </p:spPr>
      </p:pic>
      <p:sp>
        <p:nvSpPr>
          <p:cNvPr id="10"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Мини-словарь зимних слов
</a:t>
            </a:r>
            <a:endParaRPr lang="en-US" sz="2800" dirty="0"/>
          </a:p>
        </p:txBody>
      </p:sp>
      <p:sp>
        <p:nvSpPr>
          <p:cNvPr id="11"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17</a:t>
            </a:r>
            <a:endParaRPr lang="en-US" sz="1800" dirty="0"/>
          </a:p>
        </p:txBody>
      </p:sp>
      <p:sp>
        <p:nvSpPr>
          <p:cNvPr id="12" name="Text 2"/>
          <p:cNvSpPr txBox="1"/>
          <p:nvPr/>
        </p:nvSpPr>
        <p:spPr>
          <a:xfrm>
            <a:off x="1014250" y="1964785"/>
            <a:ext cx="1433369" cy="2879710"/>
          </a:xfrm>
          <a:prstGeom prst="rect">
            <a:avLst/>
          </a:prstGeom>
          <a:noFill/>
          <a:ln/>
        </p:spPr>
        <p:txBody>
          <a:bodyPr wrap="square" lIns="0" tIns="0" rIns="0" bIns="0" rtlCol="0" anchor="t"/>
          <a:lstStyle/>
          <a:p>
            <a:pPr algn="l" indent="0" marL="0">
              <a:lnSpc>
                <a:spcPct val="100000"/>
              </a:lnSpc>
              <a:buNone/>
            </a:pPr>
            <a:r>
              <a:rPr lang="en-US" sz="1204" b="1" dirty="0">
                <a:solidFill>
                  <a:srgbClr val="FFFFFF"/>
                </a:solidFill>
                <a:latin typeface="Arial" pitchFamily="34" charset="0"/>
                <a:ea typeface="Arial" pitchFamily="34" charset="-122"/>
                <a:cs typeface="Arial" pitchFamily="34" charset="-120"/>
              </a:rPr>
              <a:t>Погода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Der Winter, der Schnee и kalt помогают говорить о зимнем времени года. Эти слова нужны, чтобы описывать снег, холод и короткий светлый день.
</a:t>
            </a:r>
            <a:endParaRPr lang="en-US" sz="1204" dirty="0"/>
          </a:p>
        </p:txBody>
      </p:sp>
      <p:sp>
        <p:nvSpPr>
          <p:cNvPr id="13" name="Text 3"/>
          <p:cNvSpPr txBox="1"/>
          <p:nvPr/>
        </p:nvSpPr>
        <p:spPr>
          <a:xfrm>
            <a:off x="3155127" y="1964785"/>
            <a:ext cx="1433369" cy="287971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Одежда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Die Mütze, der Schal и die Handschuhe полезны, когда нужно рассказать, как дети одеваются перед прогулкой в мороз и ветер.
</a:t>
            </a:r>
            <a:endParaRPr lang="en-US" sz="1200" dirty="0"/>
          </a:p>
        </p:txBody>
      </p:sp>
      <p:sp>
        <p:nvSpPr>
          <p:cNvPr id="14" name="Text 4"/>
          <p:cNvSpPr txBox="1"/>
          <p:nvPr/>
        </p:nvSpPr>
        <p:spPr>
          <a:xfrm>
            <a:off x="5296004" y="1964785"/>
            <a:ext cx="1433369" cy="287971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Игры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Der Schlitten, der Schneemann и глаголы spielen, fahren, bauen подходят для описания зимних забав. Они делают рассказ живым и понятным.
</a:t>
            </a:r>
            <a:endParaRPr lang="en-US" sz="1200" dirty="0"/>
          </a:p>
        </p:txBody>
      </p:sp>
      <p:sp>
        <p:nvSpPr>
          <p:cNvPr id="15" name="Text 5"/>
          <p:cNvSpPr txBox="1"/>
          <p:nvPr/>
        </p:nvSpPr>
        <p:spPr>
          <a:xfrm>
            <a:off x="7436881" y="1964785"/>
            <a:ext cx="1433369" cy="287971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Праздник и отдых
</a:t>
            </a:r>
            <a:pPr algn="l" indent="0" marL="0">
              <a:lnSpc>
                <a:spcPct val="100000"/>
              </a:lnSpc>
              <a:buNone/>
            </a:pPr>
            <a:r>
              <a:rPr lang="en-US" sz="31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Die Ferien, feiern и trinken объединяют тему каникул, праздников и домашнего уюта. С такими словами легко составить маленький зимний рассказ.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02175" y="2300050"/>
            <a:ext cx="1643100" cy="1100807"/>
          </a:xfrm>
          <a:prstGeom prst="rect">
            <a:avLst/>
          </a:prstGeom>
          <a:noFill/>
          <a:ln/>
        </p:spPr>
        <p:txBody>
          <a:bodyPr wrap="square" lIns="0" tIns="0" rIns="0" bIns="0" rtlCol="0" anchor="t"/>
          <a:lstStyle/>
          <a:p>
            <a:pPr algn="l" indent="0" marL="0">
              <a:lnSpc>
                <a:spcPct val="100000"/>
              </a:lnSpc>
              <a:buNone/>
            </a:pPr>
            <a:r>
              <a:rPr lang="en-US" sz="1252" b="1" dirty="0">
                <a:solidFill>
                  <a:srgbClr val="FFFFFF"/>
                </a:solidFill>
                <a:latin typeface="Arial" pitchFamily="34" charset="0"/>
                <a:ea typeface="Arial" pitchFamily="34" charset="-122"/>
                <a:cs typeface="Arial" pitchFamily="34" charset="-120"/>
              </a:rPr>
              <a:t>Снег
</a:t>
            </a:r>
            <a:pPr algn="l" indent="0" marL="0">
              <a:lnSpc>
                <a:spcPct val="100000"/>
              </a:lnSpc>
              <a:buNone/>
            </a:pPr>
            <a:r>
              <a:rPr lang="en-US" sz="67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59" dirty="0">
                <a:solidFill>
                  <a:srgbClr val="FFFFFF"/>
                </a:solidFill>
                <a:latin typeface="Arial" pitchFamily="34" charset="0"/>
                <a:ea typeface="Arial" pitchFamily="34" charset="-122"/>
                <a:cs typeface="Arial" pitchFamily="34" charset="-120"/>
              </a:rPr>
              <a:t>Сначала приходит снег, и двор сразу становится белым. Дети радуются, потому что можно играть, строить и просто смотреть, как всё блестит.
</a:t>
            </a:r>
            <a:endParaRPr lang="en-US" sz="1252" dirty="0"/>
          </a:p>
        </p:txBody>
      </p:sp>
      <p:sp>
        <p:nvSpPr>
          <p:cNvPr id="7" name="Text 1"/>
          <p:cNvSpPr txBox="1"/>
          <p:nvPr/>
        </p:nvSpPr>
        <p:spPr>
          <a:xfrm>
            <a:off x="2208225" y="1763958"/>
            <a:ext cx="1643100" cy="1100807"/>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Каникулы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Потом начинаются Ferien. Не нужно рано вставать, и появляется больше времени для сна, прогулок и любимых игр с друзьями.
</a:t>
            </a:r>
            <a:endParaRPr lang="en-US" sz="1300" dirty="0"/>
          </a:p>
        </p:txBody>
      </p:sp>
      <p:sp>
        <p:nvSpPr>
          <p:cNvPr id="8" name="Text 2"/>
          <p:cNvSpPr txBox="1"/>
          <p:nvPr/>
        </p:nvSpPr>
        <p:spPr>
          <a:xfrm>
            <a:off x="4014275" y="1245118"/>
            <a:ext cx="1643100" cy="1100807"/>
          </a:xfrm>
          <a:prstGeom prst="rect">
            <a:avLst/>
          </a:prstGeom>
          <a:noFill/>
          <a:ln/>
        </p:spPr>
        <p:txBody>
          <a:bodyPr wrap="square" lIns="0" tIns="0" rIns="0" bIns="0" rtlCol="0" anchor="t"/>
          <a:lstStyle/>
          <a:p>
            <a:pPr algn="l" indent="0" marL="0">
              <a:lnSpc>
                <a:spcPct val="100000"/>
              </a:lnSpc>
              <a:buNone/>
            </a:pPr>
            <a:r>
              <a:rPr lang="en-US" sz="1248" b="1" dirty="0">
                <a:solidFill>
                  <a:srgbClr val="FFFFFF"/>
                </a:solidFill>
                <a:latin typeface="Arial" pitchFamily="34" charset="0"/>
                <a:ea typeface="Arial" pitchFamily="34" charset="-122"/>
                <a:cs typeface="Arial" pitchFamily="34" charset="-120"/>
              </a:rPr>
              <a:t>Подарки и праздник
</a:t>
            </a:r>
            <a:pPr algn="l" indent="0" marL="0">
              <a:lnSpc>
                <a:spcPct val="100000"/>
              </a:lnSpc>
              <a:buNone/>
            </a:pPr>
            <a:r>
              <a:rPr lang="en-US" sz="67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56" dirty="0">
                <a:solidFill>
                  <a:srgbClr val="FFFFFF"/>
                </a:solidFill>
                <a:latin typeface="Arial" pitchFamily="34" charset="0"/>
                <a:ea typeface="Arial" pitchFamily="34" charset="-122"/>
                <a:cs typeface="Arial" pitchFamily="34" charset="-120"/>
              </a:rPr>
              <a:t>Затем наступает время Weihnachten и Neujahr. В доме появляются огоньки, ёлка и Geschenke, а настроение становится особенно радостным.
</a:t>
            </a:r>
            <a:endParaRPr lang="en-US" sz="1248" dirty="0"/>
          </a:p>
        </p:txBody>
      </p:sp>
      <p:sp>
        <p:nvSpPr>
          <p:cNvPr id="9" name="Text 3"/>
          <p:cNvSpPr txBox="1"/>
          <p:nvPr/>
        </p:nvSpPr>
        <p:spPr>
          <a:xfrm>
            <a:off x="5820325" y="671568"/>
            <a:ext cx="1643100" cy="1100807"/>
          </a:xfrm>
          <a:prstGeom prst="rect">
            <a:avLst/>
          </a:prstGeom>
          <a:noFill/>
          <a:ln/>
        </p:spPr>
        <p:txBody>
          <a:bodyPr wrap="square" lIns="0" tIns="0" rIns="0" bIns="0" rtlCol="0" anchor="t"/>
          <a:lstStyle/>
          <a:p>
            <a:pPr algn="l" indent="0" marL="0">
              <a:lnSpc>
                <a:spcPct val="100000"/>
              </a:lnSpc>
              <a:buNone/>
            </a:pPr>
            <a:r>
              <a:rPr lang="en-US" sz="1162" b="1" dirty="0">
                <a:solidFill>
                  <a:srgbClr val="FFFFFF"/>
                </a:solidFill>
                <a:latin typeface="Arial" pitchFamily="34" charset="0"/>
                <a:ea typeface="Arial" pitchFamily="34" charset="-122"/>
                <a:cs typeface="Arial" pitchFamily="34" charset="-120"/>
              </a:rPr>
              <a:t>Игры вместе
</a:t>
            </a:r>
            <a:pPr algn="l" indent="0" marL="0">
              <a:lnSpc>
                <a:spcPct val="100000"/>
              </a:lnSpc>
              <a:buNone/>
            </a:pPr>
            <a:r>
              <a:rPr lang="en-US" sz="62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3" dirty="0">
                <a:solidFill>
                  <a:srgbClr val="FFFFFF"/>
                </a:solidFill>
                <a:latin typeface="Arial" pitchFamily="34" charset="0"/>
                <a:ea typeface="Arial" pitchFamily="34" charset="-122"/>
                <a:cs typeface="Arial" pitchFamily="34" charset="-120"/>
              </a:rPr>
              <a:t>Самый весёлый момент — играть вместе. Когда дети катаются, смеются и делятся впечатлениями, они чувствуют, что зима действительно приносит Spaß.
</a:t>
            </a:r>
            <a:endParaRPr lang="en-US" sz="1162" dirty="0"/>
          </a:p>
        </p:txBody>
      </p:sp>
      <p:sp>
        <p:nvSpPr>
          <p:cNvPr id="10" name="Text 4"/>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18</a:t>
            </a:r>
            <a:endParaRPr lang="en-US" sz="1800" dirty="0"/>
          </a:p>
        </p:txBody>
      </p:sp>
      <p:sp>
        <p:nvSpPr>
          <p:cNvPr id="11" name="Text 5"/>
          <p:cNvSpPr txBox="1"/>
          <p:nvPr/>
        </p:nvSpPr>
        <p:spPr>
          <a:xfrm>
            <a:off x="1869825" y="4244225"/>
            <a:ext cx="6954900" cy="760500"/>
          </a:xfrm>
          <a:prstGeom prst="rect">
            <a:avLst/>
          </a:prstGeom>
          <a:noFill/>
          <a:ln/>
        </p:spPr>
        <p:txBody>
          <a:bodyPr wrap="square" lIns="0" tIns="0" rIns="0" bIns="0" rtlCol="0" anchor="b"/>
          <a:lstStyle/>
          <a:p>
            <a:pPr algn="r" indent="0" marL="0">
              <a:lnSpc>
                <a:spcPct val="100000"/>
              </a:lnSpc>
              <a:buNone/>
            </a:pPr>
            <a:r>
              <a:rPr lang="en-US" sz="2800" dirty="0">
                <a:solidFill>
                  <a:srgbClr val="FFFFFF"/>
                </a:solidFill>
                <a:latin typeface="Arial" pitchFamily="34" charset="0"/>
                <a:ea typeface="Arial" pitchFamily="34" charset="-122"/>
                <a:cs typeface="Arial" pitchFamily="34" charset="-120"/>
              </a:rPr>
              <a:t>Что особенно нравится детям зимой
</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50525" y="1126406"/>
            <a:ext cx="2130000" cy="1520537"/>
          </a:xfrm>
          <a:prstGeom prst="rect">
            <a:avLst/>
          </a:prstGeom>
        </p:spPr>
      </p:pic>
      <p:pic>
        <p:nvPicPr>
          <p:cNvPr id="3" name="Image 1" descr="preencoded.png">    </p:cNvPr>
          <p:cNvPicPr>
            <a:picLocks noChangeAspect="1"/>
          </p:cNvPicPr>
          <p:nvPr/>
        </p:nvPicPr>
        <p:blipFill>
          <a:blip r:embed="rId2"/>
          <a:stretch>
            <a:fillRect/>
          </a:stretch>
        </p:blipFill>
        <p:spPr>
          <a:xfrm>
            <a:off x="4960950" y="1126406"/>
            <a:ext cx="2130000" cy="152053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19</a:t>
            </a:r>
            <a:endParaRPr lang="en-US" sz="1800" dirty="0"/>
          </a:p>
        </p:txBody>
      </p:sp>
      <p:sp>
        <p:nvSpPr>
          <p:cNvPr id="6" name="Text 1"/>
          <p:cNvSpPr txBox="1"/>
          <p:nvPr/>
        </p:nvSpPr>
        <p:spPr>
          <a:xfrm>
            <a:off x="2050525" y="2787577"/>
            <a:ext cx="2130000" cy="1720200"/>
          </a:xfrm>
          <a:prstGeom prst="rect">
            <a:avLst/>
          </a:prstGeom>
          <a:noFill/>
          <a:ln/>
        </p:spPr>
        <p:txBody>
          <a:bodyPr wrap="square" lIns="0" tIns="0" rIns="0" bIns="0" rtlCol="0" anchor="t"/>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Утро после снегопада
</a:t>
            </a:r>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Es ist Winter. Es schneit, und der Hof ist ganz weiß. Die Kinder ziehen ihre Mützen und Handschuhe an und laufen nach draußen. Sie spielen im Schnee, lachen viel und bauen einen Schneemann mit einer Karotte.
</a:t>
            </a:r>
            <a:endParaRPr lang="en-US" sz="1400" dirty="0"/>
          </a:p>
        </p:txBody>
      </p:sp>
      <p:sp>
        <p:nvSpPr>
          <p:cNvPr id="7" name="Text 2"/>
          <p:cNvSpPr txBox="1"/>
          <p:nvPr/>
        </p:nvSpPr>
        <p:spPr>
          <a:xfrm>
            <a:off x="4960950" y="2787577"/>
            <a:ext cx="2130000" cy="1720200"/>
          </a:xfrm>
          <a:prstGeom prst="rect">
            <a:avLst/>
          </a:prstGeom>
          <a:noFill/>
          <a:ln/>
        </p:spPr>
        <p:txBody>
          <a:bodyPr wrap="square" lIns="0" tIns="0" rIns="0" bIns="0" rtlCol="0" anchor="t"/>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Тёплый вечер дома
</a:t>
            </a:r>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Nach dem Spielen kommen die Kinder nach Hause. Dort wartet Kakao auf dem Tisch, und der Tee ist warm. Die Familie sitzt zusammen, und alle erzählen, wie schön der Winter war. Draußen ist es kalt, aber drinnen ist es gemütlich.
</a:t>
            </a:r>
            <a:endParaRPr lang="en-US" sz="1400" dirty="0"/>
          </a:p>
        </p:txBody>
      </p:sp>
      <p:sp>
        <p:nvSpPr>
          <p:cNvPr id="8" name="Text 3"/>
          <p:cNvSpPr txBox="1"/>
          <p:nvPr/>
        </p:nvSpPr>
        <p:spPr>
          <a:xfrm>
            <a:off x="306750" y="311075"/>
            <a:ext cx="8509500" cy="674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Два коротких зимних рассказа
</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34700" y="570000"/>
            <a:ext cx="6307200" cy="3284700"/>
          </a:xfrm>
          <a:prstGeom prst="rect">
            <a:avLst/>
          </a:prstGeom>
          <a:noFill/>
          <a:ln/>
        </p:spPr>
        <p:txBody>
          <a:bodyPr wrap="square" lIns="0" tIns="0" rIns="0" bIns="0" rtlCol="0" anchor="t"/>
          <a:lstStyle/>
          <a:p>
            <a:pPr algn="l" indent="0" marL="0">
              <a:lnSpc>
                <a:spcPct val="100000"/>
              </a:lnSpc>
              <a:buNone/>
            </a:pPr>
            <a:r>
              <a:rPr lang="en-US" sz="3800" dirty="0">
                <a:solidFill>
                  <a:srgbClr val="FFFFFF"/>
                </a:solidFill>
                <a:latin typeface="Arial" pitchFamily="34" charset="0"/>
                <a:ea typeface="Arial" pitchFamily="34" charset="-122"/>
                <a:cs typeface="Arial" pitchFamily="34" charset="-120"/>
              </a:rPr>
              <a:t>Почему дети любят зиму
</a:t>
            </a:r>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Зима нравится детям, потому что она приносит снег, игры, каникулы, праздники и уют. Простые немецкие слова помогают рассказать об этом легко: der Winter ist kalt, aber er macht Spaß.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2026-05-25T03:13:12Z</dcterms:created>
  <dcterms:modified xsi:type="dcterms:W3CDTF">2026-05-25T03:13:12Z</dcterms:modified>
</cp:coreProperties>
</file>