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Неоконсервативная революция и духовная жизнь XX века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века подготовили поворот к ценностям и порядку.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неоконсервативный поворот, нужно увидеть весь век как цепь культурных кризисов, войн и поисков опоры. Политические решения 1980-х выросли из долгих споров о свободе, вере и норме.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и логика темы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1980-е связаны с культурой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37925" y="144149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напряжение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война делала ценности частью политического противостояния, а экономические трудности подрывали доверие к государству. На этом фоне усилился спрос на порядок, ответственность и понятные правила жизни.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7925" y="314314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от экспериментов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эксперименты 1960–1970-х расширили свободу самовыражения, но для многих стали символом распада общих ориентиров. Неоконсерваторы использовали это недовольство как аргумент в пользу традиционных норм.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88225" y="314314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человеке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1980-е спор шёл не только о налогах и бюджете, но и о том, каким должен быть человек в обществе. Поэтому неоконсерватизм стал культурным, а не только экономическим явлением.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88225" y="144149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ценностей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Рынок, семья, религия и патриотизм подавались как основы устойчивого общества. В этой логике экономическая свобода связывалась не только с эффективностью, но и с моральной дисциплиной.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9394" y="150222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3556" y="1524068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7719" y="1502228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71881" y="1524068"/>
            <a:ext cx="218400" cy="1747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4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Понятия и ориентиры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332575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Неоконсерватизм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332475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направление выступало за сильную внешнюю политику, снижение роли государства в экономике и опору на традиционные нормы. Для его сторонников порядок был условием свободы, а не её противоположностью.
</a:t>
            </a:r>
            <a:endParaRPr lang="en-US" sz="921" dirty="0"/>
          </a:p>
        </p:txBody>
      </p:sp>
      <p:sp>
        <p:nvSpPr>
          <p:cNvPr id="17" name="Text 4"/>
          <p:cNvSpPr txBox="1"/>
          <p:nvPr/>
        </p:nvSpPr>
        <p:spPr>
          <a:xfrm>
            <a:off x="2106737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жизнь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2106638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духовной жизнью понимают религию, ценности, мировоззрение, искусство и общественные идеалы. Именно здесь общество отвечает на вопросы о смысле, добре, справедливости и человеческом достоинстве.
</a:t>
            </a:r>
            <a:endParaRPr lang="en-US" sz="904" dirty="0"/>
          </a:p>
        </p:txBody>
      </p:sp>
      <p:sp>
        <p:nvSpPr>
          <p:cNvPr id="19" name="Text 6"/>
          <p:cNvSpPr txBox="1"/>
          <p:nvPr/>
        </p:nvSpPr>
        <p:spPr>
          <a:xfrm>
            <a:off x="3880900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
</a:t>
            </a:r>
            <a:endParaRPr lang="en-US" sz="1300" dirty="0"/>
          </a:p>
        </p:txBody>
      </p:sp>
      <p:sp>
        <p:nvSpPr>
          <p:cNvPr id="20" name="Text 7"/>
          <p:cNvSpPr txBox="1"/>
          <p:nvPr/>
        </p:nvSpPr>
        <p:spPr>
          <a:xfrm>
            <a:off x="3880800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в XX веке не исчезла, а меняла формы: от институциональной веры к личному поиску. В периоды кризиса она вновь становилась источником моральной опоры.
</a:t>
            </a:r>
            <a:endParaRPr lang="en-US" sz="1081" dirty="0"/>
          </a:p>
        </p:txBody>
      </p:sp>
      <p:sp>
        <p:nvSpPr>
          <p:cNvPr id="21" name="Text 8"/>
          <p:cNvSpPr txBox="1"/>
          <p:nvPr/>
        </p:nvSpPr>
        <p:spPr>
          <a:xfrm>
            <a:off x="5655063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5654963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отражало разрыв эпохи и помогало осмыслить новый опыт войны, города и массового общества. Через литературу, живопись и театр формировались представления о человеке XX века.
</a:t>
            </a:r>
            <a:endParaRPr lang="en-US" sz="984" dirty="0"/>
          </a:p>
        </p:txBody>
      </p:sp>
      <p:sp>
        <p:nvSpPr>
          <p:cNvPr id="23" name="Text 10"/>
          <p:cNvSpPr txBox="1"/>
          <p:nvPr/>
        </p:nvSpPr>
        <p:spPr>
          <a:xfrm>
            <a:off x="7429225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идеалы
</a:t>
            </a:r>
            <a:endParaRPr lang="en-US" sz="1300" dirty="0"/>
          </a:p>
        </p:txBody>
      </p:sp>
      <p:sp>
        <p:nvSpPr>
          <p:cNvPr id="24" name="Text 11"/>
          <p:cNvSpPr txBox="1"/>
          <p:nvPr/>
        </p:nvSpPr>
        <p:spPr>
          <a:xfrm>
            <a:off x="7429125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идеалы определяли, что считать нормой, успехом и ответственностью. В XX веке именно они чаще всего становились предметом спора между модернизацией, свободой и традицией.
</a:t>
            </a:r>
            <a:endParaRPr lang="en-US" sz="98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культурные кризисы постепенно сменялись поиском устойчивых ценностей и общественной опоры.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материалам темы «Духовная жизнь и развитие мировой культуры в XX веке»
</a:t>
            </a:r>
            <a:endParaRPr lang="en-US" sz="87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 1980-м, тем сильнее запрос на порядок, традицию и религиозное обновление.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XX века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Модернизм и кризис формы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Модернистский роман перестал изображать мир как цельную и понятную историю. Авторы передавали разорванность сознания, внутренние сомнения и чувство утраты устойчивой опоры, которое усилилось после войн и социальных потрясений.
</a:t>
            </a:r>
            <a:endParaRPr lang="en-US" sz="1086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7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без привычной формы
</a:t>
            </a:r>
            <a:endParaRPr lang="en-US" sz="1467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живопись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Авангардная живопись искала новые способы показать реальность, отказываясь от точного воспроизведения предметов. Разложение формы, смелая цветовая энергия и абстракция стали языком эпохи, в которой старые правила уже не работали.
</a:t>
            </a:r>
            <a:endParaRPr lang="en-US" sz="1037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5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 перед переломом
</a:t>
            </a:r>
            <a:endParaRPr lang="en-US" sz="1553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Джойса, Пикассо и Кандинского не просто нарушали традиции — они фиксировали перелом сознания. В их работах человек предстает перед миром, который изменился быстрее, чем успели измениться привычные представления.
</a:t>
            </a:r>
            <a:endParaRPr lang="en-US" sz="108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25" y="2919586"/>
            <a:ext cx="8468100" cy="18441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и духовный след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72125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Первой мировой
</a:t>
            </a:r>
            <a:pPr algn="l" indent="0" marL="0">
              <a:lnSpc>
                <a:spcPct val="115000"/>
              </a:lnSpc>
              <a:buNone/>
            </a:pPr>
            <a:r>
              <a:rPr lang="en-US" sz="65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сделала опыт потери и массовой гибели частью культурной памяти. После неё вера в непрерывный прогресс уже не казалась очевидной, а тема бессмысленности вошла в литературу и философию.
</a:t>
            </a:r>
            <a:endParaRPr lang="en-US" sz="1129" dirty="0"/>
          </a:p>
        </p:txBody>
      </p:sp>
      <p:sp>
        <p:nvSpPr>
          <p:cNvPr id="11" name="Text 3"/>
          <p:cNvSpPr txBox="1"/>
          <p:nvPr/>
        </p:nvSpPr>
        <p:spPr>
          <a:xfrm>
            <a:off x="2915250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мировая война усилила недоверие к разуму, технике и государству, если они служат разрушению. Человек всё чаще воспринимался как существо, вынужденное делать нравственный выбор в неустойчивом мире.
</a:t>
            </a:r>
            <a:endParaRPr lang="en-US" sz="1102" dirty="0"/>
          </a:p>
        </p:txBody>
      </p:sp>
      <p:sp>
        <p:nvSpPr>
          <p:cNvPr id="12" name="Text 4"/>
          <p:cNvSpPr txBox="1"/>
          <p:nvPr/>
        </p:nvSpPr>
        <p:spPr>
          <a:xfrm>
            <a:off x="5058375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Абсурд и выбор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искусстве и мысли закрепились мотивы абсурда, одиночества и внутренней раздвоенности. Эти темы не отменяли веру, но показывали, что она требует личного усилия и не даётся автоматически.
</a:t>
            </a:r>
            <a:endParaRPr lang="en-US" sz="1185" dirty="0"/>
          </a:p>
        </p:txBody>
      </p:sp>
      <p:sp>
        <p:nvSpPr>
          <p:cNvPr id="13" name="Text 5"/>
          <p:cNvSpPr txBox="1"/>
          <p:nvPr/>
        </p:nvSpPr>
        <p:spPr>
          <a:xfrm>
            <a:off x="7201500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Сомнение как опыт
</a:t>
            </a:r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Сомнение стало не признаком слабости, а частью духовного опыта века. Именно через него культура XX века пыталась честно говорить о страхе, ответственности и границах человеческих возможностей.
</a:t>
            </a:r>
            <a:endParaRPr lang="en-US" sz="11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83667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в новом облике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21800" y="410371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Моральная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в межвоенный период выступала не только как обряд, но и как язык надежды. Она помогала осмыслить неопределённость времени и сохранить чувство ответственности перед собой и обществом.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1800" y="314326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вера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фоне секуляризации люди всё чаще искали не только церковные институты, но и внутренний смысл. Вера становилась личным выбором, связанным с поиском опоры и нравственной собранности.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800" y="218281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Католическое обновление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Католическая среда также искала новые формы присутствия в современном мире. Наряду с традиционной литургией рос интерес к социальной мысли, личной вере и дисциплине повседневной жизни.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1800" y="122236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Протестантское обновление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усиливались протестантские движения, обращённые к личной ответственности и активной общинной жизни. Они отвечали на потребность в ясных моральных ориентирах в быстро меняющемся обществе.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674553"/>
            <a:ext cx="4365000" cy="186154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общим характеристикам культуры модерной эпохи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первой половине века культура постоянно колебалась между верой в технический прогресс и ощущением хрупкости человеческого существования.
</a:t>
            </a:r>
            <a:endParaRPr lang="en-US" sz="1089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4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линии — оптимизм модернизации и духовная неустойчивость — определили темы искусства и мысли первой половины века.
</a:t>
            </a:r>
            <a:endParaRPr lang="en-US" sz="1245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ответа модерной эпохе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примеры эпохи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132625" y="1543125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Модернистский роман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Модернистский роман отказывался от линейного сюжета и показывал внутренний мир героя через поток сознания и разорванное восприятие. Так литература передавала опыт нестабильной эпохи.
</a:t>
            </a:r>
            <a:endParaRPr lang="en-US" sz="1058" dirty="0"/>
          </a:p>
        </p:txBody>
      </p:sp>
      <p:sp>
        <p:nvSpPr>
          <p:cNvPr id="10" name="Text 3"/>
          <p:cNvSpPr txBox="1"/>
          <p:nvPr/>
        </p:nvSpPr>
        <p:spPr>
          <a:xfrm>
            <a:off x="5132625" y="2616912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Авангард в живописи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Авангардная живопись ломала привычную перспективу и форму, заменяя внешнюю точность выразительным экспериментом. Художники искали язык, который мог бы передать тревогу, скорость и распад старых ориентиров.
</a:t>
            </a:r>
            <a:endParaRPr lang="en-US" sz="1058" dirty="0"/>
          </a:p>
        </p:txBody>
      </p:sp>
      <p:sp>
        <p:nvSpPr>
          <p:cNvPr id="11" name="Text 4"/>
          <p:cNvSpPr txBox="1"/>
          <p:nvPr/>
        </p:nvSpPr>
        <p:spPr>
          <a:xfrm>
            <a:off x="5132625" y="3690687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 кино
</a:t>
            </a:r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Экспрессионизм в театре и кино усиливал напряжение через резкие образы, искажённые декорации и драматичную игру света. На экране и сцене человек выглядел уязвимым перед историей.
</a:t>
            </a:r>
            <a:endParaRPr lang="en-US" sz="109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1244" y="1062325"/>
            <a:ext cx="2704813" cy="276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Послевоенная культура: массовость и медиа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09596" y="11590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медиаязык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Радио, кино и телевидение создали общие темы для миллионов людей: новости, сериалы, музыка и реклама формировали сходные представления о нормальной жизни, успехе и семейном благополучии.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704543" y="11590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потребления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и индустрия развлечений связывали потребление с личным счастьем, а комфорт — с социальным престижем. Так культура всё чаще описывала человека через выбор товаров и образ жизни.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09596" y="25789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распространение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культура ускорила циркуляцию идей: один образ или лозунг за короткое время становился знакомым в разных странах, но при этом содержание часто упрощалось до легко узнаваемых схем.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704543" y="25789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культурного центра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условиях послевоенного восстановления медиа не только развлекали, но и задавали рамки общественного вкуса. Это усилило влияние популярных форм искусства и ослабило прежнюю роль элитарных культурных центров.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1053" y="3653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Идеологическая борьба в культуре после 1945 года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21800" y="41483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Идеологические символы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война сделала понятия свободы, модернизации и равенства не только ценностями, но и символами. Их использовали, чтобы показать, какая система лучше отвечает запросам человека.
</a:t>
            </a:r>
            <a:endParaRPr lang="en-US" sz="1140" dirty="0"/>
          </a:p>
        </p:txBody>
      </p:sp>
      <p:sp>
        <p:nvSpPr>
          <p:cNvPr id="11" name="Text 3"/>
          <p:cNvSpPr txBox="1"/>
          <p:nvPr/>
        </p:nvSpPr>
        <p:spPr>
          <a:xfrm>
            <a:off x="621800" y="31879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Престиж на мировой сцене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игры, фестивали, выставки и гастроли артистов также приобретали политический смысл. Успех на международной сцене трактовался как подтверждение технического и духовного превосходства страны.
</a:t>
            </a:r>
            <a:endParaRPr lang="en-US" sz="1034" dirty="0"/>
          </a:p>
        </p:txBody>
      </p:sp>
      <p:sp>
        <p:nvSpPr>
          <p:cNvPr id="12" name="Text 4"/>
          <p:cNvSpPr txBox="1"/>
          <p:nvPr/>
        </p:nvSpPr>
        <p:spPr>
          <a:xfrm>
            <a:off x="621800" y="22274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модели 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63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медиа работали на формирование нужной картины мира: в одном случае подчеркивались свобода и индивидуальный выбор, в другом — равенство, коллективизм и социальная защищённость.
</a:t>
            </a:r>
            <a:endParaRPr lang="en-US" sz="1096" dirty="0"/>
          </a:p>
        </p:txBody>
      </p:sp>
      <p:sp>
        <p:nvSpPr>
          <p:cNvPr id="13" name="Text 5"/>
          <p:cNvSpPr txBox="1"/>
          <p:nvPr/>
        </p:nvSpPr>
        <p:spPr>
          <a:xfrm>
            <a:off x="621800" y="12670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как аргумент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США и СССР искусство, выставки, кино и литература нередко рассматривались как доказательство силы своей системы. Культурные достижения превращались в аргумент в споре о будущем общества.
</a:t>
            </a:r>
            <a:endParaRPr lang="en-US" sz="113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новым конфликтам смыслов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37925" y="144149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на прогресс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многие надеялись, что экономический рост и социальные программы обеспечат стабильность и комфорт. Однако вместе с этим усилилось чувство уязвимости перед новой глобальной угрозой.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7925" y="314314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атомной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Ядерное оружие изменило восприятие будущего: жизнь стала казаться благополучной, но хрупкой. Страх перед катастрофой проник в литературу, кино и повседневное мышление.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88225" y="314314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сомнения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росла культура тревоги, в которой важными становились сомнение, критика и поиск подлинности. Она подготовила почву для протестов и пересмотра традиционных ориентиров в 1960-е годы.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88225" y="144149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Комфорт и привычка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Возникла культура комфорта: бытовые удобства, стандарты благополучия и семейная модель послевоенных лет создавали ощущение нормальности. Но именно эта норма всё чаще воспринималась как поверхностная.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25" y="2919586"/>
            <a:ext cx="8468100" cy="18441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Контркультура и пересмотр норм в 1960–1970-х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72125" y="1062325"/>
            <a:ext cx="11328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Бунт против нормы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Контркультура стала реакцией на ощущение застывших правил и социальных иерархий. Молодёжь отвергала стандартный образ жизни, стремясь к свободе поведения, речи и внешнего самовыражения.
</a:t>
            </a:r>
            <a:endParaRPr lang="en-US" sz="984" dirty="0"/>
          </a:p>
        </p:txBody>
      </p:sp>
      <p:sp>
        <p:nvSpPr>
          <p:cNvPr id="12" name="Text 3"/>
          <p:cNvSpPr txBox="1"/>
          <p:nvPr/>
        </p:nvSpPr>
        <p:spPr>
          <a:xfrm>
            <a:off x="4222700" y="1062325"/>
            <a:ext cx="11328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права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Феминизм и движения за права меньшинств расширили представление о равенстве. В центр общественных споров вышли вопросы доступа к образованию, труду, публичности и гражданским правам.
</a:t>
            </a:r>
            <a:endParaRPr lang="en-US" sz="983" dirty="0"/>
          </a:p>
        </p:txBody>
      </p:sp>
      <p:sp>
        <p:nvSpPr>
          <p:cNvPr id="13" name="Text 4"/>
          <p:cNvSpPr txBox="1"/>
          <p:nvPr/>
        </p:nvSpPr>
        <p:spPr>
          <a:xfrm>
            <a:off x="2497413" y="1062325"/>
            <a:ext cx="11328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Протесты и война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Антивоенные выступления особенно усилились на фоне войны во Вьетнаме. Они связывали протест против внешней политики с критикой власти, милитаризма и официальной риторики государства.
</a:t>
            </a:r>
            <a:endParaRPr lang="en-US" sz="1020" dirty="0"/>
          </a:p>
        </p:txBody>
      </p:sp>
      <p:sp>
        <p:nvSpPr>
          <p:cNvPr id="14" name="Text 5"/>
          <p:cNvSpPr txBox="1"/>
          <p:nvPr/>
        </p:nvSpPr>
        <p:spPr>
          <a:xfrm>
            <a:off x="5947963" y="1062325"/>
            <a:ext cx="11328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институтов
</a:t>
            </a:r>
            <a:pPr algn="l" indent="0" marL="0">
              <a:lnSpc>
                <a:spcPct val="115000"/>
              </a:lnSpc>
              <a:buNone/>
            </a:pPr>
            <a:r>
              <a:rPr lang="en-US" sz="57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школа, церковь и государство стали предметом жёсткой критики как институты, навязывающие конформизм. Им противопоставлялись личный выбор, самореализация и право на отличие.
</a:t>
            </a:r>
            <a:endParaRPr lang="en-US" sz="987" dirty="0"/>
          </a:p>
        </p:txBody>
      </p:sp>
      <p:sp>
        <p:nvSpPr>
          <p:cNvPr id="15" name="Text 6"/>
          <p:cNvSpPr txBox="1"/>
          <p:nvPr/>
        </p:nvSpPr>
        <p:spPr>
          <a:xfrm>
            <a:off x="7673238" y="1062325"/>
            <a:ext cx="11328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понимание свободы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стало пересмотренное понимание свободы: она воспринималась уже не только как политическое право, но и как право жить вне прежних социальных сценариев.
</a:t>
            </a:r>
            <a:endParaRPr lang="en-US" sz="102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83667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новых свобод к запросу на порядок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21800" y="410371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опоры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возник запрос на моральную ясность и культурную опору. В политике он выразился в поддержке традиционных ценностей, а в общественной дискуссии — в спорах о границах допустимого.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1800" y="314326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о порядке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перемен говорили о падении дисциплины и авторитета, особенно в школе, семье и публичной сфере. Они считали, что общество теряет общий язык норм и ответственности.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800" y="218281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первый план вышли индивидуальные решения, а не единый социальный сценарий. Это усилило ценность выбора, но одновременно создало ощущение разрозненности и ослабления общих ориентиров.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1800" y="122236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приоритеты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личных свобод изменило ожидания от общества: людей всё больше интересовали качество жизни, самочувствие, досуг и возможность самостоятельно строить биографию. Материальный успех перестал быть единственной мерой благополучия.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96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1980-е: что именно изменилось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09625" y="1722950"/>
            <a:ext cx="2194200" cy="234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вместо контроля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линия перемен касалась экономики: неоконсерваторы выступали за сокращение роли государства, приватизацию и более свободный рынок. Предполагалось, что личная инициатива эффективнее бюрократического контроля.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3705" y="1722950"/>
            <a:ext cx="2194200" cy="234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личности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линия была связана с социальной ответственностью. От семьи и личности ожидали большей самостоятельности, а общественную стабильность связывали с трудовой дисциплиной, обязательствами и самоконтролем.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77772" y="1722950"/>
            <a:ext cx="2194200" cy="234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внешняя позиция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линия касалась внешней политики. Жёсткий курс в холодной войне должен был показать решимость Запада, укрепить чувство национальной уверенности и противопоставить себя коммунистической модели.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Мораль, семья и образование в центре споров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2625" y="1341420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 опора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семья рассматривалась как основа устойчивого общества. В публичных дебатах её защищали как пространство передачи норм, ответственности и взаимной поддержки между поколениями.
</a:t>
            </a:r>
            <a:endParaRPr lang="en-US" sz="986" dirty="0"/>
          </a:p>
        </p:txBody>
      </p:sp>
      <p:sp>
        <p:nvSpPr>
          <p:cNvPr id="11" name="Text 3"/>
          <p:cNvSpPr txBox="1"/>
          <p:nvPr/>
        </p:nvSpPr>
        <p:spPr>
          <a:xfrm>
            <a:off x="5132625" y="2303514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дисциплина
</a:t>
            </a:r>
            <a:pPr algn="l" indent="0" marL="0">
              <a:lnSpc>
                <a:spcPct val="115000"/>
              </a:lnSpc>
              <a:buNone/>
            </a:pPr>
            <a:r>
              <a:rPr lang="en-US" sz="63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Школу призывали вернуть к дисциплине и базовым знаниям. Критики либеральных подходов считали, что чрезмерная мягкость снижает требования к ученикам и ослабляет уважение к правилам.
</a:t>
            </a:r>
            <a:endParaRPr lang="en-US" sz="1085" dirty="0"/>
          </a:p>
        </p:txBody>
      </p:sp>
      <p:sp>
        <p:nvSpPr>
          <p:cNvPr id="12" name="Text 4"/>
          <p:cNvSpPr txBox="1"/>
          <p:nvPr/>
        </p:nvSpPr>
        <p:spPr>
          <a:xfrm>
            <a:off x="5132625" y="3265609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религии
</a:t>
            </a:r>
            <a:pPr algn="l" indent="0" marL="0">
              <a:lnSpc>
                <a:spcPct val="115000"/>
              </a:lnSpc>
              <a:buNone/>
            </a:pPr>
            <a:r>
              <a:rPr lang="en-US" sz="52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вновь получила заметное место в общественном разговоре. Для сторонников неоконсервативного поворота она была не частным переживанием, а источником морального порядка и гражданской ответственности.
</a:t>
            </a:r>
            <a:endParaRPr lang="en-US" sz="906" dirty="0"/>
          </a:p>
        </p:txBody>
      </p:sp>
      <p:sp>
        <p:nvSpPr>
          <p:cNvPr id="13" name="Text 5"/>
          <p:cNvSpPr txBox="1"/>
          <p:nvPr/>
        </p:nvSpPr>
        <p:spPr>
          <a:xfrm>
            <a:off x="5132625" y="4227703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 допустимом
</a:t>
            </a:r>
            <a:pPr algn="l" indent="0" marL="0">
              <a:lnSpc>
                <a:spcPct val="115000"/>
              </a:lnSpc>
              <a:buNone/>
            </a:pPr>
            <a:r>
              <a:rPr lang="en-US" sz="61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массовой информации и культурные институции упрекали в терпимости ко всему подряд. Спор шёл о том, должна ли культура воспитывать нормы или лишь отражать разнообразие взглядов.
</a:t>
            </a:r>
            <a:endParaRPr lang="en-US" sz="106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1053" y="3653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фигуры и простые тезисы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21800" y="41483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тезисы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общий язык строился на простых формулах: рынок работает лучше бюрократии, традиция удерживает общество от распада, а ценности важнее абстрактных обещаний социальной инженерии.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800" y="31879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Религиозное возрождение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лидеры консервативного возрождения поддерживали возвращение веры в публичную сферу. Для них антикомунизм был не только политической позицией, но и защитой духовной свободы.
</a:t>
            </a:r>
            <a:endParaRPr lang="en-US" sz="1196" dirty="0"/>
          </a:p>
        </p:txBody>
      </p:sp>
      <p:sp>
        <p:nvSpPr>
          <p:cNvPr id="12" name="Text 4"/>
          <p:cNvSpPr txBox="1"/>
          <p:nvPr/>
        </p:nvSpPr>
        <p:spPr>
          <a:xfrm>
            <a:off x="621800" y="22274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Маргарет Тэтчер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Маргарет Тэтчер проводила курс на жёсткую экономическую перестройку и личную ответственность. Она утверждала, что общество сильнее, когда меньше зависит от государства и больше — от инициативы граждан.
</a:t>
            </a:r>
            <a:endParaRPr lang="en-US" sz="1089" dirty="0"/>
          </a:p>
        </p:txBody>
      </p:sp>
      <p:sp>
        <p:nvSpPr>
          <p:cNvPr id="13" name="Text 5"/>
          <p:cNvSpPr txBox="1"/>
          <p:nvPr/>
        </p:nvSpPr>
        <p:spPr>
          <a:xfrm>
            <a:off x="621800" y="12670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Рональд Рейган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Рональд Рейган стал символом политического оптимизма и уверенности в ценности свободного рынка. Его риторика соединяла экономическую реформу с языком национального возрождения и традиционной морали.
</a:t>
            </a:r>
            <a:endParaRPr lang="en-US" sz="110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как поле спора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программы стали полем спора о том, чему учить новое поколение. Одни настаивали на критическом пересмотре канона, другие — на сохранении общих культурных основ и национальной памяти.
</a:t>
            </a:r>
            <a:endParaRPr lang="en-US" sz="1093" dirty="0"/>
          </a:p>
        </p:txBody>
      </p:sp>
      <p:sp>
        <p:nvSpPr>
          <p:cNvPr id="10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Классная аудитория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и спор о норме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и поп-культура обсуждали границы дозволенного почти ежедневно. Зрители сталкивались с тем, что раньше считалось частным или скандальным, а теперь становилось частью общественного разговора.
</a:t>
            </a:r>
            <a:endParaRPr lang="en-US" sz="1093" dirty="0"/>
          </a:p>
        </p:txBody>
      </p:sp>
      <p:sp>
        <p:nvSpPr>
          <p:cNvPr id="13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на разломе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кино и литература показывали раскол между секулярным экспериментом и религиозным ренессансом. Культура 1980-х всё чаще задавала вопрос: свобода творчества или моральная ответственность?
</a:t>
            </a:r>
            <a:endParaRPr lang="en-US" sz="109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ценности после кризиса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Неоконсервативный поворот стал ответом на усталость от кризиса смыслов и споров о норме. XX век показал, что свобода без общих ориентиров вызывает новый запрос на веру, ответственность и порядок.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2026-07-26T07:41:40Z</dcterms:created>
  <dcterms:modified xsi:type="dcterms:W3CDTF">2026-07-26T07:41:40Z</dcterms:modified>
</cp:coreProperties>
</file>