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и социальная политика России в начале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кризиса 1990-х сопровождался ростом экономики и усилением социальных гарантий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начала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2000 году страна завершала этап перестройки после распада СССР: либерализация цен, приватизация и кризис 1998 года сменялись восстановлением. В 2000-е помогала благоприятная внешняя конъюнктура экспорта нефти, газа и металлов.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экономики и доходов населения в 2000–2020-е годы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сопоставляются рост ВВП, реальные располагаемые доходы и инфляция, чтобы понять, как изменения в экономике отражались на 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Провалы и восстановления в экономике переходили в доходы населения: после шоков требовались меры стабилизации и поддержки, особенно в кризисные годы.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Всемирный банк (World Bank), подборка показателей за 2000–2020-е годы (значения на слайде зависят от конкретной выборки).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экономического роста в 2000-е годы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мировые цены на нефть и газ обеспечивали валютную выручку и рост налоговых поступлений, создавая ресурс для инвестиций и социальных обязательств государства.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Укреплялась финансовая устойчивость: золотовалютные резервы росли, а внешний долг государства снижался, что уменьшало риски при неблагоприятной внешней конъюнктуре.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внутренний спрос влияли улучшение доходов населения, расширение банковского кредитования и оживление строительства; дополнительно работало восстановление промышленности после спада 1990-х.
</a:t>
            </a:r>
            <a:endParaRPr lang="en-US" sz="1253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модель экономики и экспортные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нефти, природного газа, нефтепродуктов, металлов и угля давал основную часть валютных поступлений и подпитывал бюджетные возможности.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высокой конъюнктуры это ускоряло рост, но делало занятость и государственные расходы чувствительными к изменениям мировых цен на сырьё.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237872"/>
            <a:ext cx="4332300" cy="32340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показатели по этапам периода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сравнивает ключевые социально-экономические индикаторы в четырех временных отрезках: темпы роста, инфляцию, безработицу, реальные доходы и долю социальных расходов.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фаз цикла отражалась в доходах и занятости: после шоков государство сохраняло социальные гарантии и усиливало поддержку, чтобы смягчить последствия.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Банк России; Всемирный банк.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региональные различия
</a:t>
            </a:r>
            <a:endParaRPr lang="en-US" sz="2344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населения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не автоматически устранил различия в уровне жизни: сохранялись заметные контрасты в доходах, доступности качественных услуг и возможностях повышения благосостояния.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периферия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быстрее наращивали инфраструктуру и сервисы, тогда как удалённые территории дольше сталкивались с ограничениями по дорогам, медицинской помощи и образовательной базе.
</a:t>
            </a:r>
            <a:endParaRPr lang="en-US" sz="1134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как измеримый тренд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вроде коэффициента Джини и региональные различия в доходах показывали социальную поляризацию, усиливавшуюся в периоды неравномерного экономического восстановления.
</a:t>
            </a:r>
            <a:endParaRPr lang="en-US" sz="11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труда: занятость, услуги и миграция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2000-е расширение занятости особенно заметно шло в торговле, строительстве, транспорте, сфере услуг и малом бизнесе. При этом формальная занятость росла медленнее, чем общий объём экономики.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и перемещения людей: внутренняя миграция в крупные города дополнялась трудовой миграцией из стран СНГ. Так рынок труда перераспределял занятость между регионами.
</a:t>
            </a:r>
            <a:endParaRPr lang="en-US" sz="1254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социальной политики государства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связь между экономикой и адресной поддержкой в 2000–2020-е.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2010-м годам старение населения усилило дефицитные риски, поэтому потребовались корректировки страховых правил, индексации и пенсионного возраста.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позволили снизить нагрузку на систему за счёт увязки параметров с демографическими реалиями.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решения государства о повышении пенсионного возраста (реформа 2018 года).
</a:t>
            </a:r>
            <a:endParaRPr lang="en-US" sz="32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Здравоохранение: модернизация и проблемы доступности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 2020 году стала проверкой устойчивости: на первый план вышли коечный фонд, лабораторная диагностика, вакцины и система экстренной помощи для снижения перегрузки здравоохранения.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проявлялся и в разной обеспеченности лабораторной базой и возможностях стационаров, что особенно важно для диагностики хронических болезней и ведения пациентов с осложнениями.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качество лечения оставалось неодинаковым: крупные города чаще обеспечивались кадрами и современной инфраструктурой, а удалённые территории сталкивались с дефицитом специалистов и сложностями с доступом.
</a:t>
            </a:r>
            <a:endParaRPr lang="en-US" sz="112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2000–2020-е годы росли госрасходы на медицину и обновление оборудования, развивалась высокотехнологичная помощь, а диспансеризация дополнялась цифровыми сервисами записи к врачу.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2000-х: настройка системы кадровой подготовки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высшее образование постепенно закреплялись как «канал» подготовки кадров для растущей экономики. Одновременно шёл поиск баланса между требованиями к знаниям и реальными возможностями школ.
</a:t>
            </a:r>
            <a:endParaRPr lang="en-US" sz="1332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2000–2010-е: стандарты, ЕГЭ и цифровизация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единый государственный экзамен, федеральные образовательные стандарты и цифровые инструменты обучения. Параллельно расширялись программы поддержки талантливой молодёжи и сопровождения траекторий.
</a:t>
            </a:r>
            <a:endParaRPr lang="en-US" sz="1332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2010–2020-е: вызовы качества и удержания специалистов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Сохранялись различия между регионами: доступ к качественным ресурсам был неравномерным, возникали перегрузки учителей, а молодые специалисты нередко уходили из школ и вузов из-за условий работы.
</a:t>
            </a:r>
            <a:endParaRPr lang="en-US" sz="1332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человеческий капитал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267" y="1103475"/>
            <a:ext cx="3547165" cy="3281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социальной политики государства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2000-х–2020-х сочетались универсальные гарантии и адресные программы, чтобы поддерживать разные группы населения. Источником служат национальные проекты и государственные программы.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«общих гарантий» и точечных мер помогает закрывать потребности одновременно широких групп и тех, кто сталкивается с наибольшими трудностями, особенно в периоды потрясений.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проекты и государственные программы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демографической поддержки оказались семьи с детьми: материнский капитал, пособия и льготы дополнялись развитием дошкольной инфраструктуры. Программа была введена в 2007 году и стала узнаваемым инструментом поддержки рождения второго и последующих детей.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капитал как опора на будущее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растёт нагрузка на бюджет молодых родителей, значение приобретают адресные меры: пособия на детей, семейные льготы и расширение возможностей для дошкольного ухода. На иллюстрации это превращается в ощущение стабильности — сад, новый квартал и ежедневная забота.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Детсад, выплаты и льготы: как складывается «комфорт» семьи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политика и демографическая поддержка
</a:t>
            </a:r>
            <a:endParaRPr lang="en-US" sz="23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78677"/>
            <a:ext cx="376800" cy="301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Жилищная политика, ипотека и урбанизация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Ипотека как фактор доступности жилья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ипотечного кредитования делало жильё доступнее для части семей и поддерживало строительный сектор. Это влияло не только на цены, но и на темпы обновления жилого фонда.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аварийного жилья и обновление городов
</a:t>
            </a:r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ипотекой реализовывались программы расселения аварийного жилья и обновления городской среды. Они улучшали санитарные условия и качество городской инфраструктуры для жителей разных районов.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разрыв между городами и периферией
</a:t>
            </a:r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росли быстрее малых населённых пунктов, усиливая различия в стоимости жилья. От этого зависели и транспортная нагрузка, и доступ к инфраструктуре, и повседневные сценарии семей.
</a:t>
            </a:r>
            <a:endParaRPr lang="en-US" sz="11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социальных расходов бюджета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максимальная нагрузка часто приходится на пенсионную систему и здравоохранение: именно эти направления в наибольшей степени «чувствуют» демографические изменения и эпидемиологические риски.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расходов показывает приоритеты государства: долговременная поддержка пожилых и устойчивость системы медицины обычно опережают другие направления. Остальные блоки дополняют их адресными программами.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бюджет и материалы государственных докладов о социально-экономическом развитии (точные доли зависят от года)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2008 и 2020 годов как проверка устойчивости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2008–2009: мировой финансовый кризис
</a:t>
            </a:r>
            <a:pPr algn="l" indent="0" marL="0">
              <a:lnSpc>
                <a:spcPct val="130040"/>
              </a:lnSpc>
              <a:buNone/>
            </a:pPr>
            <a:r>
              <a:rPr lang="en-US" sz="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производства, сокращение инвестиций и рост безработицы ударили по занятости и доходам домохозяйств. Для смягчения последствий государство использовало поддержку бизнеса и адресные меры.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2010–2013: восстановление и стабилизация
</a:t>
            </a:r>
            <a:pPr algn="r" indent="0" marL="0">
              <a:lnSpc>
                <a:spcPct val="130040"/>
              </a:lnSpc>
              <a:buNone/>
            </a:pPr>
            <a:r>
              <a:rPr lang="en-US" sz="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постепенно возвращалась к росту, но уязвимость проявлялась в чувствительности к внешним условиям. Социальная поддержка сохранялась, а расходы перестраивались под новые приоритеты.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2020: пандемия COVID-19
</a:t>
            </a:r>
            <a:pPr algn="l" indent="0" marL="0">
              <a:lnSpc>
                <a:spcPct val="13004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вызвала временное торможение экономики и усилила нагрузку на здравоохранение, одновременно расширяя антикризисные меры. Поддержка затрагивала бизнес, семьи и безработных, чтобы снизить риски для уязвимых групп.
</a:t>
            </a:r>
            <a:endParaRPr lang="en-US" sz="12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качестве жизни и инфраструктуре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развитие в начале XXI века шло неравномерно: крупные агломерации быстрее наращивали инвестиции, рабочие места, транспортные решения и современные услуги для населения.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районах и удалённых территориях медленнее улучшались дороги и связь, а доступность больниц и школ нередко зависела от дальности и кадрового обеспечения местных учреждений.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менялись миграционные потоки и распределение кадров: люди чаще переезжали туда, где выше качество услуг, а государству приходилось учитывать неравномерность при планировании программ.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отражались в повседневных возможностях семей: от того, как быстро можно добраться до врача или учителя, до вероятности найти работу по специальности.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периода: достижения и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Достижения: рост доходов, расширение гарантий, частичное обновление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2000-е годы укреплялись экономические позиции, росли доходы и снижалась бедность по сравнению с 1990-ми. Параллельно расширялись социальные гарантии и развивалась часть инфраструктуры, напрямую связанная со качеством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Ограничения: сырьевая уязвимость, неравенство, демография и внешние шоки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Сохранялись ограничения: сырьевая зависимость усиливала риск колебаний при изменении внешней конъюнктуры. Дополняли картину неравенство и региональные диспропорции, а демографическое старение повышало нагрузку на социальную систему.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экономика и социальная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 в России показало тесную связь между экономическим ростом и социальной политикой. Когда доходы росли, расширялись обязательства государства, но сырьевая модель делала устойчивость уязвимой перед кризисами и внешними колебаниями.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2026-05-12T19:11:03Z</dcterms:created>
  <dcterms:modified xsi:type="dcterms:W3CDTF">2026-05-12T19:11:03Z</dcterms:modified>
</cp:coreProperties>
</file>