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image" Target="../media/image-19-7.png"/><Relationship Id="rId8" Type="http://schemas.openxmlformats.org/officeDocument/2006/relationships/image" Target="../media/image-19-8.png"/><Relationship Id="rId9" Type="http://schemas.openxmlformats.org/officeDocument/2006/relationships/image" Target="../media/image-19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42900" y="771255"/>
            <a:ext cx="3602700" cy="35815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1600" y="769550"/>
            <a:ext cx="2952000" cy="5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11600" y="3285900"/>
            <a:ext cx="45039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свяжем площадь основания и высоту с объемом формулой V = 1/3·Sосн·h.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11600" y="1583875"/>
            <a:ext cx="4503900" cy="14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7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Объем пирамиды: основная идея урока
</a:t>
            </a:r>
            <a:endParaRPr lang="en-US" sz="3741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4600" y="1018157"/>
            <a:ext cx="3198000" cy="31417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902875" y="1038350"/>
            <a:ext cx="3973500" cy="8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Пирамида в курсе геометрии 10 класса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902875" y="2041075"/>
            <a:ext cx="3973500" cy="209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объема пирамиды относится к стереометрии: она приходит после базовых определений многогранников и площадей плоских фигур. Формула объема нужна при решении задач на пространственные характеристики, высоту, основание, правильность пирамиды и единицы объема.
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354500" y="320675"/>
            <a:ext cx="6962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Элементы пирамиды, которые нужны для вычисления объема
</a:t>
            </a:r>
            <a:endParaRPr lang="en-US" sz="1901" dirty="0"/>
          </a:p>
        </p:txBody>
      </p:sp>
      <p:sp>
        <p:nvSpPr>
          <p:cNvPr id="5" name="Text 2"/>
          <p:cNvSpPr txBox="1"/>
          <p:nvPr/>
        </p:nvSpPr>
        <p:spPr>
          <a:xfrm>
            <a:off x="846200" y="1152300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Основание пирамиды — многоугольник в одной плоскости. Вершина не лежит в этой плоскости, поэтому геометрическое тело действительно «поднимается» над основанием.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846200" y="2500093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пирамиды — перпендикуляр от вершины к плоскости основания. Именно его длина обозначается h и участвует в формуле объема как строго измеряемая характеристика.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846200" y="3836799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основания обозначают Sосн, а объем — V. Для вычисления достаточно Sосн и h: боковые ребра, боковые грани и апофема не обязательны, если нужные величины уже известны.
</a:t>
            </a:r>
            <a:endParaRPr lang="en-US" sz="16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5504" y="0"/>
            <a:ext cx="443024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4217400" cy="12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Связь пирамиды и призмы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90900" y="1732850"/>
            <a:ext cx="3974700" cy="13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Рассмотрим пару тел с одинаковым основанием и одинаковой высотой: у призмы объем V = Sосн·h, а у пирамиды V = 1/3·Sосн·h. Поэтому объем пирамиды всегда равен ровно трети объема соответствующей призмы.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590900" y="3243023"/>
            <a:ext cx="3974700" cy="13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сравнение удобно выполнять на чертеже, где и пирамида, и призма опираются на один и тот же многоугольник и имеют одинаковую вертикальную высоту. Тогда различие проявляется только в коэффициенте 1/3.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5" y="1042525"/>
            <a:ext cx="4106309" cy="342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объемов пирамиды и призмы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54500" y="10425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трех парах значений объем пирамиды получается умножением объема призмы на коэффициент 1/3.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4500" y="29193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подтверждает постоянство отношения 3:1: при тех же Sосн и h пирамида дает одну треть объема призмы.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828312" y="4705875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рассчитаны по формулам Vпризмы = Sосн·h и Vпирамиды = (1/3)·Sосн·h (школьная программа, 10 класс).
</a:t>
            </a:r>
            <a:endParaRPr lang="en-US" sz="1039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6055175" y="1224200"/>
            <a:ext cx="2429700" cy="269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V = 1/3·Sосн·h: площадь основания и высота определяют объем, а единицы измерения переводятся к кубическим.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3048663" y="1928750"/>
            <a:ext cx="1946700" cy="128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величина задает, какую долю от «базового» объема призмы составляет пирамида при тех же Sосн и h.
</a:t>
            </a:r>
            <a:endParaRPr lang="en-US" sz="1538" dirty="0"/>
          </a:p>
        </p:txBody>
      </p:sp>
      <p:sp>
        <p:nvSpPr>
          <p:cNvPr id="6" name="Text 3"/>
          <p:cNvSpPr txBox="1"/>
          <p:nvPr/>
        </p:nvSpPr>
        <p:spPr>
          <a:xfrm>
            <a:off x="612325" y="2054675"/>
            <a:ext cx="2109000" cy="102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1/3
</a:t>
            </a:r>
            <a:endParaRPr lang="en-US" sz="7500" dirty="0"/>
          </a:p>
        </p:txBody>
      </p:sp>
      <p:sp>
        <p:nvSpPr>
          <p:cNvPr id="7" name="Text 4"/>
          <p:cNvSpPr txBox="1"/>
          <p:nvPr/>
        </p:nvSpPr>
        <p:spPr>
          <a:xfrm>
            <a:off x="954450" y="3565925"/>
            <a:ext cx="40410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стереометрии: формула объема пирамиды.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2073816"/>
            <a:ext cx="4106400" cy="139496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объема для частных случаев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601025" y="1058750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треугольной и четырехугольной пирамид используют ту же общую форму, различается лишь запись площади основания.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601025" y="2935550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Меняется способ нахождения Sосн (из-за формы основания), но коэффициент и общая структура формулы остаются одинаковыми.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791025" y="4693900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формулы стереометрии (объем пирамиды).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341388"/>
            <a:ext cx="8423400" cy="31254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354500" y="320675"/>
            <a:ext cx="8423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нахождения объема пирамиды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54500" y="874128"/>
            <a:ext cx="84234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вычислений основана на формуле V = 1/3·Sосн·h и определении высоты.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821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находят площадь основания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624125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Площадь основания зависит от того, какой многоугольник лежит в основании. Для треугольника удобно использовать S = 1/2·a·h, а для прямоугольника — S = a·b и для квадрата — S = a².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398790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основание — сложный многоугольник, его разбивают на несколько простых фигур (например, треугольники или прямоугольники). Затем складывают их площади, сохраняя общий результат без перекрытий.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6199276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Ошибка в Sосн напрямую ведет к ошибке в объеме: ведь объем пирамиды содержит Sосн как множитель. Поэтому проверка площади основания — ключевой шаг перед подстановкой в V = 1/3·Sосн·h.
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5504" y="0"/>
            <a:ext cx="443024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138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4217400" cy="12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пирамиды на чертеже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90900" y="1732850"/>
            <a:ext cx="3974700" cy="13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Высота пирамиды — это перпендикуляр к плоскости основания, а не отрезок вдоль боковой грани или бокового ребра. На рисунке она может быть проведена внутри пирамиды, выходить за ее пределы или совпадать с ребром в частном случае.
</a:t>
            </a:r>
            <a:endParaRPr lang="en-US" sz="1564" dirty="0"/>
          </a:p>
        </p:txBody>
      </p:sp>
      <p:sp>
        <p:nvSpPr>
          <p:cNvPr id="8" name="Text 3"/>
          <p:cNvSpPr txBox="1"/>
          <p:nvPr/>
        </p:nvSpPr>
        <p:spPr>
          <a:xfrm>
            <a:off x="590900" y="3243023"/>
            <a:ext cx="3974700" cy="13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3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длина высоты входит в формулу объема. Поэтому неверно выбранная «высота» — одна из самых распространенных причин неправильных ответов: сначала определите, что от вершины опущен перпендикуляр к основанию.
</a:t>
            </a:r>
            <a:endParaRPr lang="en-US" sz="153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5" y="1042525"/>
            <a:ext cx="4106309" cy="342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29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90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6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меняется объём при изменении размеров
</a:t>
            </a:r>
            <a:endParaRPr lang="en-US" sz="2763" dirty="0"/>
          </a:p>
        </p:txBody>
      </p:sp>
      <p:sp>
        <p:nvSpPr>
          <p:cNvPr id="7" name="Text 2"/>
          <p:cNvSpPr txBox="1"/>
          <p:nvPr/>
        </p:nvSpPr>
        <p:spPr>
          <a:xfrm>
            <a:off x="354500" y="10425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фиксированной площади основания Sосн объём пирамиды растёт пропорционально высоте: V = 1/3·Sосн·h. Увеличение h в 2 раза удваивает V.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4500" y="29193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линия на графике подтверждает линейную зависимость объёма от высоты. При постоянной Sосн любое приращение h даёт приращение V в той же пропорции.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828312" y="4705875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Расчёт по формуле V = 1/3·Sосн·h при Sосн = 30 (учебные данные, без внешних источников).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987350"/>
            <a:ext cx="3294900" cy="38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Правильная пирамида и ее особенности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05700" y="1152300"/>
            <a:ext cx="42204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правильной пирамиды основание — правильный многоугольник, а проекция вершины находится в центре основания. Из‑за симметрии высота равномерно распределяется по всему основанию и удобна для вычислений.
</a:t>
            </a:r>
            <a:endParaRPr lang="en-US" sz="1342" dirty="0"/>
          </a:p>
        </p:txBody>
      </p:sp>
      <p:sp>
        <p:nvSpPr>
          <p:cNvPr id="7" name="Text 3"/>
          <p:cNvSpPr txBox="1"/>
          <p:nvPr/>
        </p:nvSpPr>
        <p:spPr>
          <a:xfrm>
            <a:off x="4305700" y="2500091"/>
            <a:ext cx="42204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школьных задачах это позволяет быстрее находить высоту и апофему, а также рационально получать элементы боковой поверхности. При этом вид пирамиды влияет не на формулу объёма, а на способ нахождения Sосн.
</a:t>
            </a:r>
            <a:endParaRPr lang="en-US" sz="1342" dirty="0"/>
          </a:p>
        </p:txBody>
      </p:sp>
      <p:sp>
        <p:nvSpPr>
          <p:cNvPr id="8" name="Text 4"/>
          <p:cNvSpPr txBox="1"/>
          <p:nvPr/>
        </p:nvSpPr>
        <p:spPr>
          <a:xfrm>
            <a:off x="4305700" y="3836795"/>
            <a:ext cx="42204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Правильные пирамиды в 10 классе обычно рассматриваются с треугольным, квадратным или шестиугольным основанием. Для всех них объём считается по одной и той же зависимости: V = 1/3·Sосн·h.
</a:t>
            </a:r>
            <a:endParaRPr lang="en-US" sz="134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27706" y="1038300"/>
            <a:ext cx="5088437" cy="18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018450"/>
            <a:ext cx="4097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показывают, что после нахождения площади основания и высоты объём находится одинаковым способом: V = 1/3·Sосн·h.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702398" y="3020475"/>
            <a:ext cx="4097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всех строках объём равен трети произведения Sосн на h. Если правильно подобрать единицы, формула даёт согласованный результат без дополнительных условий.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49125" y="4710550"/>
            <a:ext cx="79623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Вычисления по формуле V = 1/3·Sосн·h (учебные примеры).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Типовые вычисления объема пирамиды
</a:t>
            </a:r>
            <a:endParaRPr lang="en-US" sz="2895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138" dirty="0"/>
          </a:p>
        </p:txBody>
      </p:sp>
      <p:sp>
        <p:nvSpPr>
          <p:cNvPr id="4" name="Text 1"/>
          <p:cNvSpPr txBox="1"/>
          <p:nvPr/>
        </p:nvSpPr>
        <p:spPr>
          <a:xfrm>
            <a:off x="354500" y="320675"/>
            <a:ext cx="6962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Единицы измерения и проверка ответа
</a:t>
            </a:r>
            <a:endParaRPr lang="en-US" sz="2795" dirty="0"/>
          </a:p>
        </p:txBody>
      </p:sp>
      <p:sp>
        <p:nvSpPr>
          <p:cNvPr id="5" name="Text 2"/>
          <p:cNvSpPr txBox="1"/>
          <p:nvPr/>
        </p:nvSpPr>
        <p:spPr>
          <a:xfrm>
            <a:off x="846200" y="1152300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Sосн задана в квадратных сантиметрах, а высота — в сантиметрах, то V получится в кубических сантиметрах: единицы в формулах должны «соблюдать размерность».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846200" y="2500093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исходные величины записаны в разных единицах, до вычислений их приводят к одной системе. Например, при переходе 1 м = 100 см важно пересчитать и площадь, и длины согласованно.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846200" y="3836799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Полезная проверка — оценить порядок величины: объём всегда должен быть меньше, чем у призмы с тем же основанием и высотой. Сбой размерности почти всегда приводит к завышению или занижению ответа.
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980892"/>
            <a:ext cx="2660400" cy="18420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46975" y="980892"/>
            <a:ext cx="2660400" cy="184201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39450" y="992617"/>
            <a:ext cx="2660400" cy="1842015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3025" y="2923400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 призмой как «ключ» геометрии
</a:t>
            </a:r>
            <a:pPr algn="l" indent="0" marL="0">
              <a:lnSpc>
                <a:spcPct val="100000"/>
              </a:lnSpc>
              <a:buNone/>
            </a:pPr>
            <a:r>
              <a:rPr lang="en-US" sz="113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Идея сравнения пирамиды с призмой появилась из стремления связывать сложные тела с более «удобными» фигурами. В школьной математике формула V = 1/3·Sосн·h передаёт итог строгого геометрического сравнения: одна и та же база и высота дают ровно треть объёма призмы.
</a:t>
            </a:r>
            <a:endParaRPr lang="en-US" sz="1139" dirty="0"/>
          </a:p>
        </p:txBody>
      </p:sp>
      <p:sp>
        <p:nvSpPr>
          <p:cNvPr id="8" name="Text 1"/>
          <p:cNvSpPr txBox="1"/>
          <p:nvPr/>
        </p:nvSpPr>
        <p:spPr>
          <a:xfrm>
            <a:off x="3264150" y="2923400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 древних расчётов к школьной формуле
</a:t>
            </a:r>
            <a:pPr algn="l" indent="0" marL="0">
              <a:lnSpc>
                <a:spcPct val="100000"/>
              </a:lnSpc>
              <a:buNone/>
            </a:pPr>
            <a:r>
              <a:rPr lang="en-US" sz="11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в классической геометрии старались получать объёмы через уже известные площади и длины. Пирамида стала удобной моделью: её можно мысленно «сопоставить» с телами других форм и вывести результат. Так геометрия превращалась в инструмент счёта, а не только в теорию.
</a:t>
            </a:r>
            <a:endParaRPr lang="en-US" sz="1102" dirty="0"/>
          </a:p>
        </p:txBody>
      </p:sp>
      <p:sp>
        <p:nvSpPr>
          <p:cNvPr id="9" name="Text 2"/>
          <p:cNvSpPr txBox="1"/>
          <p:nvPr/>
        </p:nvSpPr>
        <p:spPr>
          <a:xfrm>
            <a:off x="6155275" y="2924288"/>
            <a:ext cx="26157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Пирамидальная форма в архитектуре и практике
</a:t>
            </a:r>
            <a:pPr algn="l" indent="0" marL="0">
              <a:lnSpc>
                <a:spcPct val="100000"/>
              </a:lnSpc>
              <a:buNone/>
            </a:pPr>
            <a:r>
              <a:rPr lang="en-US" sz="11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Пирамидальные сооружения наглядно связывают математику и реальность: от египетских пирамид до современных элементов и памятников. В таких объектах объём помогает оценивать вместимость и количество материала. Поэтому формула воспринимается не как абстракция, а как рабочий расчёт.
</a:t>
            </a:r>
            <a:endParaRPr lang="en-US" sz="1108" dirty="0"/>
          </a:p>
        </p:txBody>
      </p:sp>
      <p:sp>
        <p:nvSpPr>
          <p:cNvPr id="10" name="Text 3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138" dirty="0"/>
          </a:p>
        </p:txBody>
      </p:sp>
      <p:sp>
        <p:nvSpPr>
          <p:cNvPr id="11" name="Text 4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формулы объема пирамиды
</a:t>
            </a:r>
            <a:endParaRPr lang="en-US" sz="293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5" y="1042525"/>
            <a:ext cx="4106309" cy="342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138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3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Зависимость объема от высоты при постоянном основании
</a:t>
            </a:r>
            <a:endParaRPr lang="en-US" sz="2133" dirty="0"/>
          </a:p>
        </p:txBody>
      </p:sp>
      <p:sp>
        <p:nvSpPr>
          <p:cNvPr id="7" name="Text 2"/>
          <p:cNvSpPr txBox="1"/>
          <p:nvPr/>
        </p:nvSpPr>
        <p:spPr>
          <a:xfrm>
            <a:off x="354500" y="10425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Sосн = 30 объём пирамиды меняется линейно с высотой: формула даёт V = 10·h. Поэтому график не только растёт, но и остаётся прямой.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4500" y="29193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Равномерный прирост V при одинаковом шаге по h означает постоянный коэффициент пропорциональности. Это же верно и при фиксированной высоте: объём прямо пропорционален площади основания.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828312" y="4705875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Расчёт по формуле V = 1/3·Sосн·h при Sосн = 30 (учебные данные, без внешних источников).
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341388"/>
            <a:ext cx="8423400" cy="31254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138" dirty="0"/>
          </a:p>
        </p:txBody>
      </p:sp>
      <p:sp>
        <p:nvSpPr>
          <p:cNvPr id="7" name="Text 1"/>
          <p:cNvSpPr txBox="1"/>
          <p:nvPr/>
        </p:nvSpPr>
        <p:spPr>
          <a:xfrm>
            <a:off x="354500" y="320675"/>
            <a:ext cx="8423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8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 задач на объем пирамиды
</a:t>
            </a:r>
            <a:endParaRPr lang="en-US" sz="2883" dirty="0"/>
          </a:p>
        </p:txBody>
      </p:sp>
      <p:sp>
        <p:nvSpPr>
          <p:cNvPr id="8" name="Text 2"/>
          <p:cNvSpPr txBox="1"/>
          <p:nvPr/>
        </p:nvSpPr>
        <p:spPr>
          <a:xfrm>
            <a:off x="354500" y="874128"/>
            <a:ext cx="84234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решения: площадь основания и перпендикулярная высота подставляются в V = 1/3·Sосн·h.
</a:t>
            </a:r>
            <a:endParaRPr lang="en-US" sz="1434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533341"/>
            <a:ext cx="4106400" cy="2475918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9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при вычислении объема
</a:t>
            </a:r>
            <a:endParaRPr lang="en-US" sz="2895" dirty="0"/>
          </a:p>
        </p:txBody>
      </p:sp>
      <p:sp>
        <p:nvSpPr>
          <p:cNvPr id="6" name="Text 2"/>
          <p:cNvSpPr txBox="1"/>
          <p:nvPr/>
        </p:nvSpPr>
        <p:spPr>
          <a:xfrm>
            <a:off x="4601025" y="1058750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Ошибки чаще всего связаны с подменой высоты, неверным множителем в формуле, неточностью площадей, путаницей единиц и преждевременным округлением. Итог при этом систематически завышается, занижается или становится некорректным.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601025" y="2935550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Каждая ошибка влияет на разные элементы вычисления, но проявляется одинаково: меняется и значение V, и его «смысл» по единицам. Надёжнее идти шагами и сохранять точность до конца.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791025" y="4693900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из школьной практики при решении задач на объём (обобщение методов проверки).
</a:t>
            </a:r>
            <a:endParaRPr lang="en-US" sz="1145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91150" y="1295150"/>
            <a:ext cx="541500" cy="541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82875" y="1311900"/>
            <a:ext cx="571500" cy="508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5304600" y="1295150"/>
            <a:ext cx="541500" cy="541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345169" y="1295150"/>
            <a:ext cx="473813" cy="541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138" dirty="0"/>
          </a:p>
        </p:txBody>
      </p:sp>
      <p:sp>
        <p:nvSpPr>
          <p:cNvPr id="12" name="Text 1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Практическое значение объема пирамиды
</a:t>
            </a:r>
            <a:endParaRPr lang="en-US" sz="2602" dirty="0"/>
          </a:p>
        </p:txBody>
      </p:sp>
      <p:sp>
        <p:nvSpPr>
          <p:cNvPr id="13" name="Text 2"/>
          <p:cNvSpPr txBox="1"/>
          <p:nvPr/>
        </p:nvSpPr>
        <p:spPr>
          <a:xfrm>
            <a:off x="78135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38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Архитектурные расчёты
</a:t>
            </a:r>
            <a:pPr algn="l" indent="0" marL="0">
              <a:lnSpc>
                <a:spcPct val="100000"/>
              </a:lnSpc>
              <a:buNone/>
            </a:pPr>
            <a:r>
              <a:rPr lang="en-US" sz="1038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8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 пирамиды помогает оценивать вместимость и количество материала для объектов с пирамидальными крышами и декоративными элементами. Часто требуется находить Sосн и высоту по рисунку.
</a:t>
            </a:r>
            <a:endParaRPr lang="en-US" sz="1038" dirty="0"/>
          </a:p>
        </p:txBody>
      </p:sp>
      <p:sp>
        <p:nvSpPr>
          <p:cNvPr id="14" name="Text 3"/>
          <p:cNvSpPr txBox="1"/>
          <p:nvPr/>
        </p:nvSpPr>
        <p:spPr>
          <a:xfrm>
            <a:off x="279645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72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и модели
</a:t>
            </a:r>
            <a:pPr algn="l" indent="0" marL="0">
              <a:lnSpc>
                <a:spcPct val="100000"/>
              </a:lnSpc>
              <a:buNone/>
            </a:pPr>
            <a:r>
              <a:rPr lang="en-US" sz="1072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72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проектной практике объём используют при подготовке макетов, расчёте габаритов и планировании материалов. Пирамидальная форма встречается в монументах и учебных конструкциях, где важна точность измерений.
</a:t>
            </a:r>
            <a:endParaRPr lang="en-US" sz="1072" dirty="0"/>
          </a:p>
        </p:txBody>
      </p:sp>
      <p:sp>
        <p:nvSpPr>
          <p:cNvPr id="15" name="Text 4"/>
          <p:cNvSpPr txBox="1"/>
          <p:nvPr/>
        </p:nvSpPr>
        <p:spPr>
          <a:xfrm>
            <a:off x="4803175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42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Моделирование и упаковка
</a:t>
            </a:r>
            <a:pPr algn="l" indent="0" marL="0">
              <a:lnSpc>
                <a:spcPct val="100000"/>
              </a:lnSpc>
              <a:buNone/>
            </a:pPr>
            <a:r>
              <a:rPr lang="en-US" sz="1042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2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объёма упрощает расчёт «внутренней вместимости» для пирамидальных упаковок и контейнеров. Это полезно, когда нужно сравнить варианты по материалу и полезному объёму без сложных экспериментов.
</a:t>
            </a:r>
            <a:endParaRPr lang="en-US" sz="1042" dirty="0"/>
          </a:p>
        </p:txBody>
      </p:sp>
      <p:sp>
        <p:nvSpPr>
          <p:cNvPr id="16" name="Text 5"/>
          <p:cNvSpPr txBox="1"/>
          <p:nvPr/>
        </p:nvSpPr>
        <p:spPr>
          <a:xfrm>
            <a:off x="6809900" y="2327525"/>
            <a:ext cx="1544400" cy="19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33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Чертёж и поиск высоты
</a:t>
            </a:r>
            <a:pPr algn="l" indent="0" marL="0">
              <a:lnSpc>
                <a:spcPct val="100000"/>
              </a:lnSpc>
              <a:buNone/>
            </a:pPr>
            <a:r>
              <a:rPr lang="en-US" sz="1133" b="1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3" dirty="0">
                <a:solidFill>
                  <a:srgbClr val="F9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практике ключевым навыком остаётся корректное определение высоты: она перпендикулярна плоскости основания. От правильной работы с чертежом зависит весь дальнейший расчёт объёма.
</a:t>
            </a:r>
            <a:endParaRPr lang="en-US" sz="1133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14850" y="1338950"/>
            <a:ext cx="6791700" cy="25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4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 пирамиды — это точная связь площади и высоты
</a:t>
            </a:r>
            <a:pPr algn="l" indent="0" marL="0">
              <a:lnSpc>
                <a:spcPct val="100000"/>
              </a:lnSpc>
              <a:buNone/>
            </a:pPr>
            <a:r>
              <a:rPr lang="en-US" sz="2215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7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Объём пирамиды находится по формуле V = 1/3·Sосн·h и равен трети объёма призмы с тем же основанием и высотой. Нужно уметь находить Sосн, h и приводить единицы к одной системе.
</a:t>
            </a:r>
            <a:endParaRPr lang="en-US" sz="443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2026-05-12T06:21:50Z</dcterms:created>
  <dcterms:modified xsi:type="dcterms:W3CDTF">2026-05-12T06:21:50Z</dcterms:modified>
</cp:coreProperties>
</file>