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98" y="0"/>
            <a:ext cx="2968205" cy="4180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92672" y="4502319"/>
            <a:ext cx="5938500" cy="19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Официальный метод советской литературы между идеалом и жизненной правдой.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3392672" y="484753"/>
            <a:ext cx="6840300" cy="341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Социалистический реализм: миф или реальность?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32530" y="0"/>
            <a:ext cx="5758739" cy="6864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0575" y="2591575"/>
            <a:ext cx="4866600" cy="32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Социалистический реализм возник на фоне сворачивания литературного многообразия 1920-х годов. В 1930-е писатель всё чаще становился не только автором, но и проводником официальной идеологии и норм поведения.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5066700" cy="16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литература стала частью государственной системы
</a:t>
            </a:r>
            <a:endParaRPr lang="en-US" sz="3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79975" y="3458325"/>
            <a:ext cx="31428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основе метода лежали партийность, народность, идейность и исторический оптимизм. Герой, конфликт и финал подчинялись утверждению правильного пути истории.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8181975" y="3458325"/>
            <a:ext cx="3476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Типичными становились сюжеты о труде, стройке, войне, коллективе и воспитании личности. Важен был не только сюжет, но и нормативный способ его изображения.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578100" y="3557625"/>
            <a:ext cx="3359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официальный метод советской литературы и искусства, требовавший показывать действительность не статично, а в её «революционном развитии».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50575" y="487150"/>
            <a:ext cx="10566000" cy="13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социалистический реализм
</a:t>
            </a:r>
            <a:endParaRPr lang="en-US" sz="3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канона социалистического реализма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политических и культурных решений, закрепивших обязательный художественный метод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0430" y="609600"/>
            <a:ext cx="5129140" cy="5690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6375" y="1840825"/>
            <a:ext cx="5153400" cy="4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как носитель коллективной воли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Рабочий, колхозник, инженер или воин показывался дисциплинированным, морально устойчивым и готовым действовать ради общего дела. Часто он проходит путь от сомнения к осознанию своей исторической миссии.
</a:t>
            </a:r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в искусстве и визуальном ряду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живописи и плакате этот тип героя подчёркивается светлой гаммой, энергичной позой и символами труда. Индустриальные пейзажи и стройки усиливают ощущение движения вперёд и уверенности в будущем.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536375" y="609600"/>
            <a:ext cx="51534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ключевых аспекта образа героя
</a:t>
            </a:r>
            <a:endParaRPr lang="en-US" sz="3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распределялись не случайно: художественный выбор подчинялся воспитательной задаче и общественному заказу.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труд и война: именно они лучше всего работали на идею героизма, дисциплины и исторической правоты.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9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канону советской литературы и искусства 1930–1950-х годов
</a:t>
            </a:r>
            <a:endParaRPr lang="en-US" sz="1091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соцреализма в советской культуре
</a:t>
            </a:r>
            <a:endParaRPr lang="en-US" sz="3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88575" y="21903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Официальная культура показывала уверенность, подъём и ощущение общего движения к будущему. В повседневности же люди сталкивались с дефицитом, очередями и постоянной нехваткой привычных вещей.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5599200" y="21903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Наряду с материальными трудностями существовали страх доносов, репрессии и жёсткий идеологический контроль. Это ограничивало не только поступки, но и саму возможность свободно говорить.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3978100" y="44100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38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жизнь редко оставалась частным пространством: от человека ожидали лояльности, дисциплины и публично выраженной поддержки официальной линии. Внешнее согласие часто становилось нормой поведения.
</a:t>
            </a:r>
            <a:endParaRPr lang="en-US" sz="1438" dirty="0"/>
          </a:p>
        </p:txBody>
      </p:sp>
      <p:sp>
        <p:nvSpPr>
          <p:cNvPr id="7" name="Text 3"/>
          <p:cNvSpPr txBox="1"/>
          <p:nvPr/>
        </p:nvSpPr>
        <p:spPr>
          <a:xfrm>
            <a:off x="8319300" y="44100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литературный текст того времени нужно читать внимательно: за парадным изображением нередко скрывается суженный и отредактированный взгляд на действительность.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жизнь и реальный опыт эпохи
</a:t>
            </a:r>
            <a:endParaRPr lang="en-US" sz="3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03250" y="2369890"/>
            <a:ext cx="5955300" cy="198801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844875" y="6155600"/>
            <a:ext cx="58137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 материалам истории СССР и литературе соцреализма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Официальный образ и историческая реальность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565400" y="1527025"/>
            <a:ext cx="4630200" cy="36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как менялись смысл и тональность одного и того же мотива в официальной культуре и в реальной истории.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устойчивый разрыв между нормативной художественной моделью и жизненным опытом эпохи.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157022"/>
            <a:ext cx="3681600" cy="248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8975" y="1157022"/>
            <a:ext cx="3681600" cy="248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36150" y="1157022"/>
            <a:ext cx="3681600" cy="24879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полотнах и плакатах индустриальный пейзаж часто выглядит упорядоченным, светлым и почти торжественным. Завод, краны и рабочие фигуры становятся не просто деталями, а знаком исторического движения страны к модернизации.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45057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Завод как символ будущего
</a:t>
            </a:r>
            <a:endParaRPr lang="en-US" sz="2000" dirty="0"/>
          </a:p>
        </p:txBody>
      </p:sp>
      <p:sp>
        <p:nvSpPr>
          <p:cNvPr id="12" name="Text 3"/>
          <p:cNvSpPr txBox="1"/>
          <p:nvPr/>
        </p:nvSpPr>
        <p:spPr>
          <a:xfrm>
            <a:off x="424882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сельской теме художники нередко подчеркивали ясность пространства, щедрость урожая и спокойный труд. Даже когда в центре изображения находится бытовая сцена, она подается как подтверждение устойчивости и правильности общего порядка.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24882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Колхозное поле как образ достатка
</a:t>
            </a:r>
            <a:endParaRPr lang="en-US" sz="2000" dirty="0"/>
          </a:p>
        </p:txBody>
      </p:sp>
      <p:sp>
        <p:nvSpPr>
          <p:cNvPr id="14" name="Text 5"/>
          <p:cNvSpPr txBox="1"/>
          <p:nvPr/>
        </p:nvSpPr>
        <p:spPr>
          <a:xfrm>
            <a:off x="8036000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Дейнеки, Пименова и Пластова особенно заметно, что герой или группа людей важнее декоративной среды. Композиция делает зрителя соучастником сцены и направляет его к простому выводу: труд, движение и коллектив — основа эпохи.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8036000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на первом плане
</a:t>
            </a:r>
            <a:endParaRPr lang="en-US" sz="2000" dirty="0"/>
          </a:p>
        </p:txBody>
      </p:sp>
      <p:sp>
        <p:nvSpPr>
          <p:cNvPr id="16" name="Text 7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Социалистический реализм в живописи и плакате
</a:t>
            </a:r>
            <a:endParaRPr lang="en-US" sz="3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37350" y="3229425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обычно строится вокруг внутреннего преодоления и служения общему делу. Персонаж должен не просто действовать, а приходить к идейно верному пониманию своего места в истории.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8340725" y="3199300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таких произведений, как правило, утверждает норму, а не трагический разлом. Поэтому конфликт здесь ведёт к подтверждению официальной картины мира, а не к её опровержению.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876675" y="3199300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проявился в романе воспитания, производственном романе, военной прозе и эпических книгах о народной истории. В школьной программе его связывают с Горьким, Островским и Шолоховым.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50575" y="487150"/>
            <a:ext cx="105660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Социалистический реализм в литературе 1930–1950-х годов
</a:t>
            </a:r>
            <a:endParaRPr lang="en-US" sz="3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признаки задавали не только содержание, но и допустимый способ говорить о человеке, обществе и будущем.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месте идеологическая заданность; остальные признаки подчиняют героя и сюжет задаче утверждения нормы.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Схематизация по материалам школьного курса литературы и истории советской культуры.
</a:t>
            </a:r>
            <a:endParaRPr lang="en-US" sz="109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социалистического реализма
</a:t>
            </a:r>
            <a:endParaRPr lang="en-US" sz="3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3398" y="2285100"/>
            <a:ext cx="276900" cy="276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3398" y="3449546"/>
            <a:ext cx="276900" cy="246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33398" y="4599175"/>
            <a:ext cx="276900" cy="276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33398" y="5764225"/>
            <a:ext cx="276900" cy="276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450575" y="487150"/>
            <a:ext cx="10933500" cy="11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 как художественный механизм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1535150" y="204945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Отбор фактов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тексты попадали прежде всего события, которые подтверждали официальную картину мира; всё случайное, трагическое и сомнительное отодвигалось на второй план.
</a:t>
            </a:r>
            <a:endParaRPr lang="en-US" sz="1700" dirty="0"/>
          </a:p>
        </p:txBody>
      </p:sp>
      <p:sp>
        <p:nvSpPr>
          <p:cNvPr id="14" name="Text 3"/>
          <p:cNvSpPr txBox="1"/>
          <p:nvPr/>
        </p:nvSpPr>
        <p:spPr>
          <a:xfrm>
            <a:off x="1535150" y="3214488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Герой-образец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фигура показывалась как носитель правильного поведения и исторической правоты, поэтому личные сомнения уступали место уверенности и долгу.
</a:t>
            </a:r>
            <a:endParaRPr lang="en-US" sz="1700" dirty="0"/>
          </a:p>
        </p:txBody>
      </p:sp>
      <p:sp>
        <p:nvSpPr>
          <p:cNvPr id="15" name="Text 4"/>
          <p:cNvSpPr txBox="1"/>
          <p:nvPr/>
        </p:nvSpPr>
        <p:spPr>
          <a:xfrm>
            <a:off x="1535150" y="437950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 схем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и те же сюжеты, интонации и символы регулярно воспроизводились в литературе, плакате, кино и песне, закрепляя привычный образ эпохи.
</a:t>
            </a:r>
            <a:endParaRPr lang="en-US" sz="1700" dirty="0"/>
          </a:p>
        </p:txBody>
      </p:sp>
      <p:sp>
        <p:nvSpPr>
          <p:cNvPr id="16" name="Text 5"/>
          <p:cNvSpPr txBox="1"/>
          <p:nvPr/>
        </p:nvSpPr>
        <p:spPr>
          <a:xfrm>
            <a:off x="1535150" y="554455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норма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 становился общественно признанным потому, что предлагал простое и ясное объяснение сложной действительности, заменяя многообразие опыта единым идеалом.
</a:t>
            </a:r>
            <a:endParaRPr lang="en-US" sz="1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соцреализм называют и правдой, и мифом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исторический опыт проходил через идеологический отбор и превращался в устойчивый культурный образ.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57088" y="2521323"/>
            <a:ext cx="1877700" cy="18153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1625" y="2235046"/>
            <a:ext cx="3870000" cy="24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Изображения строились так, чтобы зритель сразу считывал смысл: ясный центр композиции, крупные фигуры, открытое пространство и уверенная устремлённость вперёд.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840375" y="2235046"/>
            <a:ext cx="3870000" cy="24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и свет усиливали пафос эпохи: красный, сияние, контраст и монументальность превращали завод, площадь или стройку в знак исторического подъёма.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Визуальный язык эпохи соцреализма
</a:t>
            </a:r>
            <a:endParaRPr lang="en-US" sz="3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3300" y="2201527"/>
            <a:ext cx="5955300" cy="246094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3300" y="6190850"/>
            <a:ext cx="58068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литературы и истории советской культуры; общепринятые программные ориентиры.
</a:t>
            </a:r>
            <a:endParaRPr lang="en-US" sz="109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6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Авторы и произведения-ориентиры школьного курса
</a:t>
            </a:r>
            <a:endParaRPr lang="en-US" sz="3106" dirty="0"/>
          </a:p>
        </p:txBody>
      </p:sp>
      <p:sp>
        <p:nvSpPr>
          <p:cNvPr id="8" name="Text 3"/>
          <p:cNvSpPr txBox="1"/>
          <p:nvPr/>
        </p:nvSpPr>
        <p:spPr>
          <a:xfrm>
            <a:off x="7015250" y="1466550"/>
            <a:ext cx="4643700" cy="3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Подборка помогает связать литературный метод с конкретными именами и понять, как соцреализм проявлялся в разных видах искусства.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канона — герой действия, историческая миссия и общественная польза; личное развитие оценивается через службу общему делу.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8394" y="2436975"/>
            <a:ext cx="19792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8156" y="4719850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44106" y="2440875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644106" y="4719850"/>
            <a:ext cx="218400" cy="218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3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Критика и ограничения метода
</a:t>
            </a:r>
            <a:endParaRPr lang="en-US" sz="3200" dirty="0"/>
          </a:p>
        </p:txBody>
      </p:sp>
      <p:sp>
        <p:nvSpPr>
          <p:cNvPr id="14" name="Text 2"/>
          <p:cNvSpPr txBox="1"/>
          <p:nvPr/>
        </p:nvSpPr>
        <p:spPr>
          <a:xfrm>
            <a:off x="511450" y="2990875"/>
            <a:ext cx="53628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и конфликты часто строились по заранее заданной модели, из-за чего исчезала психологическая сложность и неоднозначность характеров.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1166275" y="2297100"/>
            <a:ext cx="4706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Схематизм
</a:t>
            </a:r>
            <a:endParaRPr lang="en-US" sz="1700" dirty="0"/>
          </a:p>
        </p:txBody>
      </p:sp>
      <p:sp>
        <p:nvSpPr>
          <p:cNvPr id="16" name="Text 4"/>
          <p:cNvSpPr txBox="1"/>
          <p:nvPr/>
        </p:nvSpPr>
        <p:spPr>
          <a:xfrm>
            <a:off x="511450" y="5253200"/>
            <a:ext cx="53628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Авторы не могли свободно выбирать форму и проблематику текста; несоответствие норме мешало публикации и сужало пространство эксперимента.
</a:t>
            </a:r>
            <a:endParaRPr lang="en-US" sz="1500" dirty="0"/>
          </a:p>
        </p:txBody>
      </p:sp>
      <p:sp>
        <p:nvSpPr>
          <p:cNvPr id="17" name="Text 5"/>
          <p:cNvSpPr txBox="1"/>
          <p:nvPr/>
        </p:nvSpPr>
        <p:spPr>
          <a:xfrm>
            <a:off x="1166275" y="4573225"/>
            <a:ext cx="4706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Ограничение свободы
</a:t>
            </a:r>
            <a:endParaRPr lang="en-US" sz="1700" dirty="0"/>
          </a:p>
        </p:txBody>
      </p:sp>
      <p:sp>
        <p:nvSpPr>
          <p:cNvPr id="18" name="Text 6"/>
          <p:cNvSpPr txBox="1"/>
          <p:nvPr/>
        </p:nvSpPr>
        <p:spPr>
          <a:xfrm>
            <a:off x="6414050" y="2990875"/>
            <a:ext cx="52806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77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Тема, стиль и финал произведения должны были соответствовать официальной линии, поэтому художественное решение подчинялось политической задаче.
</a:t>
            </a:r>
            <a:endParaRPr lang="en-US" sz="1477" dirty="0"/>
          </a:p>
        </p:txBody>
      </p:sp>
      <p:sp>
        <p:nvSpPr>
          <p:cNvPr id="19" name="Text 7"/>
          <p:cNvSpPr txBox="1"/>
          <p:nvPr/>
        </p:nvSpPr>
        <p:spPr>
          <a:xfrm>
            <a:off x="7068875" y="2297100"/>
            <a:ext cx="4625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Идеологическая зависимость
</a:t>
            </a:r>
            <a:endParaRPr lang="en-US" sz="1700" dirty="0"/>
          </a:p>
        </p:txBody>
      </p:sp>
      <p:sp>
        <p:nvSpPr>
          <p:cNvPr id="20" name="Text 8"/>
          <p:cNvSpPr txBox="1"/>
          <p:nvPr/>
        </p:nvSpPr>
        <p:spPr>
          <a:xfrm>
            <a:off x="6414050" y="5253200"/>
            <a:ext cx="52806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текстов не печаталась, а некоторые авторы сталкивались с запретами, травлей и репрессиями, что усиливало самоцензуру и страх.
</a:t>
            </a:r>
            <a:endParaRPr lang="en-US" sz="1500" dirty="0"/>
          </a:p>
        </p:txBody>
      </p:sp>
      <p:sp>
        <p:nvSpPr>
          <p:cNvPr id="21" name="Text 9"/>
          <p:cNvSpPr txBox="1"/>
          <p:nvPr/>
        </p:nvSpPr>
        <p:spPr>
          <a:xfrm>
            <a:off x="7068875" y="4565125"/>
            <a:ext cx="4625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для писателей
</a:t>
            </a:r>
            <a:endParaRPr lang="en-US" sz="1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условно показывает степень идеологической заданности и нормативности: чем выше показатель, тем жёстче правила изображения действительности.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Соцреализм отличается не стилем, а системой требований: он соединяет художественную форму с государственным заказом и обязательным оптимизмом.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схема по материалам школьного курса литературы и истории искусства СССР.
</a:t>
            </a:r>
            <a:endParaRPr lang="en-US" sz="109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Соцреализм и другие художественные направления
</a:t>
            </a:r>
            <a:endParaRPr lang="en-US" sz="3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7150" y="3086950"/>
            <a:ext cx="3114600" cy="21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распада СССР соцреализм начали изучать в архивах, музеях и университетах как художественный метод и как источник сведений о механизмах советской культуры.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4541750" y="3086950"/>
            <a:ext cx="3199800" cy="21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его оценивают неоднозначно: одни видят в нём идеологическую схему, другие — важный пласт визуальной и литературной памяти XX века.
</a:t>
            </a:r>
            <a:endParaRPr lang="en-US" sz="1500" dirty="0"/>
          </a:p>
        </p:txBody>
      </p:sp>
      <p:sp>
        <p:nvSpPr>
          <p:cNvPr id="5" name="Text 2"/>
          <p:cNvSpPr txBox="1"/>
          <p:nvPr/>
        </p:nvSpPr>
        <p:spPr>
          <a:xfrm>
            <a:off x="8252625" y="3086950"/>
            <a:ext cx="3214800" cy="21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современного читателя это ещё и урок критического мышления: важно различать исторический факт, художественный образ и политическую интерпретацию.
</a:t>
            </a:r>
            <a:endParaRPr lang="en-US" sz="1500" dirty="0"/>
          </a:p>
        </p:txBody>
      </p:sp>
      <p:sp>
        <p:nvSpPr>
          <p:cNvPr id="6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450575" y="487150"/>
            <a:ext cx="105660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соцреализма после 1991 года
</a:t>
            </a:r>
            <a:endParaRPr lang="en-US" sz="3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585725" y="1966950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реальность соцреализм существовал в институциях: его поддерживали школа, издательства, театр, кино и официальные литературные нормы.
</a:t>
            </a:r>
            <a:endParaRPr lang="en-US" sz="1500" dirty="0"/>
          </a:p>
        </p:txBody>
      </p:sp>
      <p:sp>
        <p:nvSpPr>
          <p:cNvPr id="8" name="Text 1"/>
          <p:cNvSpPr txBox="1"/>
          <p:nvPr/>
        </p:nvSpPr>
        <p:spPr>
          <a:xfrm>
            <a:off x="1585725" y="3111488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миф он создавал упорядоченную картину страны, где труд, победа и прогресс вытесняли страх, дефицит и внутренние противоречия.
</a:t>
            </a:r>
            <a:endParaRPr lang="en-US" sz="1500" dirty="0"/>
          </a:p>
        </p:txBody>
      </p:sp>
      <p:sp>
        <p:nvSpPr>
          <p:cNvPr id="9" name="Text 2"/>
          <p:cNvSpPr txBox="1"/>
          <p:nvPr/>
        </p:nvSpPr>
        <p:spPr>
          <a:xfrm>
            <a:off x="1585725" y="4256007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двойственность объясняет, почему тексты эпохи нередко убедительны как документы времени, но не совпадают с полной исторической правдой.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1585725" y="5400550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Следовательно, художественная правда и политическая правда в соцреализме расходились, а читателю приходится читать такие тексты особенно внимательно.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на главный вопрос темы
</a:t>
            </a:r>
            <a:endParaRPr lang="en-US" sz="3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30325" y="2826433"/>
            <a:ext cx="6353700" cy="26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Социалистический реализм важен для литературы ХХ века как пример того, как искусство отражает эпоху, но одновременно формирует её образ через идеологию, отбор и коллективную память.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30325" y="664450"/>
            <a:ext cx="8943900" cy="12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Соцреализм: между искусством и идеологией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2026-05-20T01:40:22Z</dcterms:created>
  <dcterms:modified xsi:type="dcterms:W3CDTF">2026-05-20T01:40:22Z</dcterms:modified>
</cp:coreProperties>
</file>