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image" Target="../media/image-9-6.jpe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image" Target="../media/image-13-10.png"/><Relationship Id="rId11" Type="http://schemas.openxmlformats.org/officeDocument/2006/relationships/image" Target="../media/image-13-11.png"/><Relationship Id="rId12" Type="http://schemas.openxmlformats.org/officeDocument/2006/relationships/image" Target="../media/image-13-12.png"/><Relationship Id="rId13" Type="http://schemas.openxmlformats.org/officeDocument/2006/relationships/image" Target="../media/image-13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image" Target="../media/image-16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57977" y="253644"/>
            <a:ext cx="3690736" cy="24364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88729" y="651641"/>
            <a:ext cx="3582261" cy="35583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50" dirty="0"/>
          </a:p>
        </p:txBody>
      </p:sp>
      <p:sp>
        <p:nvSpPr>
          <p:cNvPr id="5" name="Text 1"/>
          <p:cNvSpPr txBox="1"/>
          <p:nvPr/>
        </p:nvSpPr>
        <p:spPr>
          <a:xfrm>
            <a:off x="1085985" y="1196341"/>
            <a:ext cx="3585005" cy="20380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42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«Отцы и дети»: конфликт поколений и нравственный выбор
</a:t>
            </a:r>
            <a:endParaRPr lang="en-US" sz="3421" dirty="0"/>
          </a:p>
        </p:txBody>
      </p:sp>
      <p:sp>
        <p:nvSpPr>
          <p:cNvPr id="6" name="Text 2"/>
          <p:cNvSpPr txBox="1"/>
          <p:nvPr/>
        </p:nvSpPr>
        <p:spPr>
          <a:xfrm>
            <a:off x="5327650" y="2837051"/>
            <a:ext cx="3421063" cy="1529771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спора эпох, где идеи проверяются жизнью, любовью и совестью.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31743" y="1245327"/>
            <a:ext cx="3101907" cy="3205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8525" y="399850"/>
            <a:ext cx="6621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накануне перемен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3851275" y="2009067"/>
            <a:ext cx="4678128" cy="157974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возникает на фоне 1859 года — времени ожидания отмены крепостного права, споров о будущем страны и появления новых общественных сил. Именно поэтому образ Базарова вызвал такой живой отклик у современников.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43026" y="1657321"/>
            <a:ext cx="1305719" cy="228284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Приезд в Марьино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Аркадий и Базаров оказываются в доме Кирсановых, где сразу возникает напряжение между поколениями и взглядами на жизнь.
</a:t>
            </a:r>
            <a:endParaRPr lang="en-US" sz="1500" dirty="0"/>
          </a:p>
        </p:txBody>
      </p:sp>
      <p:sp>
        <p:nvSpPr>
          <p:cNvPr id="10" name="Text 1"/>
          <p:cNvSpPr txBox="1"/>
          <p:nvPr/>
        </p:nvSpPr>
        <p:spPr>
          <a:xfrm>
            <a:off x="2128675" y="1657321"/>
            <a:ext cx="1305719" cy="228284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Идейные споры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столкновения Базарова с Павлом Петровичем показывают, что разногласия героев касаются не частных привычек, а основы мировоззрения.
</a:t>
            </a:r>
            <a:endParaRPr lang="en-US" sz="1500" dirty="0"/>
          </a:p>
        </p:txBody>
      </p:sp>
      <p:sp>
        <p:nvSpPr>
          <p:cNvPr id="11" name="Text 2"/>
          <p:cNvSpPr txBox="1"/>
          <p:nvPr/>
        </p:nvSpPr>
        <p:spPr>
          <a:xfrm>
            <a:off x="3784741" y="1657321"/>
            <a:ext cx="1305719" cy="228284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Встреча с Одинцовой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Знакомство с Анной Одинцовой становится переломным моментом: уверенность Базарова начинает уступать место внутреннему сомнению.
</a:t>
            </a:r>
            <a:endParaRPr lang="en-US" sz="1500" dirty="0"/>
          </a:p>
        </p:txBody>
      </p:sp>
      <p:sp>
        <p:nvSpPr>
          <p:cNvPr id="12" name="Text 3"/>
          <p:cNvSpPr txBox="1"/>
          <p:nvPr/>
        </p:nvSpPr>
        <p:spPr>
          <a:xfrm>
            <a:off x="5412405" y="1657321"/>
            <a:ext cx="1305600" cy="228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Дуэль и болезнь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Личный конфликт достигает предела в дуэли, а затем герой сталкивается с болезнью, одиночеством и осознанием собственных границ.
</a:t>
            </a:r>
            <a:endParaRPr lang="en-US" sz="1500" dirty="0"/>
          </a:p>
        </p:txBody>
      </p:sp>
      <p:sp>
        <p:nvSpPr>
          <p:cNvPr id="13" name="Text 4"/>
          <p:cNvSpPr txBox="1"/>
          <p:nvPr/>
        </p:nvSpPr>
        <p:spPr>
          <a:xfrm>
            <a:off x="7022684" y="1657321"/>
            <a:ext cx="1305719" cy="228284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 у родителей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Возвращение Базарова к родителям и его смерть подводят итог его пути, соединяя трагедию личности с темой любви и долга.
</a:t>
            </a:r>
            <a:endParaRPr lang="en-US" sz="1500" dirty="0"/>
          </a:p>
        </p:txBody>
      </p:sp>
      <p:sp>
        <p:nvSpPr>
          <p:cNvPr id="14" name="Text 5"/>
          <p:cNvSpPr txBox="1"/>
          <p:nvPr/>
        </p:nvSpPr>
        <p:spPr>
          <a:xfrm>
            <a:off x="393775" y="397625"/>
            <a:ext cx="6626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разворачивается сюжет романа
</a:t>
            </a:r>
            <a:endParaRPr lang="en-US" sz="2800" dirty="0"/>
          </a:p>
        </p:txBody>
      </p:sp>
      <p:sp>
        <p:nvSpPr>
          <p:cNvPr id="15" name="Text 6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30883" y="1171575"/>
            <a:ext cx="3678909" cy="375219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73320" y="1290277"/>
            <a:ext cx="2957109" cy="10891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Базаров — разночинец и студент-медик, который доверяет опыту, науке и практической пользе, отвергая авторитеты, привычные догмы и красивую, но пустую риторику.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073320" y="2684737"/>
            <a:ext cx="2957109" cy="10891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сила сочетается с резкостью, самостоятельностью и внутренней гордостью. Однако в любви и перед лицом смерти особенно заметна его скрытая уязвимость.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95550" y="399850"/>
            <a:ext cx="6624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44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Евгений Базаров как герой нового типа
</a:t>
            </a:r>
            <a:endParaRPr lang="en-US" sz="2644" dirty="0"/>
          </a:p>
        </p:txBody>
      </p:sp>
      <p:sp>
        <p:nvSpPr>
          <p:cNvPr id="9" name="Text 3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1275" y="397625"/>
            <a:ext cx="66288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62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Аркадий Кирсанов и молодое поколение
</a:t>
            </a:r>
            <a:endParaRPr lang="en-US" sz="2562" dirty="0"/>
          </a:p>
        </p:txBody>
      </p:sp>
      <p:sp>
        <p:nvSpPr>
          <p:cNvPr id="8" name="Text 1"/>
          <p:cNvSpPr txBox="1"/>
          <p:nvPr/>
        </p:nvSpPr>
        <p:spPr>
          <a:xfrm>
            <a:off x="587335" y="1972579"/>
            <a:ext cx="2019600" cy="25095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Аркадий повторяет мысли Базарова и старается выглядеть таким же решительным, но его взгляды ещё не стали по-настоящему собственными.
</a:t>
            </a:r>
            <a:endParaRPr lang="en-US" sz="200" dirty="0"/>
          </a:p>
        </p:txBody>
      </p:sp>
      <p:sp>
        <p:nvSpPr>
          <p:cNvPr id="9" name="Text 2"/>
          <p:cNvSpPr txBox="1"/>
          <p:nvPr/>
        </p:nvSpPr>
        <p:spPr>
          <a:xfrm>
            <a:off x="3231992" y="1972583"/>
            <a:ext cx="2019639" cy="25094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Постепенно он выбирает более мягкий путь: для него важны дом, семья, доверие и спокойная человеческая близость, а не крайние отрицания.
</a:t>
            </a:r>
            <a:endParaRPr lang="en-US" sz="200" dirty="0"/>
          </a:p>
        </p:txBody>
      </p:sp>
      <p:sp>
        <p:nvSpPr>
          <p:cNvPr id="10" name="Text 3"/>
          <p:cNvSpPr txBox="1"/>
          <p:nvPr/>
        </p:nvSpPr>
        <p:spPr>
          <a:xfrm>
            <a:off x="5877982" y="1972583"/>
            <a:ext cx="2019639" cy="25094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Аркадия показывает, что новое поколение не сводится к нигилизму: обновление взглядов может сочетаться с уважением к нравственным опорам.
</a:t>
            </a:r>
            <a:endParaRPr lang="en-US" sz="200" dirty="0"/>
          </a:p>
        </p:txBody>
      </p:sp>
      <p:sp>
        <p:nvSpPr>
          <p:cNvPr id="11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5721" y="1513298"/>
            <a:ext cx="4724400" cy="225103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84645" y="4055250"/>
            <a:ext cx="30714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Различие ценностей превращает спор в столкновение двух эпох и двух способов понимать смысл жизни.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670771" y="941092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И. С. Тургенев, роман «Отцы и дети» (1862)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33152" y="1457473"/>
            <a:ext cx="2768100" cy="235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показывает, что спор героев выходит далеко за рамки личной неприязни.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95850" y="399850"/>
            <a:ext cx="66240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73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взглядов Базарова и Павла Петровича
</a:t>
            </a:r>
            <a:endParaRPr lang="en-US" sz="2073" dirty="0"/>
          </a:p>
        </p:txBody>
      </p:sp>
      <p:sp>
        <p:nvSpPr>
          <p:cNvPr id="10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8856" y="1754181"/>
            <a:ext cx="7954527" cy="23339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425" y="397625"/>
            <a:ext cx="6621600" cy="9417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главный конфликт
</a:t>
            </a:r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ключевых событий романа И. С. Тургенева «Отцы и дети».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1900" y="1276393"/>
            <a:ext cx="4936500" cy="26636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1800" y="4513200"/>
            <a:ext cx="3071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И. С. Тургенев, роман «Отцы и дети» (1862)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90875" y="397625"/>
            <a:ext cx="6629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Ценности героев в романе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647700" y="1518533"/>
            <a:ext cx="2584247" cy="26629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диаграмме не видно их биографий, но ясно читается духовная дистанция между персонажами.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71888" y="4165341"/>
            <a:ext cx="33582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сильнее различаются ценности, тем труднее героям услышать друг друга и найти общий язык.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225" y="1355252"/>
            <a:ext cx="2592300" cy="211383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1523" y="1355252"/>
            <a:ext cx="2592300" cy="211383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64703" y="1355252"/>
            <a:ext cx="2592300" cy="211383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90650" y="397625"/>
            <a:ext cx="66294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Анна Одинцова и тема любви
</a:t>
            </a:r>
            <a:endParaRPr lang="en-US" sz="2800" dirty="0"/>
          </a:p>
        </p:txBody>
      </p:sp>
      <p:sp>
        <p:nvSpPr>
          <p:cNvPr id="11" name="Text 1"/>
          <p:cNvSpPr txBox="1"/>
          <p:nvPr/>
        </p:nvSpPr>
        <p:spPr>
          <a:xfrm>
            <a:off x="611750" y="3242474"/>
            <a:ext cx="21582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61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Встреча, которая нарушает привычный порядок
</a:t>
            </a:r>
            <a:pPr algn="l" indent="0" marL="0">
              <a:lnSpc>
                <a:spcPct val="90000"/>
              </a:lnSpc>
              <a:buNone/>
            </a:pPr>
            <a:r>
              <a:rPr lang="en-US" sz="32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769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Одинцова появляется как человек, умеющий держать себя в руках и не показывать лишнего. В её спокойствии есть сила, которая сразу выделяет её среди других героинь романа. Именно такая сдержанность притягивает Базарова и одновременно ставит его в тупик.
</a:t>
            </a:r>
            <a:endParaRPr lang="en-US" sz="961" dirty="0"/>
          </a:p>
        </p:txBody>
      </p:sp>
      <p:sp>
        <p:nvSpPr>
          <p:cNvPr id="12" name="Text 2"/>
          <p:cNvSpPr txBox="1"/>
          <p:nvPr/>
        </p:nvSpPr>
        <p:spPr>
          <a:xfrm>
            <a:off x="3432325" y="3242474"/>
            <a:ext cx="21582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5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 без готовых ответов
</a:t>
            </a:r>
            <a:pPr algn="l" indent="0" marL="0">
              <a:lnSpc>
                <a:spcPct val="90000"/>
              </a:lnSpc>
              <a:buNone/>
            </a:pPr>
            <a:r>
              <a:rPr lang="en-US" sz="335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04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Базарова чувство становится испытанием, к которому нельзя подготовиться заранее. Он привык объяснять мир разумом и пользой, но рядом с Одинцовой сталкивается с тем, что не поддаётся расчёту. В этом конфликте особенно заметна его человеческая глубина.
</a:t>
            </a:r>
            <a:endParaRPr lang="en-US" sz="1005" dirty="0"/>
          </a:p>
        </p:txBody>
      </p:sp>
      <p:sp>
        <p:nvSpPr>
          <p:cNvPr id="13" name="Text 3"/>
          <p:cNvSpPr txBox="1"/>
          <p:nvPr/>
        </p:nvSpPr>
        <p:spPr>
          <a:xfrm>
            <a:off x="6186450" y="3242474"/>
            <a:ext cx="21582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61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Холодная свобода и цена близости
</a:t>
            </a:r>
            <a:pPr algn="l" indent="0" marL="0">
              <a:lnSpc>
                <a:spcPct val="90000"/>
              </a:lnSpc>
              <a:buNone/>
            </a:pPr>
            <a:r>
              <a:rPr lang="en-US" sz="32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769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Одинцова боится утратить внутреннее равновесие, а Базаров — потерять контроль над собой. Их история показывает, что свобода и близость не всегда легко совмещаются. Там, где возникает подлинное чувство, теория перестаёт быть достаточно надёжной опорой.
</a:t>
            </a:r>
            <a:endParaRPr lang="en-US" sz="961" dirty="0"/>
          </a:p>
        </p:txBody>
      </p:sp>
      <p:sp>
        <p:nvSpPr>
          <p:cNvPr id="14" name="Text 4"/>
          <p:cNvSpPr txBox="1"/>
          <p:nvPr/>
        </p:nvSpPr>
        <p:spPr>
          <a:xfrm>
            <a:off x="390650" y="397625"/>
            <a:ext cx="66294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Анна Одинцова и тема любви
</a:t>
            </a:r>
            <a:endParaRPr lang="en-US" sz="2800" dirty="0"/>
          </a:p>
        </p:txBody>
      </p:sp>
      <p:sp>
        <p:nvSpPr>
          <p:cNvPr id="15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1275" y="397625"/>
            <a:ext cx="66288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Николай Петрович и Фенечка: образ домашнего мира
</a:t>
            </a:r>
            <a:endParaRPr lang="en-US" sz="1950" dirty="0"/>
          </a:p>
        </p:txBody>
      </p:sp>
      <p:sp>
        <p:nvSpPr>
          <p:cNvPr id="8" name="Text 1"/>
          <p:cNvSpPr txBox="1"/>
          <p:nvPr/>
        </p:nvSpPr>
        <p:spPr>
          <a:xfrm>
            <a:off x="587335" y="1580063"/>
            <a:ext cx="2019600" cy="29020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Николай Петрович воплощает мягкость, такт и способность к сочувствию. Его поведение в доме Кирсановых создаёт атмосферу спокойствия, в которой ценятся не споры, а человеческое участие.
</a:t>
            </a:r>
            <a:endParaRPr lang="en-US" sz="200" dirty="0"/>
          </a:p>
        </p:txBody>
      </p:sp>
      <p:sp>
        <p:nvSpPr>
          <p:cNvPr id="9" name="Text 2"/>
          <p:cNvSpPr txBox="1"/>
          <p:nvPr/>
        </p:nvSpPr>
        <p:spPr>
          <a:xfrm>
            <a:off x="3170515" y="1580063"/>
            <a:ext cx="2019600" cy="29020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Линия Фенечки и маленького Мити показывает тихое семейное счастье без громких жестов и лозунгов. Здесь важны забота, естественность и доверие, а не желание победить в споре.
</a:t>
            </a:r>
            <a:endParaRPr lang="en-US" sz="200" dirty="0"/>
          </a:p>
        </p:txBody>
      </p:sp>
      <p:sp>
        <p:nvSpPr>
          <p:cNvPr id="10" name="Text 3"/>
          <p:cNvSpPr txBox="1"/>
          <p:nvPr/>
        </p:nvSpPr>
        <p:spPr>
          <a:xfrm>
            <a:off x="5730835" y="1580063"/>
            <a:ext cx="2019600" cy="29020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этот мир Тургенев напоминает, что прочная духовная основа часто скрыта в простых отношениях. Домашняя теплота оказывается сильнее многих отвлечённых теорий.
</a:t>
            </a:r>
            <a:endParaRPr lang="en-US" sz="200" dirty="0"/>
          </a:p>
        </p:txBody>
      </p:sp>
      <p:sp>
        <p:nvSpPr>
          <p:cNvPr id="11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35600" y="1945520"/>
            <a:ext cx="1664921" cy="23014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Павел Петрович живёт по дворянскому кодексу чести: безупречные манеры, самообладание и чувство достоинства для него важнее бытового удобства и сиюминутной выгоды.
</a:t>
            </a:r>
            <a:endParaRPr lang="en-US" sz="300" dirty="0"/>
          </a:p>
        </p:txBody>
      </p:sp>
      <p:sp>
        <p:nvSpPr>
          <p:cNvPr id="8" name="Text 1"/>
          <p:cNvSpPr txBox="1"/>
          <p:nvPr/>
        </p:nvSpPr>
        <p:spPr>
          <a:xfrm>
            <a:off x="2681930" y="1945521"/>
            <a:ext cx="1664921" cy="23014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внешней холодностью скрывается личная драма: неудачная любовь и утраченные надежды сделали его одиноким и внутренне замкнутым, остановив духовное обновление.
</a:t>
            </a:r>
            <a:endParaRPr lang="en-US" sz="300" dirty="0"/>
          </a:p>
        </p:txBody>
      </p:sp>
      <p:sp>
        <p:nvSpPr>
          <p:cNvPr id="9" name="Text 2"/>
          <p:cNvSpPr txBox="1"/>
          <p:nvPr/>
        </p:nvSpPr>
        <p:spPr>
          <a:xfrm>
            <a:off x="4795180" y="1945520"/>
            <a:ext cx="1664921" cy="23014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споре с Базаровым он защищает не только собственные взгляды, но и целый уклад жизни, основанный на традиции, культурной преемственности и уважении к форме.
</a:t>
            </a:r>
            <a:endParaRPr lang="en-US" sz="300" dirty="0"/>
          </a:p>
        </p:txBody>
      </p:sp>
      <p:sp>
        <p:nvSpPr>
          <p:cNvPr id="10" name="Text 3"/>
          <p:cNvSpPr txBox="1"/>
          <p:nvPr/>
        </p:nvSpPr>
        <p:spPr>
          <a:xfrm>
            <a:off x="6923360" y="1945520"/>
            <a:ext cx="1664921" cy="23014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Павла Петровича показывает, как благородство без живого движения мысли постепенно превращается в красивую, но бессильную защиту уходящей эпохи.
</a:t>
            </a:r>
            <a:endParaRPr lang="en-US" sz="300" dirty="0"/>
          </a:p>
        </p:txBody>
      </p:sp>
      <p:sp>
        <p:nvSpPr>
          <p:cNvPr id="11" name="Text 4"/>
          <p:cNvSpPr txBox="1"/>
          <p:nvPr/>
        </p:nvSpPr>
        <p:spPr>
          <a:xfrm>
            <a:off x="395300" y="399850"/>
            <a:ext cx="6618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991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Павел Петрович как представитель уходящей эпохи
</a:t>
            </a:r>
            <a:endParaRPr lang="en-US" sz="1991" dirty="0"/>
          </a:p>
        </p:txBody>
      </p:sp>
      <p:sp>
        <p:nvSpPr>
          <p:cNvPr id="12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1900" y="1276393"/>
            <a:ext cx="4936500" cy="26636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1800" y="4513200"/>
            <a:ext cx="3071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И. С. Тургенев, роман «Отцы и дети» (1862)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90875" y="397625"/>
            <a:ext cx="6629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982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мотивы романа и их движение по сюжету
</a:t>
            </a:r>
            <a:endParaRPr lang="en-US" sz="1982" dirty="0"/>
          </a:p>
        </p:txBody>
      </p:sp>
      <p:sp>
        <p:nvSpPr>
          <p:cNvPr id="7" name="Text 2"/>
          <p:cNvSpPr txBox="1"/>
          <p:nvPr/>
        </p:nvSpPr>
        <p:spPr>
          <a:xfrm>
            <a:off x="647700" y="1518533"/>
            <a:ext cx="2584247" cy="26629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протяжении романа мотивы не существуют отдельно: споры, любовь и разлука постепенно переходят один в другой, усиливая ощущение внутреннего перелома.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71888" y="4165341"/>
            <a:ext cx="33582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финалу личная драма становится философским итогом: жизнь опровергает абстрактную самоуверенность и требует человеческой глубины.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4385" y="1160879"/>
            <a:ext cx="400561" cy="45778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857413" y="1160879"/>
            <a:ext cx="457715" cy="45771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67779" y="1160879"/>
            <a:ext cx="457715" cy="457715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7127083" y="1160879"/>
            <a:ext cx="343286" cy="457715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390650" y="397625"/>
            <a:ext cx="66294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Нигилизм Базарова: сила и пределы
</a:t>
            </a:r>
            <a:endParaRPr lang="en-US" sz="2800" dirty="0"/>
          </a:p>
        </p:txBody>
      </p:sp>
      <p:sp>
        <p:nvSpPr>
          <p:cNvPr id="16" name="Text 1"/>
          <p:cNvSpPr txBox="1"/>
          <p:nvPr/>
        </p:nvSpPr>
        <p:spPr>
          <a:xfrm>
            <a:off x="630334" y="1848168"/>
            <a:ext cx="1574059" cy="2350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Опора на опыт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Базаров принимает только то, что можно проверить практикой и применить в деле. Такой подход делает его мышление строгим, трезвым и независимым от чужих авторитетов.
</a:t>
            </a:r>
            <a:endParaRPr lang="en-US" sz="1500" dirty="0"/>
          </a:p>
        </p:txBody>
      </p:sp>
      <p:sp>
        <p:nvSpPr>
          <p:cNvPr id="17" name="Text 2"/>
          <p:cNvSpPr txBox="1"/>
          <p:nvPr/>
        </p:nvSpPr>
        <p:spPr>
          <a:xfrm>
            <a:off x="2755444" y="1848168"/>
            <a:ext cx="1574059" cy="2350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Отрицание готовых истин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не доверяет традиционным мнениям, красивым словам и привычным нормам, если не видит в них реальной пользы. Отсюда его резкость в спорах и непримиримость к компромиссам.
</a:t>
            </a:r>
            <a:endParaRPr lang="en-US" sz="1500" dirty="0"/>
          </a:p>
        </p:txBody>
      </p:sp>
      <p:sp>
        <p:nvSpPr>
          <p:cNvPr id="18" name="Text 3"/>
          <p:cNvSpPr txBox="1"/>
          <p:nvPr/>
        </p:nvSpPr>
        <p:spPr>
          <a:xfrm>
            <a:off x="4880554" y="1848168"/>
            <a:ext cx="1574059" cy="2350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Испытание чувством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 к Одинцовой разрушает уверенность героя в полной власти разума. Он сталкивается с переживанием, которое нельзя свести к формуле, расчёту или полезному выводу.
</a:t>
            </a:r>
            <a:endParaRPr lang="en-US" sz="1500" dirty="0"/>
          </a:p>
        </p:txBody>
      </p:sp>
      <p:sp>
        <p:nvSpPr>
          <p:cNvPr id="19" name="Text 4"/>
          <p:cNvSpPr txBox="1"/>
          <p:nvPr/>
        </p:nvSpPr>
        <p:spPr>
          <a:xfrm>
            <a:off x="6989644" y="1848168"/>
            <a:ext cx="1574059" cy="2350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Предел теории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 романа показывает, что ни сила убеждений, ни холодная логика не отменяют одиночества, привязанности к родителям и страха смерти.
</a:t>
            </a:r>
            <a:endParaRPr lang="en-US" sz="1500" dirty="0"/>
          </a:p>
        </p:txBody>
      </p:sp>
      <p:sp>
        <p:nvSpPr>
          <p:cNvPr id="20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30883" y="1171575"/>
            <a:ext cx="3678909" cy="375219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73320" y="1290277"/>
            <a:ext cx="2957109" cy="10891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Пейзаж у Тургенева всегда связан с состоянием человека: весеннее пробуждение, летняя полнота жизни или осенняя тишина сопровождают споры, надежды и первые признаки внутреннего надлома.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073320" y="2684737"/>
            <a:ext cx="2957109" cy="10891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существует шире человеческих идеологий: она спокойна, закономерна и вечна. На её фоне особенно заметны краткость споров, хрупкость амбиций и неизбежность личных перемен.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95550" y="399850"/>
            <a:ext cx="6624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86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в романе как фон и смысловой контраст
</a:t>
            </a:r>
            <a:endParaRPr lang="en-US" sz="2086" dirty="0"/>
          </a:p>
        </p:txBody>
      </p:sp>
      <p:sp>
        <p:nvSpPr>
          <p:cNvPr id="9" name="Text 3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16977" y="1518350"/>
            <a:ext cx="4647296" cy="2214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2901" y="4055250"/>
            <a:ext cx="30621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Композиция выстраивает движение от общественного спора к личному испытанию, а затем к трагическому осмыслению прожитой жизни.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02908" y="991291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И. С. Тургенев, «Отцы и дети»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98425" y="397625"/>
            <a:ext cx="6621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эпизоды и их значение
</a:t>
            </a:r>
            <a:endParaRPr lang="en-US" sz="2800" dirty="0"/>
          </a:p>
        </p:txBody>
      </p:sp>
      <p:sp>
        <p:nvSpPr>
          <p:cNvPr id="9" name="Text 3"/>
          <p:cNvSpPr txBox="1"/>
          <p:nvPr/>
        </p:nvSpPr>
        <p:spPr>
          <a:xfrm>
            <a:off x="6640402" y="1457473"/>
            <a:ext cx="1916856" cy="23525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Эпизоды романа показывают, как идейный спор постепенно переходит в личную драму и приводит героя к нравственному итогу.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3630" y="1444024"/>
            <a:ext cx="443700" cy="3549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62820" y="1424304"/>
            <a:ext cx="443700" cy="394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66523" y="1444024"/>
            <a:ext cx="443700" cy="35496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881230" y="1410754"/>
            <a:ext cx="421500" cy="421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90650" y="397625"/>
            <a:ext cx="66294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32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особенности романа
</a:t>
            </a:r>
            <a:endParaRPr lang="en-US" sz="2732" dirty="0"/>
          </a:p>
        </p:txBody>
      </p:sp>
      <p:sp>
        <p:nvSpPr>
          <p:cNvPr id="13" name="Text 1"/>
          <p:cNvSpPr txBox="1"/>
          <p:nvPr/>
        </p:nvSpPr>
        <p:spPr>
          <a:xfrm>
            <a:off x="583625" y="1935900"/>
            <a:ext cx="1619100" cy="179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83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Диалог как двигатель действия
</a:t>
            </a:r>
            <a:pPr algn="l" indent="0" marL="0">
              <a:lnSpc>
                <a:spcPct val="90000"/>
              </a:lnSpc>
              <a:buNone/>
            </a:pPr>
            <a:r>
              <a:rPr lang="en-US" sz="46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6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Смысловые столкновения раскрываются прежде всего в беседах героев. Спор в романе не украшение сюжета, а способ показать характер, убеждения и скрытое напряжение между людьми.
</a:t>
            </a:r>
            <a:endParaRPr lang="en-US" sz="1383" dirty="0"/>
          </a:p>
        </p:txBody>
      </p:sp>
      <p:sp>
        <p:nvSpPr>
          <p:cNvPr id="14" name="Text 2"/>
          <p:cNvSpPr txBox="1"/>
          <p:nvPr/>
        </p:nvSpPr>
        <p:spPr>
          <a:xfrm>
            <a:off x="2662815" y="1935900"/>
            <a:ext cx="1619100" cy="179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Точная индивидуализация речи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герой говорит по-своему: Базаров — резко и кратко, Павел Петрович — изысканно и высокомерно, Николай Петрович — мягко и сдержанно. Речь становится частью образа.
</a:t>
            </a:r>
            <a:endParaRPr lang="en-US" sz="1500" dirty="0"/>
          </a:p>
        </p:txBody>
      </p:sp>
      <p:sp>
        <p:nvSpPr>
          <p:cNvPr id="15" name="Text 3"/>
          <p:cNvSpPr txBox="1"/>
          <p:nvPr/>
        </p:nvSpPr>
        <p:spPr>
          <a:xfrm>
            <a:off x="4766518" y="1935900"/>
            <a:ext cx="1619100" cy="179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88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Портретные и жестовые детали
</a:t>
            </a:r>
            <a:pPr algn="l" indent="0" marL="0">
              <a:lnSpc>
                <a:spcPct val="90000"/>
              </a:lnSpc>
              <a:buNone/>
            </a:pPr>
            <a:r>
              <a:rPr lang="en-US" sz="496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9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Тургенев внимательно отмечает позу, взгляд, движение рук, одежду и манеру держаться. Небольшая деталь нередко сообщает о человеке больше, чем прямое авторское объяснение.
</a:t>
            </a:r>
            <a:endParaRPr lang="en-US" sz="1488" dirty="0"/>
          </a:p>
        </p:txBody>
      </p:sp>
      <p:sp>
        <p:nvSpPr>
          <p:cNvPr id="16" name="Text 4"/>
          <p:cNvSpPr txBox="1"/>
          <p:nvPr/>
        </p:nvSpPr>
        <p:spPr>
          <a:xfrm>
            <a:off x="6870125" y="1935900"/>
            <a:ext cx="1619100" cy="179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Контрасты и ирония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построен на сопоставлениях: молодость и старость, теория и жизнь, холодность и чувство. Авторская ирония не осуждает героев, а помогает увидеть ограниченность любых крайностей.
</a:t>
            </a:r>
            <a:endParaRPr lang="en-US" sz="1500" dirty="0"/>
          </a:p>
        </p:txBody>
      </p:sp>
      <p:sp>
        <p:nvSpPr>
          <p:cNvPr id="17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1900" y="1276393"/>
            <a:ext cx="4936500" cy="26636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1800" y="4513200"/>
            <a:ext cx="3071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И. С. Тургенев, роман «Отцы и дети» (1862)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90875" y="397625"/>
            <a:ext cx="6629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Связи между героями романа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647700" y="1518533"/>
            <a:ext cx="2584247" cy="26629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Сеть персонажей в романе устроена так, что почти каждая линия отношений возвращает читателя к Базарову как к центру спора и психологического напряжения.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71888" y="4165341"/>
            <a:ext cx="33582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шире круг связей героя, тем сильнее проявляется его влияние на сюжет; Базаров соединяет идеологическую, любовную и семейную линии.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96650" y="399850"/>
            <a:ext cx="6617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3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Родители Базарова и тема любви без условий
</a:t>
            </a:r>
            <a:endParaRPr lang="en-US" sz="2239" dirty="0"/>
          </a:p>
        </p:txBody>
      </p:sp>
      <p:sp>
        <p:nvSpPr>
          <p:cNvPr id="9" name="Text 1"/>
          <p:cNvSpPr txBox="1"/>
          <p:nvPr/>
        </p:nvSpPr>
        <p:spPr>
          <a:xfrm>
            <a:off x="535600" y="1377171"/>
            <a:ext cx="2957109" cy="12479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Василий Иванович и Арина Власьевна любят сына без расчёта и оговорок: для них он остаётся главным смыслом жизни, даже когда кажется чужим и недосягаемым.
</a:t>
            </a:r>
            <a:endParaRPr lang="en-US" sz="200" dirty="0"/>
          </a:p>
        </p:txBody>
      </p:sp>
      <p:sp>
        <p:nvSpPr>
          <p:cNvPr id="10" name="Text 2"/>
          <p:cNvSpPr txBox="1"/>
          <p:nvPr/>
        </p:nvSpPr>
        <p:spPr>
          <a:xfrm>
            <a:off x="4043299" y="1377171"/>
            <a:ext cx="2957109" cy="12479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простота и душевная открытость резко контрастируют с холодной сдержанностью Базарова, который не умеет отвечать на заботу так же искренне, как её получает.
</a:t>
            </a:r>
            <a:endParaRPr lang="en-US" sz="200" dirty="0"/>
          </a:p>
        </p:txBody>
      </p:sp>
      <p:sp>
        <p:nvSpPr>
          <p:cNvPr id="11" name="Text 3"/>
          <p:cNvSpPr txBox="1"/>
          <p:nvPr/>
        </p:nvSpPr>
        <p:spPr>
          <a:xfrm>
            <a:off x="1357595" y="3263629"/>
            <a:ext cx="2957109" cy="12479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Сцены с родителями показывают, что настоящая привязанность не требует взаимной выгоды или красивых слов; она держится на терпении, ожидании и готовности прощать.
</a:t>
            </a:r>
            <a:endParaRPr lang="en-US" sz="200" dirty="0"/>
          </a:p>
        </p:txBody>
      </p:sp>
      <p:sp>
        <p:nvSpPr>
          <p:cNvPr id="12" name="Text 4"/>
          <p:cNvSpPr txBox="1"/>
          <p:nvPr/>
        </p:nvSpPr>
        <p:spPr>
          <a:xfrm>
            <a:off x="4851007" y="3263629"/>
            <a:ext cx="2957109" cy="12479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линия усиливает трагизм героя: отвергая многое в жизни, Базаров не может освободиться от самой глубокой человеческой связи — семейной любви.
</a:t>
            </a:r>
            <a:endParaRPr lang="en-US" sz="200" dirty="0"/>
          </a:p>
        </p:txBody>
      </p:sp>
      <p:sp>
        <p:nvSpPr>
          <p:cNvPr id="13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3662" y="409922"/>
            <a:ext cx="6624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Современное звучание романа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435340" y="4482077"/>
            <a:ext cx="3264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611204" y="1280387"/>
            <a:ext cx="2301600" cy="269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помогает понять, почему споры о традиции, науке и общественном обновлении не теряют актуальности: похожие вопросы возникают в любой эпохе, когда меняются ценности и язык общения.
</a:t>
            </a:r>
            <a:endParaRPr lang="en-US" sz="400" dirty="0"/>
          </a:p>
        </p:txBody>
      </p:sp>
      <p:sp>
        <p:nvSpPr>
          <p:cNvPr id="9" name="Text 3"/>
          <p:cNvSpPr txBox="1"/>
          <p:nvPr/>
        </p:nvSpPr>
        <p:spPr>
          <a:xfrm>
            <a:off x="3229377" y="1280387"/>
            <a:ext cx="2301600" cy="269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Базарова и Павла Петровича напоминает, что конфликт взглядов часто осложняется гордостью, неспособностью слушать и привычкой считать собственную правду единственно верной.
</a:t>
            </a:r>
            <a:endParaRPr lang="en-US" sz="400" dirty="0"/>
          </a:p>
        </p:txBody>
      </p:sp>
      <p:sp>
        <p:nvSpPr>
          <p:cNvPr id="10" name="Text 4"/>
          <p:cNvSpPr txBox="1"/>
          <p:nvPr/>
        </p:nvSpPr>
        <p:spPr>
          <a:xfrm>
            <a:off x="5847550" y="1280387"/>
            <a:ext cx="2301600" cy="269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«Отцы и дети» читается сегодня как книга о личной ответственности: убеждения важны лишь тогда, когда человек остаётся честным с собой и не забывает о цене своих решений.
</a:t>
            </a:r>
            <a:endParaRPr lang="en-US" sz="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242536" y="1903505"/>
            <a:ext cx="3565955" cy="2038082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роман Тургенева важен и сегодня
</a:t>
            </a:r>
            <a:endParaRPr lang="en-US" sz="3600" dirty="0"/>
          </a:p>
        </p:txBody>
      </p:sp>
      <p:sp>
        <p:nvSpPr>
          <p:cNvPr id="5" name="Text 1"/>
          <p:cNvSpPr txBox="1"/>
          <p:nvPr/>
        </p:nvSpPr>
        <p:spPr>
          <a:xfrm>
            <a:off x="5327650" y="2411816"/>
            <a:ext cx="3456349" cy="1529771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«Отцы и дети» убеждает: ни отрицание прошлого, ни слепая верность традиции не заменяют человечности, внутренней честности и уважения к чужой правде.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2026-05-19T20:12:38Z</dcterms:created>
  <dcterms:modified xsi:type="dcterms:W3CDTF">2026-05-19T20:12:38Z</dcterms:modified>
</cp:coreProperties>
</file>