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image" Target="../media/image-13-12.png"/><Relationship Id="rId13" Type="http://schemas.openxmlformats.org/officeDocument/2006/relationships/image" Target="../media/image-13-13.png"/><Relationship Id="rId14" Type="http://schemas.openxmlformats.org/officeDocument/2006/relationships/image" Target="../media/image-13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88" y="238187"/>
            <a:ext cx="4274529" cy="4706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90602" y="1394505"/>
            <a:ext cx="314128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7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Орфоэпические нормы: как правильно звучат слова
</a:t>
            </a:r>
            <a:endParaRPr lang="en-US" sz="2317" dirty="0"/>
          </a:p>
        </p:txBody>
      </p:sp>
      <p:sp>
        <p:nvSpPr>
          <p:cNvPr id="7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говорить по-русски правильно, чётко и уверенно.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правильное произношение важно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устной речи ошибка слышна сразу: по произношению судят о внимательности, грамотности и уверенности. Поэтому орфоэпические нормы важны на уроках, в чтении и в любом выступлении.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орфоэпия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Орфоэпия описывает нормы литературного произношения, то есть то, как слова принято произносить в образованной речи. Она помогает говорить одинаково понятно всем носителям языка.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8615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орфоэпии относятся ударение, произношение гласных и согласных, а также звуковые особенности в разных формах одного слова. Эти правила закреплены словарями и справочниками.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норма считается общей для всех говорящих. Просторечные и диалектные варианты могут быть привычными, но в школе и публичной речи они не считаются правильными.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98" y="1415989"/>
            <a:ext cx="2335787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в русском языке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580479" y="1546751"/>
            <a:ext cx="4852200" cy="13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Разноместное ударение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ударение может падать на любой слог: начало, середину или конец слова. Поэтому его нельзя определить только по написанию, как в некоторых других языках.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80479" y="3279686"/>
            <a:ext cx="4852219" cy="13388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Подвижное ударение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часто меняется в разных формах одного и того же слова: рука — руки, звонить — звонит. Именно такие изменения чаще всего вызывают ошибки у школьников.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в ударении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сравниваются слова, которые школьники нередко произносят неправильно из-за привычки или сходства с другими словами.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связаны с общеупотребительными словами: их знают все, но проверяют по словарю редко.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орфоэпических норм русского литературного языка и типичных школьных ошибок; без указания статистических данных.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Безударные гласные в произношении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безударной позиции гласные произносятся слабее и короче, чем под ударением. Поэтому в словах молоко, дорога, хорошо звучание не совпадает с написанием полностью.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248693" y="1971674"/>
            <a:ext cx="2219400" cy="24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[о] и [а] в речи сближаются, а [е] и [и] тоже могут изменяться. Из-за этого слово на слух иногда кажется другим, чем на письме.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127624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ошибаться, полезно слушать образцовые примеры и замечать, где в слове стоит ударение. Это помогает лучше понимать, как слово должно звучать в речи.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81" y="2058156"/>
            <a:ext cx="5139684" cy="16401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Трудные слова и их правильное произношение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показаны слова, в которых особенно часто возникают орфоэпические ошибки.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часто связаны с сочетаниями букв, которые в речи звучат не так, как пишутся.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Орфоэпические нормы русского литературного языка; школьные словари произношения.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71" y="1425172"/>
            <a:ext cx="2335515" cy="33401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произносятся согласные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6356520" y="1576367"/>
            <a:ext cx="1964292" cy="2977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Твёрдые и мягкие согласные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различать твёрдые и мягкие согласные, особенно перед е, ё, и, ю, я. От этого зависит правильное произношение и общее звучание слова.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489495" y="1576367"/>
            <a:ext cx="1964292" cy="2977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Оглушение и озвончение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Согласные в русском языке могут менять звучание рядом с соседними звуками. В словах просьба, косьба, сказка, лёгкий это особенно заметно на слух.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орфоэпическую норму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слова по орфоэпическому словарю или словарю ударений.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вариантами произношения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19125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словах словари отмечают два варианта произношения, но один из них считается основным, а другой — допустимым. Это помогает понять, какой вариант лучше использовать в учебной речи.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4344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части слов сохраняются старый и новый варианты ударения. Литературная норма закрепляет тот, который признан более употребительным, точным и уместным в современном языке.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7513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при сомнении важно не угадывать, а проверять слово по словарю. Так можно избежать ошибки даже тогда, когда в речи встречаются разные привычные варианты.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342667"/>
            <a:ext cx="3916500" cy="18626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3159" y="1342681"/>
            <a:ext cx="3916490" cy="186262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67555" y="3005333"/>
            <a:ext cx="342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Каталог и эксперт: ударение не угадывается по привычке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667555" y="3623916"/>
            <a:ext cx="34200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впервые читает слово «каталог», ему кажется естественным поставить ударение ближе к началу. Но литературная норма требует запоминания точного варианта. То же происходит со словом «эксперт»: в устной речи оно легко сбивает с толку и просит словарной проверки.
</a:t>
            </a:r>
            <a:endParaRPr lang="en-US" sz="1086" dirty="0"/>
          </a:p>
        </p:txBody>
      </p:sp>
      <p:sp>
        <p:nvSpPr>
          <p:cNvPr id="10" name="Text 2"/>
          <p:cNvSpPr txBox="1"/>
          <p:nvPr/>
        </p:nvSpPr>
        <p:spPr>
          <a:xfrm>
            <a:off x="4960629" y="3005333"/>
            <a:ext cx="342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Жалюзи и квартал: знакомые слова с неожиданным звучанием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960629" y="3623916"/>
            <a:ext cx="34200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Заимствованные слова часто выглядят привычно, но звучат непривычно для русского уха. «Жалюзи» и «квартал» нельзя уверенно произнести наугад: правильное ударение закрепляется только через повторение и обращение к словарю перед ответом или чтением вслух.
</a:t>
            </a:r>
            <a:endParaRPr lang="en-US" sz="1086" dirty="0"/>
          </a:p>
        </p:txBody>
      </p:sp>
      <p:sp>
        <p:nvSpPr>
          <p:cNvPr id="12" name="Text 4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Слова-путешественники: почему заимствования нужно запоминать отдельно
</a:t>
            </a:r>
            <a:endParaRPr lang="en-US" sz="24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ударение в разных формах слова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формах ударение может оставаться на месте или переходить на другой слог, поэтому одну и ту же основу нужно проверять отдельно.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ударение в русском языке подвижно; именно это делает формы слова особенно трудными для запоминания.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теме «Орфоэпические нормы»; данные для схемы подобраны по школьным примерам.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948" y="1900220"/>
            <a:ext cx="630000" cy="7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9779" y="1900220"/>
            <a:ext cx="720000" cy="72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948" y="3550989"/>
            <a:ext cx="720000" cy="576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49779" y="3537336"/>
            <a:ext cx="720000" cy="576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проверить произношение
</a:t>
            </a:r>
            <a:endParaRPr lang="en-US" sz="2400" dirty="0"/>
          </a:p>
        </p:txBody>
      </p:sp>
      <p:sp>
        <p:nvSpPr>
          <p:cNvPr id="17" name="Text 1"/>
          <p:cNvSpPr txBox="1"/>
          <p:nvPr/>
        </p:nvSpPr>
        <p:spPr>
          <a:xfrm>
            <a:off x="1569812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Орфоэпический словарь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нём указано, как правильно произносить слово, где ставить ударение и какие варианты считаются нормативными, а какие уже устарели или недопустимы.
</a:t>
            </a:r>
            <a:endParaRPr lang="en-US" sz="944" dirty="0"/>
          </a:p>
        </p:txBody>
      </p:sp>
      <p:sp>
        <p:nvSpPr>
          <p:cNvPr id="18" name="Text 2"/>
          <p:cNvSpPr txBox="1"/>
          <p:nvPr/>
        </p:nvSpPr>
        <p:spPr>
          <a:xfrm>
            <a:off x="5932626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проверка перед ответом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чтением вслух, пересказом или выступлением можно быстро сверить трудное слово в электронном справочнике и избежать заметной ошибки в речи.
</a:t>
            </a:r>
            <a:endParaRPr lang="en-US" sz="944" dirty="0"/>
          </a:p>
        </p:txBody>
      </p:sp>
      <p:sp>
        <p:nvSpPr>
          <p:cNvPr id="19" name="Text 3"/>
          <p:cNvSpPr txBox="1"/>
          <p:nvPr/>
        </p:nvSpPr>
        <p:spPr>
          <a:xfrm>
            <a:off x="1569812" y="350547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нормы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Словари помогают понять, какой вариант признан основным, а какой допустимым. Это особенно важно, когда в речи встречаются старые и новые формы.
</a:t>
            </a:r>
            <a:endParaRPr lang="en-US" sz="944" dirty="0"/>
          </a:p>
        </p:txBody>
      </p:sp>
      <p:sp>
        <p:nvSpPr>
          <p:cNvPr id="20" name="Text 4"/>
          <p:cNvSpPr txBox="1"/>
          <p:nvPr/>
        </p:nvSpPr>
        <p:spPr>
          <a:xfrm>
            <a:off x="5932626" y="3465336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Ученическая привычка
</a:t>
            </a:r>
            <a:pPr algn="l" indent="0" marL="0">
              <a:lnSpc>
                <a:spcPct val="100000"/>
              </a:lnSpc>
              <a:buNone/>
            </a:pPr>
            <a:r>
              <a:rPr lang="en-US" sz="9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обращение к словарю формирует навык говорить по литературной норме. Со временем проверка слов становится такой же естественной, как поиск значения.
</a:t>
            </a:r>
            <a:endParaRPr lang="en-US" sz="925" dirty="0"/>
          </a:p>
        </p:txBody>
      </p:sp>
      <p:sp>
        <p:nvSpPr>
          <p:cNvPr id="21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2478348"/>
            <a:ext cx="5139684" cy="12320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правильного и ошибочного ударения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002723" y="1611697"/>
            <a:ext cx="2669329" cy="193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быстрее увидеть, как звучит литературная норма и какие варианты чаще всего путают в школьной речи.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02724" y="3670988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2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примерах ошибка связана именно с ударением: написание не помогает угадать правильный вариант, поэтому слово нужно запоминать и проверять.
</a:t>
            </a:r>
            <a:endParaRPr lang="en-US" sz="802" dirty="0"/>
          </a:p>
        </p:txBody>
      </p:sp>
      <p:sp>
        <p:nvSpPr>
          <p:cNvPr id="8" name="Text 3"/>
          <p:cNvSpPr txBox="1"/>
          <p:nvPr/>
        </p:nvSpPr>
        <p:spPr>
          <a:xfrm>
            <a:off x="6002723" y="4196141"/>
            <a:ext cx="2742941" cy="380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Орфоэпические словари русского языка; школьные примеры для тренировки произношения.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берутся орфоэпические ошибки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типичный путь: от привычного неверного варианта к его закреплению в устной речи.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Орфоэпия в школе и в повседневной жизни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37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правильное произношение помогает отвечать уверенно и понятно. Учитель и одноклассники быстрее воспринимают мысль, когда слова звучат по литературной норме, без лишних сомнений и остановок.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37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проектах и сообщениях правильная речь делает выступление более аккуратным. Она показывает, что ученик уважает слушателей и умеет пользоваться языком внимательно и ответственно.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9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чтения вслух орфоэпия особенно заметна: неверное ударение слышно сразу. Поэтому даже хорошо подготовленный текст может прозвучать неубедительно, если не проверить трудные слова заранее.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9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повседневной беседе орфоэпическая привычка тоже важна: часто повторяемые слова произносятся автоматически. Если ошибка закрепилась, её легко слышат окружающие, поэтому полезно время от времени себя проверять.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труднее всего в произношении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особенно заметны в словах, которые часто встречаются на уроках и в повседневной речи.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ошибок связано с ударением: оно подвижно и не всегда угадывается по написанию, поэтому требует отдельного запоминания.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теме «Орфоэпические нормы»; диаграмма носит иллюстративный характер.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401" y="1454089"/>
            <a:ext cx="2334607" cy="30453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запоминать правильное произношение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016175" y="1705331"/>
            <a:ext cx="5729489" cy="1161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Произносите трудное слово в словосочетании и вслух несколько раз. Так легче запомнить не только ударение, но и привычное звучание слова в речи, например: «красивее цветок», «звонит учитель».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016175" y="3372206"/>
            <a:ext cx="5729489" cy="1161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Сверяйтесь со словарём и делайте короткие подсказки для памяти. Полезно записывать слова, которые часто путают: «торты», «щавель», «договор», «звонит». Повторение помогает закрепить правильный вариант надежнее случайного запоминания.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орфоэпические нормы меняются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80342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привычное употребление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025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5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речи разных людей может закрепляться несколько вариантов произношения. Часто сначала слышен разговорный или местный вариант, который ещё не стал литературной нормой.
</a:t>
            </a:r>
            <a:endParaRPr lang="en-US" sz="1025" dirty="0"/>
          </a:p>
        </p:txBody>
      </p:sp>
      <p:sp>
        <p:nvSpPr>
          <p:cNvPr id="8" name="Text 2"/>
          <p:cNvSpPr txBox="1"/>
          <p:nvPr/>
        </p:nvSpPr>
        <p:spPr>
          <a:xfrm>
            <a:off x="3212990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проверка словарями
</a:t>
            </a:r>
            <a:pPr algn="ctr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Словари фиксируют, какой вариант уже считается правильным, а какой остаётся ошибочным или допустимым только в отдельных случаях. Так появляется ясное правило для школы и официальной речи.
</a:t>
            </a:r>
            <a:endParaRPr lang="en-US" sz="953" dirty="0"/>
          </a:p>
        </p:txBody>
      </p:sp>
      <p:sp>
        <p:nvSpPr>
          <p:cNvPr id="9" name="Text 3"/>
          <p:cNvSpPr txBox="1"/>
          <p:nvPr/>
        </p:nvSpPr>
        <p:spPr>
          <a:xfrm>
            <a:off x="6203406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обновление нормы
</a:t>
            </a:r>
            <a:pPr algn="ctr" indent="0" marL="0">
              <a:lnSpc>
                <a:spcPct val="100000"/>
              </a:lnSpc>
              <a:buNone/>
            </a:pPr>
            <a:r>
              <a:rPr lang="en-US" sz="96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часть слов получает новый нормативный вариант, если он становится общеупотребительным. Но единообразие в учебной и культурной речи сохраняется благодаря словарям и справочникам.
</a:t>
            </a:r>
            <a:endParaRPr lang="en-US" sz="960" dirty="0"/>
          </a:p>
        </p:txBody>
      </p:sp>
      <p:sp>
        <p:nvSpPr>
          <p:cNvPr id="10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74061" y="1394505"/>
            <a:ext cx="659587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Орфоэпия помогает говорить точно и уверенно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1282111" y="2914262"/>
            <a:ext cx="657977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орфоэпических норм делает речь понятной, культурной и выразительной. Если проверять трудные слова, следить за ударением и регулярно тренироваться, говорить по литературной норме становится намного легче.
</a:t>
            </a:r>
            <a:endParaRPr lang="en-US" sz="137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2026-05-23T14:38:37Z</dcterms:created>
  <dcterms:modified xsi:type="dcterms:W3CDTF">2026-05-23T14:38:37Z</dcterms:modified>
</cp:coreProperties>
</file>