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image" Target="../media/image-3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image" Target="../media/image-9-11.png"/><Relationship Id="rId12" Type="http://schemas.openxmlformats.org/officeDocument/2006/relationships/image" Target="../media/image-9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25" y="1958022"/>
            <a:ext cx="4347000" cy="27338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10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Грибы: ключевые темы и значение
</a:t>
            </a:r>
            <a:endParaRPr lang="en-US" sz="3212" dirty="0"/>
          </a:p>
        </p:txBody>
      </p:sp>
      <p:sp>
        <p:nvSpPr>
          <p:cNvPr id="5" name="Text 1"/>
          <p:cNvSpPr txBox="1"/>
          <p:nvPr/>
        </p:nvSpPr>
        <p:spPr>
          <a:xfrm>
            <a:off x="5217550" y="4500900"/>
            <a:ext cx="26286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5217550" y="3501125"/>
            <a:ext cx="3476400" cy="8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Изучим особенности, роль и значение грибов в природе и жизни человека.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9527" y="0"/>
            <a:ext cx="392794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2605175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и разнообразие грибов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37716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существуют на Земле более 400 миллионов лет. Сегодня известно около 150 тысяч их видов, из них свыше тысячи встречается в России, половина из них съедобна.
</a:t>
            </a:r>
            <a:endParaRPr lang="en-US" sz="10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0000" y="2701245"/>
            <a:ext cx="2747700" cy="19910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97793" y="2701137"/>
            <a:ext cx="2748000" cy="199122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45896" y="2701137"/>
            <a:ext cx="2748000" cy="1991227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50000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грибов в живом мире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596200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Царство грибов и его виды
</a:t>
            </a:r>
            <a:pPr algn="l" indent="0" marL="0">
              <a:lnSpc>
                <a:spcPct val="115000"/>
              </a:lnSpc>
              <a:buNone/>
            </a:pPr>
            <a:r>
              <a:rPr lang="en-US" sz="2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образуют отдельное царство живых организмов, включающее одноклеточные дрожжи, различные плесени и многоклеточные шляпочные грибы. Каждый из них необычен по строению и жизненному циклу.
</a:t>
            </a:r>
            <a:endParaRPr lang="en-US" sz="878" dirty="0"/>
          </a:p>
        </p:txBody>
      </p:sp>
      <p:sp>
        <p:nvSpPr>
          <p:cNvPr id="11" name="Text 3"/>
          <p:cNvSpPr txBox="1"/>
          <p:nvPr/>
        </p:nvSpPr>
        <p:spPr>
          <a:xfrm>
            <a:off x="3344393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хлорофилла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не содержат хлорофилл, поэтому не способны к фотосинтезу. В отличие от растений, они питаются готовыми органическими веществами, попадающими из окружающей среды.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6092496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роста и размножения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грибов происходит за счёт нарастания грибницы, а размножаются они спорами. Эти процессы уникальны и обеспечивают широкое распространение грибов в природе.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клеток грибов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2306245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клетки находится ядро, отвечающее за хранение и передачу генетической информации грибов.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3142140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Цитоплазма содержит митохондрии, обеспечивающие энергией жизненные процессы в клетке.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450000" y="1470350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стенка грибов состоит из хитина — прочного вещества, придающего защиту и форму клетке.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8" name="Text 5"/>
          <p:cNvSpPr txBox="1"/>
          <p:nvPr/>
        </p:nvSpPr>
        <p:spPr>
          <a:xfrm>
            <a:off x="450000" y="3978036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клетках грибов отсутствуют хлоропласты, поэтому питание основано на поглощении внешних веществ.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9527" y="0"/>
            <a:ext cx="392794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752725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Внешнее строение шляпочного гриба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810900" y="2259825"/>
            <a:ext cx="3570900" cy="106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части гриба
</a:t>
            </a:r>
            <a:pPr algn="l" indent="0" marL="0">
              <a:lnSpc>
                <a:spcPct val="115000"/>
              </a:lnSpc>
              <a:buNone/>
            </a:pPr>
            <a:r>
              <a:rPr lang="en-US" sz="5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Шляпка содержит споры, необходимые для размножения. Ножка поддерживает шляпку и поднимает её над поверхностью.
</a:t>
            </a:r>
            <a:endParaRPr lang="en-US" sz="1086" dirty="0"/>
          </a:p>
        </p:txBody>
      </p:sp>
      <p:sp>
        <p:nvSpPr>
          <p:cNvPr id="7" name="Text 3"/>
          <p:cNvSpPr txBox="1"/>
          <p:nvPr/>
        </p:nvSpPr>
        <p:spPr>
          <a:xfrm>
            <a:off x="810900" y="3632100"/>
            <a:ext cx="3570900" cy="106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Вариации по виду
</a:t>
            </a:r>
            <a:pPr algn="l" indent="0" marL="0">
              <a:lnSpc>
                <a:spcPct val="115000"/>
              </a:lnSpc>
              <a:buNone/>
            </a:pPr>
            <a:r>
              <a:rPr lang="en-US" sz="5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Грибница развивается в почве или субстрате, поглощая воду и питательные вещества. Цвет и размер шляпки зависят от вида гриба.
</a:t>
            </a:r>
            <a:endParaRPr lang="en-US" sz="1086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Многообразие видов грибов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Плесневые грибы составляют наибольшую долю известных видов, играя важную роль в экосистемах.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Наибольшая численность плесневых обусловлена их быстрым размножением и многочисленностью видов.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данные, 2023
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грибов: способы получения веществ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26944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Паразиты питаются живыми организмами, нанося вред растениям и животным, часто вызывая болезни и снижая урожайность.
</a:t>
            </a:r>
            <a:endParaRPr lang="en-US" sz="1086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37716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Симбионты вступают в взаимовыгодные отношения, например, образуя микоризу с корнями деревьев для совместного обмена веществами.
</a:t>
            </a:r>
            <a:endParaRPr lang="en-US" sz="1086" dirty="0"/>
          </a:p>
        </p:txBody>
      </p:sp>
      <p:sp>
        <p:nvSpPr>
          <p:cNvPr id="6" name="Text 3"/>
          <p:cNvSpPr txBox="1"/>
          <p:nvPr/>
        </p:nvSpPr>
        <p:spPr>
          <a:xfrm>
            <a:off x="450000" y="16172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Сапрофиты разлагают мёртвую органику, что способствует очищению окружающей среды и возврату питательных веществ в почву.
</a:t>
            </a:r>
            <a:endParaRPr lang="en-US" sz="1086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37469" y="1162275"/>
            <a:ext cx="6869063" cy="1939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9988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грибов, растений и животных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035225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ключевые различия и сходства в строении и питании этих организмов.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797000" y="4035300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способу питания грибы ближе к животным, но имеют клеточную стенку, как у растений.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3251288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справочники
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46296" y="1580032"/>
            <a:ext cx="449100" cy="449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246285" y="2416495"/>
            <a:ext cx="449100" cy="449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260966" y="3237659"/>
            <a:ext cx="419738" cy="4797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2246285" y="4089402"/>
            <a:ext cx="449100" cy="4491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450000" y="450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грибов в экосистемах
</a:t>
            </a:r>
            <a:endParaRPr lang="en-US" sz="2400" dirty="0"/>
          </a:p>
        </p:txBody>
      </p:sp>
      <p:sp>
        <p:nvSpPr>
          <p:cNvPr id="1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16" name="Text 2"/>
          <p:cNvSpPr txBox="1"/>
          <p:nvPr/>
        </p:nvSpPr>
        <p:spPr>
          <a:xfrm>
            <a:off x="3070392" y="1509076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Разложение органики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разлагают растительные и животные остатки, возвращая необходимые вещества в почву и поддерживая плодородие.
</a:t>
            </a:r>
            <a:endParaRPr lang="en-US" sz="800" dirty="0"/>
          </a:p>
        </p:txBody>
      </p:sp>
      <p:sp>
        <p:nvSpPr>
          <p:cNvPr id="17" name="Text 3"/>
          <p:cNvSpPr txBox="1"/>
          <p:nvPr/>
        </p:nvSpPr>
        <p:spPr>
          <a:xfrm>
            <a:off x="3070381" y="2345535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 веществ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Участвуют в обмене веществ, связывая минералы и органические соединения для дальнейшего использования другими организмами.
</a:t>
            </a:r>
            <a:endParaRPr lang="en-US" sz="800" dirty="0"/>
          </a:p>
        </p:txBody>
      </p:sp>
      <p:sp>
        <p:nvSpPr>
          <p:cNvPr id="18" name="Text 4"/>
          <p:cNvSpPr txBox="1"/>
          <p:nvPr/>
        </p:nvSpPr>
        <p:spPr>
          <a:xfrm>
            <a:off x="3070381" y="3181993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микоризы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Взаимодействуют с корнями растений, улучшая их поглощение воды и питательных веществ из почвы.
</a:t>
            </a:r>
            <a:endParaRPr lang="en-US" sz="800" dirty="0"/>
          </a:p>
        </p:txBody>
      </p:sp>
      <p:sp>
        <p:nvSpPr>
          <p:cNvPr id="19" name="Text 5"/>
          <p:cNvSpPr txBox="1"/>
          <p:nvPr/>
        </p:nvSpPr>
        <p:spPr>
          <a:xfrm>
            <a:off x="3070381" y="4018437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Очистка среды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Способствуют естественной очистке почвы, разрушая токсичные вещества и помогая экосистемам восстанавливаться.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97129" y="0"/>
            <a:ext cx="4550792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0000" y="1208150"/>
            <a:ext cx="3653100" cy="1221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Съедобные грибы: примеры и польза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10775" y="3887700"/>
            <a:ext cx="3292200" cy="8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широко применяются в кулинарии: их жарят, варят и сушат. Период активного сбора обычно приходится на лето и начало осени.
</a:t>
            </a:r>
            <a:endParaRPr lang="en-US" sz="986" dirty="0"/>
          </a:p>
        </p:txBody>
      </p:sp>
      <p:sp>
        <p:nvSpPr>
          <p:cNvPr id="7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810775" y="2812175"/>
            <a:ext cx="3292200" cy="8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популярных съедобных грибов — белый гриб, лисичка и опёнок. Они богаты белками и витаминами группы B, а также минералами, полезными для здоровья.
</a:t>
            </a:r>
            <a:endParaRPr lang="en-US" sz="98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Ядовитые грибы и их опасность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1512663"/>
            <a:ext cx="2929200" cy="14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Мухомор и бледная поганка содержат сильнодействующие токсины, способные вызвать серьёзные отравления при употреблении даже в малых количествах.
</a:t>
            </a:r>
            <a:endParaRPr lang="en-US" sz="10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3640851" y="1512675"/>
            <a:ext cx="2929200" cy="14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России ежегодно фиксируется свыше 2000 случаев отравления грибами, что подчёркивает важность осторожности и знания съедобных видов.
</a:t>
            </a:r>
            <a:endParaRPr lang="en-US" sz="1086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3244500"/>
            <a:ext cx="2929200" cy="14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Симптомы интоксикации включают тошноту, рвоту, боли в животе и серьёзные поражения печени и почек, которые требуют немедленной медицинской помощи.
</a:t>
            </a:r>
            <a:endParaRPr lang="en-US" sz="1086" dirty="0"/>
          </a:p>
        </p:txBody>
      </p:sp>
      <p:sp>
        <p:nvSpPr>
          <p:cNvPr id="9" name="Text 5"/>
          <p:cNvSpPr txBox="1"/>
          <p:nvPr/>
        </p:nvSpPr>
        <p:spPr>
          <a:xfrm>
            <a:off x="3640851" y="3244500"/>
            <a:ext cx="2929200" cy="14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отравления могут привести к смертельному исходу, особенно при задержке лечения, поэтому важно избегать сбора и употребления незнакомых грибов.
</a:t>
            </a:r>
            <a:endParaRPr lang="en-US" sz="108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2073251"/>
            <a:ext cx="8244000" cy="261789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50000"/>
            <a:ext cx="8244000" cy="4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9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пути попадания грибков в организм человека
</a:t>
            </a:r>
            <a:endParaRPr lang="en-US" sz="2292" dirty="0"/>
          </a:p>
        </p:txBody>
      </p:sp>
      <p:sp>
        <p:nvSpPr>
          <p:cNvPr id="6" name="Text 2"/>
          <p:cNvSpPr txBox="1"/>
          <p:nvPr/>
        </p:nvSpPr>
        <p:spPr>
          <a:xfrm>
            <a:off x="450025" y="990000"/>
            <a:ext cx="82440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Механизмы передачи и возможные последствия грибковых инфекций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грибов в медицине и науке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49975" y="2063000"/>
            <a:ext cx="2577600" cy="17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Пенициллин, впервые полученный из плесени, стал основой для антибиотиков, кардинально изменивших лечение инфекций и сохранивших миллионы жизней.
</a:t>
            </a:r>
            <a:endParaRPr lang="en-US" sz="11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3283187" y="2063000"/>
            <a:ext cx="2577600" cy="17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Противогрибковые препараты и иммуномодуляторы на основе грибов служат важной частью современной медицины, помогая бороться с инфекциями и укреплять иммунитет.
</a:t>
            </a:r>
            <a:endParaRPr lang="en-US" sz="1186" dirty="0"/>
          </a:p>
        </p:txBody>
      </p:sp>
      <p:sp>
        <p:nvSpPr>
          <p:cNvPr id="8" name="Text 4"/>
          <p:cNvSpPr txBox="1"/>
          <p:nvPr/>
        </p:nvSpPr>
        <p:spPr>
          <a:xfrm>
            <a:off x="6116425" y="2063000"/>
            <a:ext cx="2577600" cy="17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Дрожжи широко применяются в исследованиях генетики и биотехнологии, являясь модельными организмами для изучения клеточных процессов и разработки новых технологий.
</a:t>
            </a:r>
            <a:endParaRPr lang="en-US" sz="1186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300" y="1351787"/>
            <a:ext cx="4121700" cy="11109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1700" y="2466199"/>
            <a:ext cx="4122300" cy="111108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71700" y="3580665"/>
            <a:ext cx="4122300" cy="111108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50000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грибов в пищевой промышленности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455250" y="1516450"/>
            <a:ext cx="36612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дрожжей в хлебопечении и напитках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Дрожжи обеспечивают брожение — ключевой процесс для получения пышного хлеба, кваса и вин. Без них продукты теряют характерный вкус и структуру, делая их менее привлекательными для потребителей.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55250" y="2630889"/>
            <a:ext cx="36612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Плесневые грибы и сыроделие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Определённые виды плесени способствуют созреванию сыров, таких как рокфор и камамбер, придавая им уникальный аромат и текстуру. Этот процесс контролируется для обеспечения качества продукта.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455250" y="3745350"/>
            <a:ext cx="36612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Мицелий как источник белка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Белковые продукты на основе грибного мицелия становятся всё более популярными как альтернативы мясу, обеспечивая безопасный и экологичный источник питания для растущего населения.
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Вред от грибов растениям и животным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1810175"/>
            <a:ext cx="2577600" cy="15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Грибковые заболевания, как фитофтороз картофеля и мучнистая роса, вызывают значительные потери урожая, снижая количество и качество пищевых ресурсов.
</a:t>
            </a:r>
            <a:endParaRPr lang="en-US" sz="12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3283203" y="1810175"/>
            <a:ext cx="2577600" cy="15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Паразитические грибы способны поражать насекомых, рыб и амфибий, что негативно влияет на биоразнообразие и нарушает экологический баланс в природных сообществах.
</a:t>
            </a:r>
            <a:endParaRPr lang="en-US" sz="1286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3680468"/>
            <a:ext cx="5410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таких болезней приводит к экономическим убыткам, сокращению производства продовольствия и ухудшению условий жизни в сельском хозяйстве.
</a:t>
            </a:r>
            <a:endParaRPr lang="en-US" sz="1286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 грибов в России: статистика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Ежегодный объём сбора варьируется в зависимости от климатических условий и интенсивности сезона, главные регионы характеризуются лесистостью и влажным климатом.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Наибольшая активность по сбору грибов наблюдается с июля по сентябрь, что совпадает с оптимальными условиями для роста и плодоношения грибов.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Рослесхоза, 2023 год
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50000" y="1085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в культуре и традициях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450000" y="1903300"/>
            <a:ext cx="19602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XIX век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Русские художники часто изображали в лесных пейзажах шляпочные грибы, подчёркивая их загадочную роль в природе.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2544604" y="1903300"/>
            <a:ext cx="19602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Русские народные сказки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традиционно связывали с лесными духами и волшебными существами, что отражает мистическое восприятие в народной культуре.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4639207" y="1903300"/>
            <a:ext cx="19602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Пословицы и поговорки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присутствуют в пословицах, символизируя изобилие и осенние дары природы.
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6733811" y="1903300"/>
            <a:ext cx="19602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Япония, современность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 мацутакэ считается символом счастья и долголетия, его собирают с особым почтением и используют в национальной кухне.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0" y="2892484"/>
            <a:ext cx="9144000" cy="22502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21025" y="1449000"/>
            <a:ext cx="36609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Уникальные грибные виды способны разлагать пластик и нефтепродукты, что открывает перспективы их применения для экологической очистки окружающей среды.
</a:t>
            </a:r>
            <a:endParaRPr lang="en-US" sz="1086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5033100" y="1449000"/>
            <a:ext cx="36609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Разработки в биотехнологиях используют грибы для создания биоразлагаемой упаковки и новых материалов, а супергрибы с ферментами помогают в медицине и промышленности.
</a:t>
            </a:r>
            <a:endParaRPr lang="en-US" sz="1086" dirty="0"/>
          </a:p>
        </p:txBody>
      </p:sp>
      <p:sp>
        <p:nvSpPr>
          <p:cNvPr id="9" name="Text 3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исследования грибов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при сборе грибов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26944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Запрещается использовать для сбора старые или повреждённые грибы, а также те, что растут у дорог и промышленных зон из-за возможного загрязнения.
</a:t>
            </a:r>
            <a:endParaRPr lang="en-US" sz="1086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37716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хранения грибов лучше использовать корзины, что предотвращает их травмирование и сохраняет свежесть, в отличие от полиэтиленовых пакетов.
</a:t>
            </a:r>
            <a:endParaRPr lang="en-US" sz="1086" dirty="0"/>
          </a:p>
        </p:txBody>
      </p:sp>
      <p:sp>
        <p:nvSpPr>
          <p:cNvPr id="6" name="Text 3"/>
          <p:cNvSpPr txBox="1"/>
          <p:nvPr/>
        </p:nvSpPr>
        <p:spPr>
          <a:xfrm>
            <a:off x="450000" y="16172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Необходимо собирать только хорошо изученные и легко узнаваемые съедобные грибы, чтобы избежать риска отравлений и ошибок при идентификации.
</a:t>
            </a:r>
            <a:endParaRPr lang="en-US" sz="1086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233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3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Грибы: важность и значение для природы и человека
</a:t>
            </a:r>
            <a:endParaRPr lang="en-US" sz="4312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3707950"/>
            <a:ext cx="4122000" cy="9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играют ключевую роль в поддержании баланса природы и экономики, способствуя разложению, улучшению почвы и обеспечивая ценными продуктами в питании, медицине и культуре.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2026-05-08T10:45:34Z</dcterms:created>
  <dcterms:modified xsi:type="dcterms:W3CDTF">2026-05-08T10:45:34Z</dcterms:modified>
</cp:coreProperties>
</file>