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8288000" cy="10287000"/>
  <p:notesSz cx="10287000" cy="18288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jpeg"/><Relationship Id="rId6" Type="http://schemas.openxmlformats.org/officeDocument/2006/relationships/image" Target="../media/image-4-6.png"/><Relationship Id="rId7" Type="http://schemas.openxmlformats.org/officeDocument/2006/relationships/image" Target="../media/image-4-7.jpe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jpeg"/><Relationship Id="rId5" Type="http://schemas.openxmlformats.org/officeDocument/2006/relationships/image" Target="../media/image-17-5.jpe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16400" y="1428399"/>
            <a:ext cx="8059200" cy="784670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530375" y="2331350"/>
            <a:ext cx="7529100" cy="502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«Маленькие человечки»: сказка о труде, доброте и чуде
</a:t>
            </a:r>
            <a:pPr algn="l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Честный башмачник, ночные помощники и доброе чудо в одной сказке.
</a:t>
            </a:r>
            <a:endParaRPr lang="en-US" sz="4600" dirty="0"/>
          </a:p>
        </p:txBody>
      </p:sp>
      <p:sp>
        <p:nvSpPr>
          <p:cNvPr id="5" name="Text 1"/>
          <p:cNvSpPr txBox="1"/>
          <p:nvPr/>
        </p:nvSpPr>
        <p:spPr>
          <a:xfrm>
            <a:off x="1530375" y="8050825"/>
            <a:ext cx="7529100" cy="122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8950" y="2235947"/>
            <a:ext cx="8053500" cy="802990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242500" y="9536150"/>
            <a:ext cx="9246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9020150" y="3242100"/>
            <a:ext cx="7925400" cy="55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Эту историю собрали братья Гримм из немецких народных сказок. По-русски её понятно и мягко передал А. Введенский, сохранив простой быт ремесленника и волшебство, которое незаметно входит в обычную жизнь.
</a:t>
            </a:r>
            <a:endParaRPr lang="en-US" sz="2600" dirty="0"/>
          </a:p>
        </p:txBody>
      </p:sp>
      <p:sp>
        <p:nvSpPr>
          <p:cNvPr id="6" name="Text 2"/>
          <p:cNvSpPr txBox="1"/>
          <p:nvPr/>
        </p:nvSpPr>
        <p:spPr>
          <a:xfrm>
            <a:off x="519350" y="468400"/>
            <a:ext cx="14526600" cy="12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народной сказки до детского чтения
</a:t>
            </a:r>
            <a:endParaRPr lang="en-US" sz="5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3995" y="2985284"/>
            <a:ext cx="835200" cy="66816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10962" y="2948164"/>
            <a:ext cx="835200" cy="742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4009" y="6708251"/>
            <a:ext cx="835200" cy="6681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724479" y="6638231"/>
            <a:ext cx="808200" cy="8082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32650" y="-56980"/>
            <a:ext cx="16622700" cy="162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действует в сказке
</a:t>
            </a:r>
            <a:endParaRPr lang="en-US" sz="4500" dirty="0"/>
          </a:p>
        </p:txBody>
      </p:sp>
      <p:sp>
        <p:nvSpPr>
          <p:cNvPr id="8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1057075" y="3993125"/>
            <a:ext cx="7865400" cy="18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честно шьёт обувь и не бросает работу, даже когда в доме почти нет денег. Его терпение и аккуратность делают героя понятным и очень близким детям.
</a:t>
            </a:r>
            <a:endParaRPr lang="en-US" sz="2500" dirty="0"/>
          </a:p>
        </p:txBody>
      </p:sp>
      <p:sp>
        <p:nvSpPr>
          <p:cNvPr id="10" name="Text 3"/>
          <p:cNvSpPr txBox="1"/>
          <p:nvPr/>
        </p:nvSpPr>
        <p:spPr>
          <a:xfrm>
            <a:off x="2186875" y="2996125"/>
            <a:ext cx="6735600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Башмачник
</a:t>
            </a:r>
            <a:endParaRPr lang="en-US" sz="3200" dirty="0"/>
          </a:p>
        </p:txBody>
      </p:sp>
      <p:sp>
        <p:nvSpPr>
          <p:cNvPr id="11" name="Text 4"/>
          <p:cNvSpPr txBox="1"/>
          <p:nvPr/>
        </p:nvSpPr>
        <p:spPr>
          <a:xfrm>
            <a:off x="9794275" y="3993175"/>
            <a:ext cx="7865400" cy="18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думает о хозяйстве, переживает из-за бедности и помогает увидеть, как трудно живётся семье. Её забота делает сказку домашней и по-настоящему тёплой.
</a:t>
            </a:r>
            <a:endParaRPr lang="en-US" sz="2500" dirty="0"/>
          </a:p>
        </p:txBody>
      </p:sp>
      <p:sp>
        <p:nvSpPr>
          <p:cNvPr id="12" name="Text 5"/>
          <p:cNvSpPr txBox="1"/>
          <p:nvPr/>
        </p:nvSpPr>
        <p:spPr>
          <a:xfrm>
            <a:off x="11030275" y="2980825"/>
            <a:ext cx="6629400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Жена башмачника
</a:t>
            </a:r>
            <a:endParaRPr lang="en-US" sz="3200" dirty="0"/>
          </a:p>
        </p:txBody>
      </p:sp>
      <p:sp>
        <p:nvSpPr>
          <p:cNvPr id="13" name="Text 6"/>
          <p:cNvSpPr txBox="1"/>
          <p:nvPr/>
        </p:nvSpPr>
        <p:spPr>
          <a:xfrm>
            <a:off x="1057075" y="7758600"/>
            <a:ext cx="7865400" cy="18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Ночью они тайно приходят на помощь и быстро завершают работу мастера. Их труд похож на маленькое чудо, которое случается без лишнего шума и споров.
</a:t>
            </a:r>
            <a:endParaRPr lang="en-US" sz="2500" dirty="0"/>
          </a:p>
        </p:txBody>
      </p:sp>
      <p:sp>
        <p:nvSpPr>
          <p:cNvPr id="14" name="Text 7"/>
          <p:cNvSpPr txBox="1"/>
          <p:nvPr/>
        </p:nvSpPr>
        <p:spPr>
          <a:xfrm>
            <a:off x="2186875" y="6703775"/>
            <a:ext cx="6735600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Маленькие человечки
</a:t>
            </a:r>
            <a:endParaRPr lang="en-US" sz="3200" dirty="0"/>
          </a:p>
        </p:txBody>
      </p:sp>
      <p:sp>
        <p:nvSpPr>
          <p:cNvPr id="15" name="Text 8"/>
          <p:cNvSpPr txBox="1"/>
          <p:nvPr/>
        </p:nvSpPr>
        <p:spPr>
          <a:xfrm>
            <a:off x="9794275" y="7758600"/>
            <a:ext cx="7865400" cy="18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Оно соединяет бедную мастерскую, добрые поступки и счастливый итог. Благодаря чуду обычный день становится особенным, а история запоминается надолго.
</a:t>
            </a:r>
            <a:endParaRPr lang="en-US" sz="2500" dirty="0"/>
          </a:p>
        </p:txBody>
      </p:sp>
      <p:sp>
        <p:nvSpPr>
          <p:cNvPr id="16" name="Text 9"/>
          <p:cNvSpPr txBox="1"/>
          <p:nvPr/>
        </p:nvSpPr>
        <p:spPr>
          <a:xfrm>
            <a:off x="11030275" y="6703775"/>
            <a:ext cx="6629400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Чудо сказки
</a:t>
            </a:r>
            <a:endParaRPr lang="en-US" sz="3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8ED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9275" y="2025012"/>
            <a:ext cx="5112600" cy="398922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93688" y="2025012"/>
            <a:ext cx="5112600" cy="398922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2498100" y="2025012"/>
            <a:ext cx="5112600" cy="3989226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200" dirty="0"/>
          </a:p>
        </p:txBody>
      </p:sp>
      <p:sp>
        <p:nvSpPr>
          <p:cNvPr id="11" name="Text 1"/>
          <p:cNvSpPr txBox="1"/>
          <p:nvPr/>
        </p:nvSpPr>
        <p:spPr>
          <a:xfrm>
            <a:off x="679950" y="491775"/>
            <a:ext cx="16930800" cy="8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выглядит мастерская башмачника
</a:t>
            </a:r>
            <a:endParaRPr lang="en-US" sz="4500" dirty="0"/>
          </a:p>
        </p:txBody>
      </p:sp>
      <p:sp>
        <p:nvSpPr>
          <p:cNvPr id="12" name="Text 2"/>
          <p:cNvSpPr txBox="1"/>
          <p:nvPr/>
        </p:nvSpPr>
        <p:spPr>
          <a:xfrm>
            <a:off x="1089275" y="7326427"/>
            <a:ext cx="5112600" cy="19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мастерской нет богатой мебели и ярких украшений. Зато там лежат кусочки кожи, стоят простые инструменты и всё готово для честной работы. Такое место сразу настраивает на спокойный, сосредоточенный труд.
</a:t>
            </a:r>
            <a:endParaRPr lang="en-US" sz="2211" dirty="0"/>
          </a:p>
        </p:txBody>
      </p:sp>
      <p:sp>
        <p:nvSpPr>
          <p:cNvPr id="13" name="Text 3"/>
          <p:cNvSpPr txBox="1"/>
          <p:nvPr/>
        </p:nvSpPr>
        <p:spPr>
          <a:xfrm>
            <a:off x="1089277" y="6289732"/>
            <a:ext cx="51126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00" b="1" dirty="0">
                <a:solidFill>
                  <a:srgbClr val="0345E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Тихий уголок труда
</a:t>
            </a:r>
            <a:endParaRPr lang="en-US" sz="2800" dirty="0"/>
          </a:p>
        </p:txBody>
      </p:sp>
      <p:sp>
        <p:nvSpPr>
          <p:cNvPr id="14" name="Text 4"/>
          <p:cNvSpPr txBox="1"/>
          <p:nvPr/>
        </p:nvSpPr>
        <p:spPr>
          <a:xfrm>
            <a:off x="6793688" y="7326427"/>
            <a:ext cx="5112600" cy="19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Небольшая лампа освещает стол и делает комнату уютной. Каждая вещь лежит на своём месте, а аккуратные башмачки будто ждут своего часа. От этой сцены становится тихо и немного волшебно.
</a:t>
            </a:r>
            <a:endParaRPr lang="en-US" sz="2281" dirty="0"/>
          </a:p>
        </p:txBody>
      </p:sp>
      <p:sp>
        <p:nvSpPr>
          <p:cNvPr id="15" name="Text 5"/>
          <p:cNvSpPr txBox="1"/>
          <p:nvPr/>
        </p:nvSpPr>
        <p:spPr>
          <a:xfrm>
            <a:off x="6793690" y="6289732"/>
            <a:ext cx="51126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00" b="1" dirty="0">
                <a:solidFill>
                  <a:srgbClr val="0345E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Тёплый свет и порядок
</a:t>
            </a:r>
            <a:endParaRPr lang="en-US" sz="2800" dirty="0"/>
          </a:p>
        </p:txBody>
      </p:sp>
      <p:sp>
        <p:nvSpPr>
          <p:cNvPr id="16" name="Text 6"/>
          <p:cNvSpPr txBox="1"/>
          <p:nvPr/>
        </p:nvSpPr>
        <p:spPr>
          <a:xfrm>
            <a:off x="12498100" y="7326427"/>
            <a:ext cx="5112600" cy="19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Мастерская похожа на маленький мир, где труд важнее роскоши. Простота обстановки помогает представить, как ночью здесь может произойти чудо. Именно такой фон делает сказку ясной и очень живой.
</a:t>
            </a:r>
            <a:endParaRPr lang="en-US" sz="2322" dirty="0"/>
          </a:p>
        </p:txBody>
      </p:sp>
      <p:sp>
        <p:nvSpPr>
          <p:cNvPr id="17" name="Text 7"/>
          <p:cNvSpPr txBox="1"/>
          <p:nvPr/>
        </p:nvSpPr>
        <p:spPr>
          <a:xfrm>
            <a:off x="12498102" y="6289732"/>
            <a:ext cx="51126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44" b="1" dirty="0">
                <a:solidFill>
                  <a:srgbClr val="0345E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Домашняя сказочная атмосфера
</a:t>
            </a:r>
            <a:endParaRPr lang="en-US" sz="2644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9773" y="3063875"/>
            <a:ext cx="16483054" cy="6284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57150" y="428975"/>
            <a:ext cx="16488300" cy="130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начинается чудо
</a:t>
            </a:r>
            <a:endParaRPr lang="en-US" sz="4500" dirty="0"/>
          </a:p>
        </p:txBody>
      </p:sp>
      <p:sp>
        <p:nvSpPr>
          <p:cNvPr id="5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200" dirty="0"/>
          </a:p>
        </p:txBody>
      </p:sp>
      <p:sp>
        <p:nvSpPr>
          <p:cNvPr id="6" name="Text 2"/>
          <p:cNvSpPr txBox="1"/>
          <p:nvPr/>
        </p:nvSpPr>
        <p:spPr>
          <a:xfrm>
            <a:off x="957150" y="1729775"/>
            <a:ext cx="16488300" cy="13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событий в сказке о бедном башмачнике и его ночных помощниках.
</a:t>
            </a:r>
            <a:endParaRPr lang="en-US" sz="2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74600" y="807050"/>
            <a:ext cx="15199800" cy="11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башмачник удивляется
</a:t>
            </a:r>
            <a:endParaRPr lang="en-US" sz="4600" dirty="0"/>
          </a:p>
        </p:txBody>
      </p:sp>
      <p:sp>
        <p:nvSpPr>
          <p:cNvPr id="5" name="Text 1"/>
          <p:cNvSpPr txBox="1"/>
          <p:nvPr/>
        </p:nvSpPr>
        <p:spPr>
          <a:xfrm>
            <a:off x="2622300" y="6869750"/>
            <a:ext cx="6046800" cy="26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Башмачник не знает, кто трудился ночью, поэтому сначала только смотрит, улыбается и удивлённо качает головой. Красота работы говорит сама за себя.
</a:t>
            </a:r>
            <a:endParaRPr lang="en-US" sz="2600" dirty="0"/>
          </a:p>
        </p:txBody>
      </p:sp>
      <p:sp>
        <p:nvSpPr>
          <p:cNvPr id="6" name="Text 2"/>
          <p:cNvSpPr txBox="1"/>
          <p:nvPr/>
        </p:nvSpPr>
        <p:spPr>
          <a:xfrm>
            <a:off x="2622300" y="3293000"/>
            <a:ext cx="6046800" cy="26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просыпается и видит на столе готовую пару обуви, хотя вечером оставался только последний кусок кожи. Такое событие кажется ему почти невозможным.
</a:t>
            </a:r>
            <a:endParaRPr lang="en-US" sz="2600" dirty="0"/>
          </a:p>
        </p:txBody>
      </p:sp>
      <p:sp>
        <p:nvSpPr>
          <p:cNvPr id="7" name="Text 3"/>
          <p:cNvSpPr txBox="1"/>
          <p:nvPr/>
        </p:nvSpPr>
        <p:spPr>
          <a:xfrm>
            <a:off x="10637600" y="3293000"/>
            <a:ext cx="6046800" cy="26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бедного мастера это не просто приятная новость, а настоящее чудо. Он честно работает, но помощи не ждёт, поэтому радость становится особенно сильной.
</a:t>
            </a:r>
            <a:endParaRPr lang="en-US" sz="2600" dirty="0"/>
          </a:p>
        </p:txBody>
      </p:sp>
      <p:sp>
        <p:nvSpPr>
          <p:cNvPr id="8" name="Text 4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1826" y="0"/>
            <a:ext cx="9191997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24725" y="2059600"/>
            <a:ext cx="7725300" cy="684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Маленькие человечки — добрые помощники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совсем крошечные, но работают удивительно ловко и быстро. Всё делают дружно, будто заранее знают, кому и что нужно, и не тратят ни минуты зря.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 поведение вызывает улыбку: они не спорят, не шумят и не требуют награды. В сказке они похожи на тихих волшебных тружеников, которые любят помогать без лишних слов.
</a:t>
            </a:r>
            <a:endParaRPr lang="en-US" sz="4600" dirty="0"/>
          </a:p>
        </p:txBody>
      </p:sp>
      <p:sp>
        <p:nvSpPr>
          <p:cNvPr id="5" name="Text 1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206500" y="549125"/>
            <a:ext cx="13875000" cy="170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Трудолюбие как главный секрет
</a:t>
            </a:r>
            <a:endParaRPr lang="en-US" sz="4600" dirty="0"/>
          </a:p>
        </p:txBody>
      </p:sp>
      <p:sp>
        <p:nvSpPr>
          <p:cNvPr id="6" name="Text 1"/>
          <p:cNvSpPr txBox="1"/>
          <p:nvPr/>
        </p:nvSpPr>
        <p:spPr>
          <a:xfrm>
            <a:off x="1326899" y="6366545"/>
            <a:ext cx="6535200" cy="258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поэтому чудо приходит к нему как помощь, а не как награда за безделье. Волшебство словно откликается на его добросовестность.
</a:t>
            </a:r>
            <a:endParaRPr lang="en-US" sz="2600" dirty="0"/>
          </a:p>
        </p:txBody>
      </p:sp>
      <p:sp>
        <p:nvSpPr>
          <p:cNvPr id="7" name="Text 2"/>
          <p:cNvSpPr txBox="1"/>
          <p:nvPr/>
        </p:nvSpPr>
        <p:spPr>
          <a:xfrm>
            <a:off x="1326900" y="2930000"/>
            <a:ext cx="6535200" cy="258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Башмачник не ленится и продолжает шить, даже когда денег почти нет. Его настойчивость показывает: настоящее дело требует терпения и аккуратности.
</a:t>
            </a:r>
            <a:endParaRPr lang="en-US" sz="2600" dirty="0"/>
          </a:p>
        </p:txBody>
      </p:sp>
      <p:sp>
        <p:nvSpPr>
          <p:cNvPr id="8" name="Text 3"/>
          <p:cNvSpPr txBox="1"/>
          <p:nvPr/>
        </p:nvSpPr>
        <p:spPr>
          <a:xfrm>
            <a:off x="10101251" y="2930000"/>
            <a:ext cx="6399600" cy="258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не ищет лёгкой удачи и не жалуется на судьбу. Сказка подчёркивает, что честный труд сам по себе уже достоин уважения.
</a:t>
            </a:r>
            <a:endParaRPr lang="en-US" sz="2600" dirty="0"/>
          </a:p>
        </p:txBody>
      </p:sp>
      <p:sp>
        <p:nvSpPr>
          <p:cNvPr id="9" name="Text 4"/>
          <p:cNvSpPr txBox="1"/>
          <p:nvPr/>
        </p:nvSpPr>
        <p:spPr>
          <a:xfrm>
            <a:off x="10101251" y="6366545"/>
            <a:ext cx="6399600" cy="258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труд и чудо в сказке идут рядом. Один помогает сохранить надежду, а другое делает её видимой — в готовой обуви и в радости дома.
</a:t>
            </a:r>
            <a:endParaRPr lang="en-US" sz="2600" dirty="0"/>
          </a:p>
        </p:txBody>
      </p:sp>
      <p:sp>
        <p:nvSpPr>
          <p:cNvPr id="10" name="Text 5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6F6F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50630" y="2827747"/>
            <a:ext cx="614400" cy="614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50630" y="5947147"/>
            <a:ext cx="614400" cy="6144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591980" y="2827747"/>
            <a:ext cx="614400" cy="6144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32650" y="376226"/>
            <a:ext cx="16622700" cy="165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Доброта и благодарность
</a:t>
            </a:r>
            <a:endParaRPr lang="en-US" sz="4500" dirty="0"/>
          </a:p>
        </p:txBody>
      </p:sp>
      <p:sp>
        <p:nvSpPr>
          <p:cNvPr id="11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200" dirty="0"/>
          </a:p>
        </p:txBody>
      </p:sp>
      <p:sp>
        <p:nvSpPr>
          <p:cNvPr id="12" name="Text 2"/>
          <p:cNvSpPr txBox="1"/>
          <p:nvPr/>
        </p:nvSpPr>
        <p:spPr>
          <a:xfrm>
            <a:off x="832650" y="3993125"/>
            <a:ext cx="8004000" cy="11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Башмачник и его жена не сердятся на таинственных помощников. Они принимают случившееся спокойно и с теплом, будто понимают: добру нужно отвечать добром.
</a:t>
            </a:r>
            <a:endParaRPr lang="en-US" sz="2300" dirty="0"/>
          </a:p>
        </p:txBody>
      </p:sp>
      <p:sp>
        <p:nvSpPr>
          <p:cNvPr id="13" name="Text 3"/>
          <p:cNvSpPr txBox="1"/>
          <p:nvPr/>
        </p:nvSpPr>
        <p:spPr>
          <a:xfrm>
            <a:off x="1994525" y="2796400"/>
            <a:ext cx="6842100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Доброе отношение
</a:t>
            </a:r>
            <a:endParaRPr lang="en-US" sz="2800" dirty="0"/>
          </a:p>
        </p:txBody>
      </p:sp>
      <p:sp>
        <p:nvSpPr>
          <p:cNvPr id="14" name="Text 4"/>
          <p:cNvSpPr txBox="1"/>
          <p:nvPr/>
        </p:nvSpPr>
        <p:spPr>
          <a:xfrm>
            <a:off x="832650" y="7155425"/>
            <a:ext cx="8004000" cy="11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 доме появляется надежда, сказка становится ещё теплее. Здесь благодарность не громкая, а тихая, как улыбка после хорошей новости.
</a:t>
            </a:r>
            <a:endParaRPr lang="en-US" sz="2300" dirty="0"/>
          </a:p>
        </p:txBody>
      </p:sp>
      <p:sp>
        <p:nvSpPr>
          <p:cNvPr id="15" name="Text 5"/>
          <p:cNvSpPr txBox="1"/>
          <p:nvPr/>
        </p:nvSpPr>
        <p:spPr>
          <a:xfrm>
            <a:off x="1994525" y="5915800"/>
            <a:ext cx="6842100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Светлый финал
</a:t>
            </a:r>
            <a:endParaRPr lang="en-US" sz="2600" dirty="0"/>
          </a:p>
        </p:txBody>
      </p:sp>
      <p:sp>
        <p:nvSpPr>
          <p:cNvPr id="16" name="Text 6"/>
          <p:cNvSpPr txBox="1"/>
          <p:nvPr/>
        </p:nvSpPr>
        <p:spPr>
          <a:xfrm>
            <a:off x="9473975" y="3993125"/>
            <a:ext cx="8004000" cy="11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 радуются помощи и ценят её, хотя не видят своих спасителей. Благодарность делает их поступки особенно красивыми и напоминает, что добро замечают сердцем.
</a:t>
            </a:r>
            <a:endParaRPr lang="en-US" sz="2300" dirty="0"/>
          </a:p>
        </p:txBody>
      </p:sp>
      <p:sp>
        <p:nvSpPr>
          <p:cNvPr id="17" name="Text 7"/>
          <p:cNvSpPr txBox="1"/>
          <p:nvPr/>
        </p:nvSpPr>
        <p:spPr>
          <a:xfrm>
            <a:off x="10635875" y="2796400"/>
            <a:ext cx="6842100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Умение благодарить
</a:t>
            </a:r>
            <a:endParaRPr lang="en-US" sz="2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1826" y="0"/>
            <a:ext cx="9191997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24725" y="2059600"/>
            <a:ext cx="7725300" cy="684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Ночная мастерская в сказке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Ночь в этой истории совсем не пугает. Она тихая, тёплая и полна ожидания, потому что в темноте оживает мастерская, где лампа освещает стол, кожу и маленькие башмачки.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ночью совершается главное чудо: маленькие человечки работают почти как по секрету. Их тихий труд делает сказку похожей на волшебный шёпот, который слышно только самым внимательным.
</a:t>
            </a:r>
            <a:endParaRPr lang="en-US" sz="4600" dirty="0"/>
          </a:p>
        </p:txBody>
      </p:sp>
      <p:sp>
        <p:nvSpPr>
          <p:cNvPr id="5" name="Text 1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9773" y="3063875"/>
            <a:ext cx="16483054" cy="6284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57150" y="428975"/>
            <a:ext cx="16488300" cy="130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меняется жизнь героя
</a:t>
            </a:r>
            <a:endParaRPr lang="en-US" sz="4500" dirty="0"/>
          </a:p>
        </p:txBody>
      </p:sp>
      <p:sp>
        <p:nvSpPr>
          <p:cNvPr id="5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200" dirty="0"/>
          </a:p>
        </p:txBody>
      </p:sp>
      <p:sp>
        <p:nvSpPr>
          <p:cNvPr id="6" name="Text 2"/>
          <p:cNvSpPr txBox="1"/>
          <p:nvPr/>
        </p:nvSpPr>
        <p:spPr>
          <a:xfrm>
            <a:off x="957150" y="1729775"/>
            <a:ext cx="16488300" cy="13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героя в сказке: от бедности и последнего куска кожи к чудесной помощи, продаже обуви и более спокойной жизни.
</a:t>
            </a:r>
            <a:endParaRPr lang="en-US" sz="2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03825" y="647875"/>
            <a:ext cx="15790800" cy="14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Чему учит сказка
</a:t>
            </a:r>
            <a:endParaRPr lang="en-US" sz="4500" dirty="0"/>
          </a:p>
        </p:txBody>
      </p:sp>
      <p:sp>
        <p:nvSpPr>
          <p:cNvPr id="5" name="Text 1"/>
          <p:cNvSpPr txBox="1"/>
          <p:nvPr/>
        </p:nvSpPr>
        <p:spPr>
          <a:xfrm>
            <a:off x="5870674" y="7147838"/>
            <a:ext cx="9630600" cy="129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сказка помогает понять, что доброта не бывает пустой. Добрый поступок, даже самый маленький, обязательно оставляет след и приносит радость.
</a:t>
            </a:r>
            <a:endParaRPr lang="en-US" sz="2500" dirty="0"/>
          </a:p>
        </p:txBody>
      </p:sp>
      <p:sp>
        <p:nvSpPr>
          <p:cNvPr id="6" name="Text 2"/>
          <p:cNvSpPr txBox="1"/>
          <p:nvPr/>
        </p:nvSpPr>
        <p:spPr>
          <a:xfrm>
            <a:off x="6155574" y="5628212"/>
            <a:ext cx="9630600" cy="129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учит замечать добро и отвечать на него благодарностью. Когда люди ценят помощь, мир вокруг становится теплее, спокойнее и светлее.
</a:t>
            </a:r>
            <a:endParaRPr lang="en-US" sz="2500" dirty="0"/>
          </a:p>
        </p:txBody>
      </p:sp>
      <p:sp>
        <p:nvSpPr>
          <p:cNvPr id="7" name="Text 3"/>
          <p:cNvSpPr txBox="1"/>
          <p:nvPr/>
        </p:nvSpPr>
        <p:spPr>
          <a:xfrm>
            <a:off x="6456324" y="4203088"/>
            <a:ext cx="9630600" cy="119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показывает, что помощь может прийти оттуда, откуда её совсем не ждёшь. Иногда маленький помощник способен изменить целый день, а потом и всю жизнь.
</a:t>
            </a:r>
            <a:endParaRPr lang="en-US" sz="2500" dirty="0"/>
          </a:p>
        </p:txBody>
      </p:sp>
      <p:sp>
        <p:nvSpPr>
          <p:cNvPr id="8" name="Text 4"/>
          <p:cNvSpPr txBox="1"/>
          <p:nvPr/>
        </p:nvSpPr>
        <p:spPr>
          <a:xfrm>
            <a:off x="6736799" y="2777963"/>
            <a:ext cx="9630600" cy="119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Сказка напоминает: честный труд важен даже тогда, когда дела идут трудно. Башмачник не бросает работу и продолжает делать своё дело аккуратно и терпеливо.
</a:t>
            </a:r>
            <a:endParaRPr lang="en-US" sz="2500" dirty="0"/>
          </a:p>
        </p:txBody>
      </p:sp>
      <p:sp>
        <p:nvSpPr>
          <p:cNvPr id="9" name="Text 5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458892" y="886492"/>
            <a:ext cx="15065400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запоминающиеся детали
</a:t>
            </a:r>
            <a:endParaRPr lang="en-US" sz="4600" dirty="0"/>
          </a:p>
        </p:txBody>
      </p:sp>
      <p:sp>
        <p:nvSpPr>
          <p:cNvPr id="9" name="Text 1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200" dirty="0"/>
          </a:p>
        </p:txBody>
      </p:sp>
      <p:sp>
        <p:nvSpPr>
          <p:cNvPr id="10" name="Text 2"/>
          <p:cNvSpPr txBox="1"/>
          <p:nvPr/>
        </p:nvSpPr>
        <p:spPr>
          <a:xfrm>
            <a:off x="3046900" y="3598000"/>
            <a:ext cx="3802500" cy="197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1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Последний кусок кожи
</a:t>
            </a:r>
            <a:pPr algn="l" indent="0" marL="0">
              <a:lnSpc>
                <a:spcPct val="100000"/>
              </a:lnSpc>
              <a:buNone/>
            </a:pPr>
            <a:r>
              <a:rPr lang="en-US" sz="173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40"/>
              </a:lnSpc>
              <a:buNone/>
            </a:pPr>
            <a:r>
              <a:rPr lang="en-US" sz="17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Всё начинается с бедности и надежды. У башмачника остаётся почти ничего, только маленький кусок кожи, из которого нужно сделать обувь.
</a:t>
            </a:r>
            <a:endParaRPr lang="en-US" sz="2511" dirty="0"/>
          </a:p>
        </p:txBody>
      </p:sp>
      <p:sp>
        <p:nvSpPr>
          <p:cNvPr id="11" name="Text 3"/>
          <p:cNvSpPr txBox="1"/>
          <p:nvPr/>
        </p:nvSpPr>
        <p:spPr>
          <a:xfrm>
            <a:off x="9925825" y="3598000"/>
            <a:ext cx="3802500" cy="197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Готовая пара обуви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Утром мастер видит на столе красивую, аккуратно сшитую обувь. Это внезапная и очень радостная находка, словно подарок из сказки.
</a:t>
            </a:r>
            <a:endParaRPr lang="en-US" sz="2600" dirty="0"/>
          </a:p>
        </p:txBody>
      </p:sp>
      <p:sp>
        <p:nvSpPr>
          <p:cNvPr id="12" name="Text 4"/>
          <p:cNvSpPr txBox="1"/>
          <p:nvPr/>
        </p:nvSpPr>
        <p:spPr>
          <a:xfrm>
            <a:off x="6528162" y="7328250"/>
            <a:ext cx="3802500" cy="197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2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Ночная работа
</a:t>
            </a:r>
            <a:pPr algn="l" indent="0" marL="0">
              <a:lnSpc>
                <a:spcPct val="100000"/>
              </a:lnSpc>
              <a:buNone/>
            </a:pPr>
            <a:r>
              <a:rPr lang="en-US" sz="17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40"/>
              </a:lnSpc>
              <a:buNone/>
            </a:pPr>
            <a:r>
              <a:rPr lang="en-US" sz="17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дом засыпает, появляются маленькие человечки. Они тихо трудятся в темноте, и это выглядит как настоящий секретный спектакль.
</a:t>
            </a:r>
            <a:endParaRPr lang="en-US" sz="2524" dirty="0"/>
          </a:p>
        </p:txBody>
      </p:sp>
      <p:sp>
        <p:nvSpPr>
          <p:cNvPr id="13" name="Text 5"/>
          <p:cNvSpPr txBox="1"/>
          <p:nvPr/>
        </p:nvSpPr>
        <p:spPr>
          <a:xfrm>
            <a:off x="13375125" y="7328250"/>
            <a:ext cx="3802500" cy="197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1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Весёлое удивление
</a:t>
            </a:r>
            <a:pPr algn="l" indent="0" marL="0">
              <a:lnSpc>
                <a:spcPct val="100000"/>
              </a:lnSpc>
              <a:buNone/>
            </a:pPr>
            <a:r>
              <a:rPr lang="en-US" sz="173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40"/>
              </a:lnSpc>
              <a:buNone/>
            </a:pPr>
            <a:r>
              <a:rPr lang="en-US" sz="17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Башмачник не может понять, кто помог ему. Его удивление смешано с радостью, а сама история становится тёплой и по-домашнему смешной.
</a:t>
            </a:r>
            <a:endParaRPr lang="en-US" sz="2511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88950" y="25"/>
            <a:ext cx="9197749" cy="10282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24725" y="2187625"/>
            <a:ext cx="7894800" cy="67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Понятный язык для детей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А. Введенский перевёл сказку так, чтобы она звучала ясно и легко. Короткие фразы и мягкие слова делают чтение удобным для младших школьников.
</a:t>
            </a:r>
            <a:pPr algn="l" indent="0" marL="0">
              <a:lnSpc>
                <a:spcPct val="100000"/>
              </a:lnSpc>
              <a:buNone/>
            </a:pPr>
            <a:r>
              <a:rPr lang="en-US" sz="4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Сохранённый сказочный тон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этом перевод не теряет народного характера. В нём остаются простота, добрый юмор и ощущение чуда, поэтому история близка русским детям.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200" dirty="0"/>
          </a:p>
        </p:txBody>
      </p:sp>
      <p:sp>
        <p:nvSpPr>
          <p:cNvPr id="6" name="Text 2"/>
          <p:cNvSpPr txBox="1"/>
          <p:nvPr/>
        </p:nvSpPr>
        <p:spPr>
          <a:xfrm>
            <a:off x="1679325" y="440675"/>
            <a:ext cx="7039800" cy="107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Перевод А. Введенского
</a:t>
            </a:r>
            <a:endParaRPr lang="en-US" sz="4551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3995" y="2948164"/>
            <a:ext cx="835200" cy="742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24462" y="2915264"/>
            <a:ext cx="808200" cy="808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97509" y="6638231"/>
            <a:ext cx="808200" cy="808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724479" y="6638231"/>
            <a:ext cx="808200" cy="8082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32650" y="-56980"/>
            <a:ext cx="16622700" cy="162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сказка нравится детям
</a:t>
            </a:r>
            <a:endParaRPr lang="en-US" sz="4500" dirty="0"/>
          </a:p>
        </p:txBody>
      </p:sp>
      <p:sp>
        <p:nvSpPr>
          <p:cNvPr id="8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1057075" y="3993125"/>
            <a:ext cx="7865400" cy="18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сказке немного событий, и они идут один за другим. Из-за этого сюжет быстро укладывается в памяти и не путается.
</a:t>
            </a:r>
            <a:endParaRPr lang="en-US" sz="2500" dirty="0"/>
          </a:p>
        </p:txBody>
      </p:sp>
      <p:sp>
        <p:nvSpPr>
          <p:cNvPr id="10" name="Text 3"/>
          <p:cNvSpPr txBox="1"/>
          <p:nvPr/>
        </p:nvSpPr>
        <p:spPr>
          <a:xfrm>
            <a:off x="2186875" y="2996125"/>
            <a:ext cx="6735600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Её легко запомнить
</a:t>
            </a:r>
            <a:endParaRPr lang="en-US" sz="3200" dirty="0"/>
          </a:p>
        </p:txBody>
      </p:sp>
      <p:sp>
        <p:nvSpPr>
          <p:cNvPr id="11" name="Text 4"/>
          <p:cNvSpPr txBox="1"/>
          <p:nvPr/>
        </p:nvSpPr>
        <p:spPr>
          <a:xfrm>
            <a:off x="9794275" y="3993175"/>
            <a:ext cx="7865400" cy="18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маленьких помощников делает историю загадочной и весёлой. Детям интересно ждать, что случится ночью и чем всё закончится.
</a:t>
            </a:r>
            <a:endParaRPr lang="en-US" sz="2500" dirty="0"/>
          </a:p>
        </p:txBody>
      </p:sp>
      <p:sp>
        <p:nvSpPr>
          <p:cNvPr id="12" name="Text 5"/>
          <p:cNvSpPr txBox="1"/>
          <p:nvPr/>
        </p:nvSpPr>
        <p:spPr>
          <a:xfrm>
            <a:off x="11030275" y="2980825"/>
            <a:ext cx="6629400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ней есть чудо
</a:t>
            </a:r>
            <a:endParaRPr lang="en-US" sz="3200" dirty="0"/>
          </a:p>
        </p:txBody>
      </p:sp>
      <p:sp>
        <p:nvSpPr>
          <p:cNvPr id="13" name="Text 6"/>
          <p:cNvSpPr txBox="1"/>
          <p:nvPr/>
        </p:nvSpPr>
        <p:spPr>
          <a:xfrm>
            <a:off x="1057075" y="7758600"/>
            <a:ext cx="7865400" cy="18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Удивление башмачника, крошечные сапожки и тихая ночная работа вызывают улыбку. Сказка смешная не громко, а по-доброму.
</a:t>
            </a:r>
            <a:endParaRPr lang="en-US" sz="2500" dirty="0"/>
          </a:p>
        </p:txBody>
      </p:sp>
      <p:sp>
        <p:nvSpPr>
          <p:cNvPr id="14" name="Text 7"/>
          <p:cNvSpPr txBox="1"/>
          <p:nvPr/>
        </p:nvSpPr>
        <p:spPr>
          <a:xfrm>
            <a:off x="2186875" y="6703775"/>
            <a:ext cx="6735600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Есть добрый юмор
</a:t>
            </a:r>
            <a:endParaRPr lang="en-US" sz="3200" dirty="0"/>
          </a:p>
        </p:txBody>
      </p:sp>
      <p:sp>
        <p:nvSpPr>
          <p:cNvPr id="15" name="Text 8"/>
          <p:cNvSpPr txBox="1"/>
          <p:nvPr/>
        </p:nvSpPr>
        <p:spPr>
          <a:xfrm>
            <a:off x="9794275" y="7758600"/>
            <a:ext cx="7865400" cy="18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заканчивается хорошо, поэтому после чтения остаётся светлое настроение. Добро побеждает, а герою становится легче жить.
</a:t>
            </a:r>
            <a:endParaRPr lang="en-US" sz="2500" dirty="0"/>
          </a:p>
        </p:txBody>
      </p:sp>
      <p:sp>
        <p:nvSpPr>
          <p:cNvPr id="16" name="Text 9"/>
          <p:cNvSpPr txBox="1"/>
          <p:nvPr/>
        </p:nvSpPr>
        <p:spPr>
          <a:xfrm>
            <a:off x="11030275" y="6703775"/>
            <a:ext cx="6629400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Финал радует
</a:t>
            </a:r>
            <a:endParaRPr lang="en-US" sz="3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9773" y="3063875"/>
            <a:ext cx="16483054" cy="6284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57150" y="428975"/>
            <a:ext cx="16488300" cy="130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мысль сказки
</a:t>
            </a:r>
            <a:endParaRPr lang="en-US" sz="4500" dirty="0"/>
          </a:p>
        </p:txBody>
      </p:sp>
      <p:sp>
        <p:nvSpPr>
          <p:cNvPr id="5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200" dirty="0"/>
          </a:p>
        </p:txBody>
      </p:sp>
      <p:sp>
        <p:nvSpPr>
          <p:cNvPr id="6" name="Text 2"/>
          <p:cNvSpPr txBox="1"/>
          <p:nvPr/>
        </p:nvSpPr>
        <p:spPr>
          <a:xfrm>
            <a:off x="957150" y="1729775"/>
            <a:ext cx="16488300" cy="13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сказки раскрывается через цепочку событий: честная работа, доброе сердце, неожиданная помощь и благодарность за результат.
</a:t>
            </a:r>
            <a:endParaRPr lang="en-US" sz="26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6F6F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2639" y="5704910"/>
            <a:ext cx="5092945" cy="278023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394964" y="5704910"/>
            <a:ext cx="5092945" cy="278023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13802" y="5704910"/>
            <a:ext cx="5092945" cy="278023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32650" y="376226"/>
            <a:ext cx="16622700" cy="165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 сказке похоже на немецкую народную сказку
</a:t>
            </a:r>
            <a:endParaRPr lang="en-US" sz="4500" dirty="0"/>
          </a:p>
        </p:txBody>
      </p:sp>
      <p:sp>
        <p:nvSpPr>
          <p:cNvPr id="9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200" dirty="0"/>
          </a:p>
        </p:txBody>
      </p:sp>
      <p:sp>
        <p:nvSpPr>
          <p:cNvPr id="10" name="Text 2"/>
          <p:cNvSpPr txBox="1"/>
          <p:nvPr/>
        </p:nvSpPr>
        <p:spPr>
          <a:xfrm>
            <a:off x="832639" y="3585350"/>
            <a:ext cx="5092945" cy="16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9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центре истории стоит мастер, который сам зарабатывает на жизнь своим трудом. Его будни похожи на жизнь обычного человека из старого немецкого города: работа, заботы, бедность и надежда на лучшее.
</a:t>
            </a:r>
            <a:endParaRPr lang="en-US" sz="1909" dirty="0"/>
          </a:p>
        </p:txBody>
      </p:sp>
      <p:sp>
        <p:nvSpPr>
          <p:cNvPr id="11" name="Text 3"/>
          <p:cNvSpPr txBox="1"/>
          <p:nvPr/>
        </p:nvSpPr>
        <p:spPr>
          <a:xfrm>
            <a:off x="832624" y="2796400"/>
            <a:ext cx="5092945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Простая жизнь ремесленника
</a:t>
            </a:r>
            <a:endParaRPr lang="en-US" sz="2800" dirty="0"/>
          </a:p>
        </p:txBody>
      </p:sp>
      <p:sp>
        <p:nvSpPr>
          <p:cNvPr id="12" name="Text 4"/>
          <p:cNvSpPr txBox="1"/>
          <p:nvPr/>
        </p:nvSpPr>
        <p:spPr>
          <a:xfrm>
            <a:off x="12394964" y="3585350"/>
            <a:ext cx="5092945" cy="16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такой истории легко представить деревянный дом, тесную мастерскую и узкую городскую улицу. Эти детали помогают увидеть мир сказки как старинную картину, где всё просто, уютно и немного загадочно.
</a:t>
            </a:r>
            <a:endParaRPr lang="en-US" sz="1898" dirty="0"/>
          </a:p>
        </p:txBody>
      </p:sp>
      <p:sp>
        <p:nvSpPr>
          <p:cNvPr id="13" name="Text 5"/>
          <p:cNvSpPr txBox="1"/>
          <p:nvPr/>
        </p:nvSpPr>
        <p:spPr>
          <a:xfrm>
            <a:off x="12394949" y="2796400"/>
            <a:ext cx="5092945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Дом, мастерская и улица старого города
</a:t>
            </a:r>
            <a:endParaRPr lang="en-US" sz="2800" dirty="0"/>
          </a:p>
        </p:txBody>
      </p:sp>
      <p:sp>
        <p:nvSpPr>
          <p:cNvPr id="14" name="Text 6"/>
          <p:cNvSpPr txBox="1"/>
          <p:nvPr/>
        </p:nvSpPr>
        <p:spPr>
          <a:xfrm>
            <a:off x="6613802" y="3585350"/>
            <a:ext cx="5092945" cy="16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 народных сказках, чудо приходит без громких слов и объяснений. Маленькие помощники появляются неожиданно, а их тайная работа создаёт ощущение старинного волшебства, которое живёт рядом с повседневной жизнью.
</a:t>
            </a:r>
            <a:endParaRPr lang="en-US" sz="1889" dirty="0"/>
          </a:p>
        </p:txBody>
      </p:sp>
      <p:sp>
        <p:nvSpPr>
          <p:cNvPr id="15" name="Text 7"/>
          <p:cNvSpPr txBox="1"/>
          <p:nvPr/>
        </p:nvSpPr>
        <p:spPr>
          <a:xfrm>
            <a:off x="6613786" y="2796400"/>
            <a:ext cx="5092945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Сказочная помощь в тишине ночи
</a:t>
            </a:r>
            <a:endParaRPr lang="en-US" sz="2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177300" y="487900"/>
            <a:ext cx="14758500" cy="147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Похожесть на другие сказки братьев Гримм
</a:t>
            </a:r>
            <a:endParaRPr lang="en-US" sz="4500" dirty="0"/>
          </a:p>
        </p:txBody>
      </p:sp>
      <p:sp>
        <p:nvSpPr>
          <p:cNvPr id="6" name="Text 1"/>
          <p:cNvSpPr txBox="1"/>
          <p:nvPr/>
        </p:nvSpPr>
        <p:spPr>
          <a:xfrm>
            <a:off x="739700" y="4264613"/>
            <a:ext cx="5043600" cy="289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и во многих сказках братьев Гримм, здесь действие короткое и понятное. Сюжет быстро движется к развязке, а главная мысль становится ясной даже младшему читателю.
</a:t>
            </a:r>
            <a:endParaRPr lang="en-US" sz="2500" dirty="0"/>
          </a:p>
        </p:txBody>
      </p:sp>
      <p:sp>
        <p:nvSpPr>
          <p:cNvPr id="7" name="Text 2"/>
          <p:cNvSpPr txBox="1"/>
          <p:nvPr/>
        </p:nvSpPr>
        <p:spPr>
          <a:xfrm>
            <a:off x="6831475" y="4264637"/>
            <a:ext cx="5043600" cy="289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 эта история особенно тихая и домашняя. В ней почти нет опасности, зато есть тёплая мастерская, ночной секрет и доброе волшебство, которое не пугает, а радует.
</a:t>
            </a:r>
            <a:endParaRPr lang="en-US" sz="2500" dirty="0"/>
          </a:p>
        </p:txBody>
      </p:sp>
      <p:sp>
        <p:nvSpPr>
          <p:cNvPr id="8" name="Text 3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200" dirty="0"/>
          </a:p>
        </p:txBody>
      </p:sp>
      <p:sp>
        <p:nvSpPr>
          <p:cNvPr id="9" name="Text 4"/>
          <p:cNvSpPr txBox="1"/>
          <p:nvPr/>
        </p:nvSpPr>
        <p:spPr>
          <a:xfrm>
            <a:off x="12618550" y="4264613"/>
            <a:ext cx="5043600" cy="289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Сказка напоминает другие истории Гримм простыми героями и ясным смыслом. Однако здесь главное — не испытание, а помощь, труд и благодарный финал, от которого становится светло.
</a:t>
            </a:r>
            <a:endParaRPr lang="en-US" sz="25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206500" y="549125"/>
            <a:ext cx="13875000" cy="170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запомнить о сказке
</a:t>
            </a:r>
            <a:endParaRPr lang="en-US" sz="4600" dirty="0"/>
          </a:p>
        </p:txBody>
      </p:sp>
      <p:sp>
        <p:nvSpPr>
          <p:cNvPr id="6" name="Text 1"/>
          <p:cNvSpPr txBox="1"/>
          <p:nvPr/>
        </p:nvSpPr>
        <p:spPr>
          <a:xfrm>
            <a:off x="1326899" y="6366545"/>
            <a:ext cx="6535200" cy="258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Сказка особенно ценит благодарность. Когда люди умеют радоваться помощи и уважать добрый поступок, чудо будто остаётся рядом надолго.
</a:t>
            </a:r>
            <a:endParaRPr lang="en-US" sz="2600" dirty="0"/>
          </a:p>
        </p:txBody>
      </p:sp>
      <p:sp>
        <p:nvSpPr>
          <p:cNvPr id="7" name="Text 2"/>
          <p:cNvSpPr txBox="1"/>
          <p:nvPr/>
        </p:nvSpPr>
        <p:spPr>
          <a:xfrm>
            <a:off x="1326900" y="2930000"/>
            <a:ext cx="6535200" cy="258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Башмачник получает помощь не случайно. Он честно трудится, терпеливо ждёт результата и не жалуется на трудности, даже когда денег совсем мало.
</a:t>
            </a:r>
            <a:endParaRPr lang="en-US" sz="2600" dirty="0"/>
          </a:p>
        </p:txBody>
      </p:sp>
      <p:sp>
        <p:nvSpPr>
          <p:cNvPr id="8" name="Text 3"/>
          <p:cNvSpPr txBox="1"/>
          <p:nvPr/>
        </p:nvSpPr>
        <p:spPr>
          <a:xfrm>
            <a:off x="10101251" y="2930000"/>
            <a:ext cx="6399600" cy="258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Маленькие человечки показывают, что даже крошечный помощник может совершить большое дело. Их труд незаметен, но именно он меняет жизнь героя к лучшему.
</a:t>
            </a:r>
            <a:endParaRPr lang="en-US" sz="2600" dirty="0"/>
          </a:p>
        </p:txBody>
      </p:sp>
      <p:sp>
        <p:nvSpPr>
          <p:cNvPr id="9" name="Text 4"/>
          <p:cNvSpPr txBox="1"/>
          <p:nvPr/>
        </p:nvSpPr>
        <p:spPr>
          <a:xfrm>
            <a:off x="10101251" y="6366545"/>
            <a:ext cx="6399600" cy="258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учит смотреть на мир с доверием. Тогда простая работа, добрые руки и тёплое сердце помогают сделать жизнь светлее и спокойнее.
</a:t>
            </a:r>
            <a:endParaRPr lang="en-US" sz="2600" dirty="0"/>
          </a:p>
        </p:txBody>
      </p:sp>
      <p:sp>
        <p:nvSpPr>
          <p:cNvPr id="10" name="Text 5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784"/>
            <a:ext cx="10423200" cy="1031123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165450" y="3393500"/>
            <a:ext cx="10207500" cy="207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Сказка о большом сердце и маленьком чуде
</a:t>
            </a:r>
            <a:pPr algn="l" indent="0" marL="0">
              <a:lnSpc>
                <a:spcPct val="100000"/>
              </a:lnSpc>
              <a:buNone/>
            </a:pPr>
            <a:r>
              <a:rPr lang="en-US" sz="47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2046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«Маленькие человечки» — тёплая сказка о честном труде, доброте и благодарности. Она напоминает: даже маленькое чудо может очень сильно изменить жизнь.
</a:t>
            </a:r>
            <a:endParaRPr lang="en-US" sz="3621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2026-05-24T03:17:00Z</dcterms:created>
  <dcterms:modified xsi:type="dcterms:W3CDTF">2026-05-24T03:17:00Z</dcterms:modified>
</cp:coreProperties>
</file>