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image" Target="../media/image-7-12.png"/><Relationship Id="rId13" Type="http://schemas.openxmlformats.org/officeDocument/2006/relationships/slideLayout" Target="../slideLayouts/slideLayout1.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jpeg"/><Relationship Id="rId4" Type="http://schemas.openxmlformats.org/officeDocument/2006/relationships/image" Target="../media/image-8-4.jpe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jpeg"/><Relationship Id="rId4" Type="http://schemas.openxmlformats.org/officeDocument/2006/relationships/image" Target="../media/image-15-4.jpe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50000" y="450000"/>
            <a:ext cx="8244000" cy="2330700"/>
          </a:xfrm>
          <a:prstGeom prst="rect">
            <a:avLst/>
          </a:prstGeom>
          <a:noFill/>
          <a:ln/>
        </p:spPr>
        <p:txBody>
          <a:bodyPr wrap="square" lIns="0" tIns="0" rIns="0" bIns="0" rtlCol="0" anchor="ctr"/>
          <a:lstStyle/>
          <a:p>
            <a:pPr algn="l" indent="0" marL="0">
              <a:lnSpc>
                <a:spcPct val="80000"/>
              </a:lnSpc>
              <a:buNone/>
            </a:pPr>
            <a:r>
              <a:rPr lang="en-US" sz="4312" b="1" dirty="0">
                <a:solidFill>
                  <a:srgbClr val="FFFFFF"/>
                </a:solidFill>
                <a:latin typeface="Arial" pitchFamily="34" charset="0"/>
                <a:ea typeface="Arial" pitchFamily="34" charset="-122"/>
                <a:cs typeface="Arial" pitchFamily="34" charset="-120"/>
              </a:rPr>
              <a:t>Обрати внимание на внимание
</a:t>
            </a:r>
            <a:endParaRPr lang="en-US" sz="4312" dirty="0"/>
          </a:p>
        </p:txBody>
      </p:sp>
      <p:sp>
        <p:nvSpPr>
          <p:cNvPr id="4" name="Text 1"/>
          <p:cNvSpPr txBox="1"/>
          <p:nvPr/>
        </p:nvSpPr>
        <p:spPr>
          <a:xfrm>
            <a:off x="450000" y="4693488"/>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434343"/>
                </a:solidFill>
                <a:latin typeface="Arial" pitchFamily="34" charset="0"/>
                <a:ea typeface="Arial" pitchFamily="34" charset="-122"/>
                <a:cs typeface="Arial" pitchFamily="34" charset="-120"/>
              </a:rPr>
              <a:t>
</a:t>
            </a:r>
            <a:endParaRPr lang="en-US" sz="746" dirty="0"/>
          </a:p>
        </p:txBody>
      </p:sp>
      <p:sp>
        <p:nvSpPr>
          <p:cNvPr id="5" name="Text 2"/>
          <p:cNvSpPr txBox="1"/>
          <p:nvPr/>
        </p:nvSpPr>
        <p:spPr>
          <a:xfrm>
            <a:off x="450000" y="3707950"/>
            <a:ext cx="4293000" cy="801600"/>
          </a:xfrm>
          <a:prstGeom prst="rect">
            <a:avLst/>
          </a:prstGeom>
          <a:noFill/>
          <a:ln/>
        </p:spPr>
        <p:txBody>
          <a:bodyPr wrap="square" lIns="0" tIns="0" rIns="0" bIns="0" rtlCol="0" anchor="ctr"/>
          <a:lstStyle/>
          <a:p>
            <a:pPr algn="l" indent="0" marL="0">
              <a:lnSpc>
                <a:spcPct val="115000"/>
              </a:lnSpc>
              <a:buNone/>
            </a:pPr>
            <a:r>
              <a:rPr lang="en-US" sz="986" dirty="0">
                <a:solidFill>
                  <a:srgbClr val="434343"/>
                </a:solidFill>
                <a:latin typeface="Arial" pitchFamily="34" charset="0"/>
                <a:ea typeface="Arial" pitchFamily="34" charset="-122"/>
                <a:cs typeface="Arial" pitchFamily="34" charset="-120"/>
              </a:rPr>
              <a:t>Как внимание помогает учиться, не теряться и замечать главное каждый день.
</a:t>
            </a:r>
            <a:endParaRPr lang="en-US" sz="98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19527" y="0"/>
            <a:ext cx="3927946" cy="5143500"/>
          </a:xfrm>
          <a:prstGeom prst="rect">
            <a:avLst/>
          </a:prstGeom>
        </p:spPr>
      </p:pic>
      <p:sp>
        <p:nvSpPr>
          <p:cNvPr id="4" name="Text 0"/>
          <p:cNvSpPr txBox="1"/>
          <p:nvPr/>
        </p:nvSpPr>
        <p:spPr>
          <a:xfrm>
            <a:off x="450000" y="2605175"/>
            <a:ext cx="3931800" cy="884700"/>
          </a:xfrm>
          <a:prstGeom prst="rect">
            <a:avLst/>
          </a:prstGeom>
          <a:noFill/>
          <a:ln/>
        </p:spPr>
        <p:txBody>
          <a:bodyPr wrap="square" lIns="0" tIns="0" rIns="0" bIns="0" rtlCol="0" anchor="b"/>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Зачем школьнику внимание
</a:t>
            </a:r>
            <a:endParaRPr lang="en-US" sz="2400" dirty="0"/>
          </a:p>
        </p:txBody>
      </p:sp>
      <p:sp>
        <p:nvSpPr>
          <p:cNvPr id="5" name="Text 1"/>
          <p:cNvSpPr txBox="1"/>
          <p:nvPr/>
        </p:nvSpPr>
        <p:spPr>
          <a:xfrm>
            <a:off x="450000" y="3771600"/>
            <a:ext cx="4060200" cy="921900"/>
          </a:xfrm>
          <a:prstGeom prst="rect">
            <a:avLst/>
          </a:prstGeom>
          <a:noFill/>
          <a:ln/>
        </p:spPr>
        <p:txBody>
          <a:bodyPr wrap="square" lIns="0" tIns="0" rIns="0" bIns="0" rtlCol="0" anchor="b"/>
          <a:lstStyle/>
          <a:p>
            <a:pPr algn="l" indent="0" marL="0">
              <a:lnSpc>
                <a:spcPct val="115000"/>
              </a:lnSpc>
              <a:buNone/>
            </a:pPr>
            <a:r>
              <a:rPr lang="en-US" sz="1086" dirty="0">
                <a:solidFill>
                  <a:srgbClr val="FFFFFF"/>
                </a:solidFill>
                <a:latin typeface="Arial" pitchFamily="34" charset="0"/>
                <a:ea typeface="Arial" pitchFamily="34" charset="-122"/>
                <a:cs typeface="Arial" pitchFamily="34" charset="-120"/>
              </a:rPr>
              <a:t>В четвёртом классе задания становятся длиннее и сложнее, поэтому важно удерживать цель, слушать до конца и не сбиваться. Внимание помогает и на уроках, и дома, и даже на улице, где промедление может быть опасным.
</a:t>
            </a:r>
            <a:endParaRPr lang="en-US" sz="1086" dirty="0"/>
          </a:p>
        </p:txBody>
      </p:sp>
      <p:sp>
        <p:nvSpPr>
          <p:cNvPr id="6" name="Text 2"/>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2</a:t>
            </a:r>
            <a:endParaRPr lang="en-US" sz="62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3</a:t>
            </a:r>
            <a:endParaRPr lang="en-US" sz="622" dirty="0"/>
          </a:p>
        </p:txBody>
      </p:sp>
      <p:sp>
        <p:nvSpPr>
          <p:cNvPr id="8" name="Text 1"/>
          <p:cNvSpPr txBox="1"/>
          <p:nvPr/>
        </p:nvSpPr>
        <p:spPr>
          <a:xfrm>
            <a:off x="450025" y="449800"/>
            <a:ext cx="3653100" cy="685800"/>
          </a:xfrm>
          <a:prstGeom prst="rect">
            <a:avLst/>
          </a:prstGeom>
          <a:noFill/>
          <a:ln/>
        </p:spPr>
        <p:txBody>
          <a:bodyPr wrap="square" lIns="0" tIns="0" rIns="0" bIns="0" rtlCol="0" anchor="b"/>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Что такое внимание
</a:t>
            </a:r>
            <a:endParaRPr lang="en-US" sz="2000" dirty="0"/>
          </a:p>
        </p:txBody>
      </p:sp>
      <p:sp>
        <p:nvSpPr>
          <p:cNvPr id="9" name="Text 2"/>
          <p:cNvSpPr txBox="1"/>
          <p:nvPr/>
        </p:nvSpPr>
        <p:spPr>
          <a:xfrm>
            <a:off x="810775" y="2328046"/>
            <a:ext cx="3292200" cy="685800"/>
          </a:xfrm>
          <a:prstGeom prst="rect">
            <a:avLst/>
          </a:prstGeom>
          <a:noFill/>
          <a:ln/>
        </p:spPr>
        <p:txBody>
          <a:bodyPr wrap="square" lIns="0" tIns="0" rIns="0" bIns="0" rtlCol="0" anchor="t"/>
          <a:lstStyle/>
          <a:p>
            <a:pPr algn="l" indent="0" marL="0">
              <a:lnSpc>
                <a:spcPct val="115000"/>
              </a:lnSpc>
              <a:buNone/>
            </a:pPr>
            <a:r>
              <a:rPr lang="en-US" sz="897" b="1" dirty="0">
                <a:solidFill>
                  <a:srgbClr val="FFFFFF"/>
                </a:solidFill>
                <a:latin typeface="Arial" pitchFamily="34" charset="0"/>
                <a:ea typeface="Arial" pitchFamily="34" charset="-122"/>
                <a:cs typeface="Arial" pitchFamily="34" charset="-120"/>
              </a:rPr>
              <a:t>Помощь в учёбе
</a:t>
            </a:r>
            <a:pPr algn="l" indent="0" marL="0">
              <a:lnSpc>
                <a:spcPct val="115000"/>
              </a:lnSpc>
              <a:buNone/>
            </a:pPr>
            <a:r>
              <a:rPr lang="en-US" sz="47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7" dirty="0">
                <a:solidFill>
                  <a:srgbClr val="FFFFFF"/>
                </a:solidFill>
                <a:latin typeface="Arial" pitchFamily="34" charset="0"/>
                <a:ea typeface="Arial" pitchFamily="34" charset="-122"/>
                <a:cs typeface="Arial" pitchFamily="34" charset="-120"/>
              </a:rPr>
              <a:t>Когда ребёнок слушает учителя, читает текст или решает задачу, внимание удерживает нужную информацию. Без него даже знакомое задание может показаться почти незнакомым.
</a:t>
            </a:r>
            <a:endParaRPr lang="en-US" sz="897" dirty="0"/>
          </a:p>
        </p:txBody>
      </p:sp>
      <p:sp>
        <p:nvSpPr>
          <p:cNvPr id="10" name="Text 3"/>
          <p:cNvSpPr txBox="1"/>
          <p:nvPr/>
        </p:nvSpPr>
        <p:spPr>
          <a:xfrm>
            <a:off x="810775" y="3167979"/>
            <a:ext cx="3292200" cy="685800"/>
          </a:xfrm>
          <a:prstGeom prst="rect">
            <a:avLst/>
          </a:prstGeom>
          <a:noFill/>
          <a:ln/>
        </p:spPr>
        <p:txBody>
          <a:bodyPr wrap="square" lIns="0" tIns="0" rIns="0" bIns="0" rtlCol="0" anchor="t"/>
          <a:lstStyle/>
          <a:p>
            <a:pPr algn="l" indent="0" marL="0">
              <a:lnSpc>
                <a:spcPct val="115000"/>
              </a:lnSpc>
              <a:buNone/>
            </a:pPr>
            <a:r>
              <a:rPr lang="en-US" sz="995" b="1" dirty="0">
                <a:solidFill>
                  <a:srgbClr val="FFFFFF"/>
                </a:solidFill>
                <a:latin typeface="Arial" pitchFamily="34" charset="0"/>
                <a:ea typeface="Arial" pitchFamily="34" charset="-122"/>
                <a:cs typeface="Arial" pitchFamily="34" charset="-120"/>
              </a:rPr>
              <a:t>Доводит дело до конца
</a:t>
            </a:r>
            <a:pPr algn="l" indent="0" marL="0">
              <a:lnSpc>
                <a:spcPct val="115000"/>
              </a:lnSpc>
              <a:buNone/>
            </a:pPr>
            <a:r>
              <a:rPr lang="en-US" sz="53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5" dirty="0">
                <a:solidFill>
                  <a:srgbClr val="FFFFFF"/>
                </a:solidFill>
                <a:latin typeface="Arial" pitchFamily="34" charset="0"/>
                <a:ea typeface="Arial" pitchFamily="34" charset="-122"/>
                <a:cs typeface="Arial" pitchFamily="34" charset="-120"/>
              </a:rPr>
              <a:t>Собранность помогает не бросать начатое на середине и не забывать следующий шаг. Благодаря этому работа получается аккуратнее, а ошибок становится меньше.
</a:t>
            </a:r>
            <a:endParaRPr lang="en-US" sz="995" dirty="0"/>
          </a:p>
        </p:txBody>
      </p:sp>
      <p:sp>
        <p:nvSpPr>
          <p:cNvPr id="11" name="Text 4"/>
          <p:cNvSpPr txBox="1"/>
          <p:nvPr/>
        </p:nvSpPr>
        <p:spPr>
          <a:xfrm>
            <a:off x="810775" y="1488100"/>
            <a:ext cx="3292200" cy="685800"/>
          </a:xfrm>
          <a:prstGeom prst="rect">
            <a:avLst/>
          </a:prstGeom>
          <a:noFill/>
          <a:ln/>
        </p:spPr>
        <p:txBody>
          <a:bodyPr wrap="square" lIns="0" tIns="0" rIns="0" bIns="0" rtlCol="0" anchor="t"/>
          <a:lstStyle/>
          <a:p>
            <a:pPr algn="l" indent="0" marL="0">
              <a:lnSpc>
                <a:spcPct val="115000"/>
              </a:lnSpc>
              <a:buNone/>
            </a:pPr>
            <a:r>
              <a:rPr lang="en-US" sz="988" b="1" dirty="0">
                <a:solidFill>
                  <a:srgbClr val="FFFFFF"/>
                </a:solidFill>
                <a:latin typeface="Arial" pitchFamily="34" charset="0"/>
                <a:ea typeface="Arial" pitchFamily="34" charset="-122"/>
                <a:cs typeface="Arial" pitchFamily="34" charset="-120"/>
              </a:rPr>
              <a:t>Выбор главного
</a:t>
            </a:r>
            <a:pPr algn="l" indent="0" marL="0">
              <a:lnSpc>
                <a:spcPct val="115000"/>
              </a:lnSpc>
              <a:buNone/>
            </a:pPr>
            <a:r>
              <a:rPr lang="en-US" sz="52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88" dirty="0">
                <a:solidFill>
                  <a:srgbClr val="FFFFFF"/>
                </a:solidFill>
                <a:latin typeface="Arial" pitchFamily="34" charset="0"/>
                <a:ea typeface="Arial" pitchFamily="34" charset="-122"/>
                <a:cs typeface="Arial" pitchFamily="34" charset="-120"/>
              </a:rPr>
              <a:t>Внимание помогает из множества звуков, предметов и мыслей выбрать то, что нужно именно сейчас. Оно как умный фильтр, который не даёт лишнему путать голову.
</a:t>
            </a:r>
            <a:endParaRPr lang="en-US" sz="988" dirty="0"/>
          </a:p>
        </p:txBody>
      </p:sp>
      <p:sp>
        <p:nvSpPr>
          <p:cNvPr id="12" name="Text 5"/>
          <p:cNvSpPr txBox="1"/>
          <p:nvPr/>
        </p:nvSpPr>
        <p:spPr>
          <a:xfrm>
            <a:off x="810775" y="4007912"/>
            <a:ext cx="3292200" cy="685800"/>
          </a:xfrm>
          <a:prstGeom prst="rect">
            <a:avLst/>
          </a:prstGeom>
          <a:noFill/>
          <a:ln/>
        </p:spPr>
        <p:txBody>
          <a:bodyPr wrap="square" lIns="0" tIns="0" rIns="0" bIns="0" rtlCol="0" anchor="t"/>
          <a:lstStyle/>
          <a:p>
            <a:pPr algn="l" indent="0" marL="0">
              <a:lnSpc>
                <a:spcPct val="115000"/>
              </a:lnSpc>
              <a:buNone/>
            </a:pPr>
            <a:r>
              <a:rPr lang="en-US" sz="927" b="1" dirty="0">
                <a:solidFill>
                  <a:srgbClr val="FFFFFF"/>
                </a:solidFill>
                <a:latin typeface="Arial" pitchFamily="34" charset="0"/>
                <a:ea typeface="Arial" pitchFamily="34" charset="-122"/>
                <a:cs typeface="Arial" pitchFamily="34" charset="-120"/>
              </a:rPr>
              <a:t>Нужное в нужный момент
</a:t>
            </a:r>
            <a:pPr algn="l" indent="0" marL="0">
              <a:lnSpc>
                <a:spcPct val="115000"/>
              </a:lnSpc>
              <a:buNone/>
            </a:pPr>
            <a:r>
              <a:rPr lang="en-US" sz="49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27" dirty="0">
                <a:solidFill>
                  <a:srgbClr val="FFFFFF"/>
                </a:solidFill>
                <a:latin typeface="Arial" pitchFamily="34" charset="0"/>
                <a:ea typeface="Arial" pitchFamily="34" charset="-122"/>
                <a:cs typeface="Arial" pitchFamily="34" charset="-120"/>
              </a:rPr>
              <a:t>Если внимание работает хорошо, человек замечает важное вовремя: вопрос учителя, знак в задании или опасность на дороге. Это делает действия точнее и спокойнее.
</a:t>
            </a:r>
            <a:endParaRPr lang="en-US" sz="92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18809" y="0"/>
            <a:ext cx="4329782"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4</a:t>
            </a:r>
            <a:endParaRPr lang="en-US" sz="622" dirty="0"/>
          </a:p>
        </p:txBody>
      </p:sp>
      <p:sp>
        <p:nvSpPr>
          <p:cNvPr id="9" name="Text 1"/>
          <p:cNvSpPr txBox="1"/>
          <p:nvPr/>
        </p:nvSpPr>
        <p:spPr>
          <a:xfrm>
            <a:off x="450025" y="449800"/>
            <a:ext cx="3931800" cy="884700"/>
          </a:xfrm>
          <a:prstGeom prst="rect">
            <a:avLst/>
          </a:prstGeom>
          <a:noFill/>
          <a:ln/>
        </p:spPr>
        <p:txBody>
          <a:bodyPr wrap="square" lIns="0" tIns="0" rIns="0" bIns="0" rtlCol="0" anchor="b"/>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Внимание похоже на фонарик
</a:t>
            </a:r>
            <a:endParaRPr lang="en-US" sz="2400" dirty="0"/>
          </a:p>
        </p:txBody>
      </p:sp>
      <p:sp>
        <p:nvSpPr>
          <p:cNvPr id="10" name="Text 2"/>
          <p:cNvSpPr txBox="1"/>
          <p:nvPr/>
        </p:nvSpPr>
        <p:spPr>
          <a:xfrm>
            <a:off x="450025" y="1769575"/>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Светит в одну сторону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Фонарик освещает только то, куда его направили. Так и внимание: если сосредоточиться на книге, буквы видны чётче, а лишние предметы не мешают.
</a:t>
            </a:r>
            <a:endParaRPr lang="en-US" sz="1014" dirty="0"/>
          </a:p>
        </p:txBody>
      </p:sp>
      <p:sp>
        <p:nvSpPr>
          <p:cNvPr id="11" name="Text 3"/>
          <p:cNvSpPr txBox="1"/>
          <p:nvPr/>
        </p:nvSpPr>
        <p:spPr>
          <a:xfrm>
            <a:off x="450025" y="2516358"/>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Лишнее остаётся в тени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Всё, что не связано с делом, будто уходит на задний план. Это удобно, потому что мозгу не приходится разглядывать сразу сто интересных вещей.
</a:t>
            </a:r>
            <a:endParaRPr lang="en-US" sz="1014" dirty="0"/>
          </a:p>
        </p:txBody>
      </p:sp>
      <p:sp>
        <p:nvSpPr>
          <p:cNvPr id="12" name="Text 4"/>
          <p:cNvSpPr txBox="1"/>
          <p:nvPr/>
        </p:nvSpPr>
        <p:spPr>
          <a:xfrm>
            <a:off x="450025" y="3263142"/>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Слишком широкий свет мешает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Если пытаться заметить всё сразу, картинка становится путаной. Тогда легко пропустить важную деталь, словно она спряталась за яркими отвлечениями.
</a:t>
            </a:r>
            <a:endParaRPr lang="en-US" sz="1014" dirty="0"/>
          </a:p>
        </p:txBody>
      </p:sp>
      <p:sp>
        <p:nvSpPr>
          <p:cNvPr id="13" name="Text 5"/>
          <p:cNvSpPr txBox="1"/>
          <p:nvPr/>
        </p:nvSpPr>
        <p:spPr>
          <a:xfrm>
            <a:off x="450025" y="4009944"/>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Направление можно менять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Фонарик можно повернуть в другую сторону, и внимание тоже умеет переключаться. Главное — делать это вовремя, когда задача уже выполнена или изменилась.
</a:t>
            </a:r>
            <a:endParaRPr lang="en-US" sz="101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5</a:t>
            </a:r>
            <a:endParaRPr lang="en-US" sz="622" dirty="0"/>
          </a:p>
        </p:txBody>
      </p:sp>
      <p:sp>
        <p:nvSpPr>
          <p:cNvPr id="8" name="Text 1"/>
          <p:cNvSpPr txBox="1"/>
          <p:nvPr/>
        </p:nvSpPr>
        <p:spPr>
          <a:xfrm>
            <a:off x="450000" y="450000"/>
            <a:ext cx="8244000" cy="6564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Какое бывает внимание
</a:t>
            </a:r>
            <a:endParaRPr lang="en-US" sz="2400" dirty="0"/>
          </a:p>
        </p:txBody>
      </p:sp>
      <p:sp>
        <p:nvSpPr>
          <p:cNvPr id="9" name="Text 2"/>
          <p:cNvSpPr txBox="1"/>
          <p:nvPr/>
        </p:nvSpPr>
        <p:spPr>
          <a:xfrm>
            <a:off x="632805" y="2048550"/>
            <a:ext cx="2469000" cy="1291800"/>
          </a:xfrm>
          <a:prstGeom prst="rect">
            <a:avLst/>
          </a:prstGeom>
          <a:noFill/>
          <a:ln/>
        </p:spPr>
        <p:txBody>
          <a:bodyPr wrap="square" lIns="0" tIns="0" rIns="0" bIns="0" rtlCol="0" anchor="t"/>
          <a:lstStyle/>
          <a:p>
            <a:pPr algn="l" indent="0" marL="0">
              <a:lnSpc>
                <a:spcPct val="115000"/>
              </a:lnSpc>
              <a:buNone/>
            </a:pPr>
            <a:r>
              <a:rPr lang="en-US" sz="1167" b="1" dirty="0">
                <a:solidFill>
                  <a:srgbClr val="FFFFFF"/>
                </a:solidFill>
                <a:latin typeface="Arial" pitchFamily="34" charset="0"/>
                <a:ea typeface="Arial" pitchFamily="34" charset="-122"/>
                <a:cs typeface="Arial" pitchFamily="34" charset="-120"/>
              </a:rPr>
              <a:t>Когда стараешься специально
</a:t>
            </a:r>
            <a:pPr algn="l" indent="0" marL="0">
              <a:lnSpc>
                <a:spcPct val="115000"/>
              </a:lnSpc>
              <a:buNone/>
            </a:pPr>
            <a:r>
              <a:rPr lang="en-US" sz="6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67" dirty="0">
                <a:solidFill>
                  <a:srgbClr val="FFFFFF"/>
                </a:solidFill>
                <a:latin typeface="Arial" pitchFamily="34" charset="0"/>
                <a:ea typeface="Arial" pitchFamily="34" charset="-122"/>
                <a:cs typeface="Arial" pitchFamily="34" charset="-120"/>
              </a:rPr>
              <a:t>Произвольное внимание появляется, когда человек сам решает сосредоточиться. Оно особенно нужно на скучном или трудном деле, где без усилия легко отвлечься.
</a:t>
            </a:r>
            <a:endParaRPr lang="en-US" sz="1167" dirty="0"/>
          </a:p>
        </p:txBody>
      </p:sp>
      <p:sp>
        <p:nvSpPr>
          <p:cNvPr id="10" name="Text 3"/>
          <p:cNvSpPr txBox="1"/>
          <p:nvPr/>
        </p:nvSpPr>
        <p:spPr>
          <a:xfrm>
            <a:off x="3428904" y="2048550"/>
            <a:ext cx="2469000" cy="1291800"/>
          </a:xfrm>
          <a:prstGeom prst="rect">
            <a:avLst/>
          </a:prstGeom>
          <a:noFill/>
          <a:ln/>
        </p:spPr>
        <p:txBody>
          <a:bodyPr wrap="square" lIns="0" tIns="0" rIns="0" bIns="0" rtlCol="0" anchor="t"/>
          <a:lstStyle/>
          <a:p>
            <a:pPr algn="l" indent="0" marL="0">
              <a:lnSpc>
                <a:spcPct val="115000"/>
              </a:lnSpc>
              <a:buNone/>
            </a:pPr>
            <a:r>
              <a:rPr lang="en-US" sz="1167" b="1" dirty="0">
                <a:solidFill>
                  <a:srgbClr val="FFFFFF"/>
                </a:solidFill>
                <a:latin typeface="Arial" pitchFamily="34" charset="0"/>
                <a:ea typeface="Arial" pitchFamily="34" charset="-122"/>
                <a:cs typeface="Arial" pitchFamily="34" charset="-120"/>
              </a:rPr>
              <a:t>Когда что-то само привлекает
</a:t>
            </a:r>
            <a:pPr algn="l" indent="0" marL="0">
              <a:lnSpc>
                <a:spcPct val="115000"/>
              </a:lnSpc>
              <a:buNone/>
            </a:pPr>
            <a:r>
              <a:rPr lang="en-US" sz="6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67" dirty="0">
                <a:solidFill>
                  <a:srgbClr val="FFFFFF"/>
                </a:solidFill>
                <a:latin typeface="Arial" pitchFamily="34" charset="0"/>
                <a:ea typeface="Arial" pitchFamily="34" charset="-122"/>
                <a:cs typeface="Arial" pitchFamily="34" charset="-120"/>
              </a:rPr>
              <a:t>Непроизвольное внимание возникает без старания, если рядом появляется яркое, новое, громкое или неожиданное. Оно быстро включает интерес, будто нажимает кнопку «смотреть сюда».
</a:t>
            </a:r>
            <a:endParaRPr lang="en-US" sz="1167" dirty="0"/>
          </a:p>
        </p:txBody>
      </p:sp>
      <p:sp>
        <p:nvSpPr>
          <p:cNvPr id="11" name="Text 4"/>
          <p:cNvSpPr txBox="1"/>
          <p:nvPr/>
        </p:nvSpPr>
        <p:spPr>
          <a:xfrm>
            <a:off x="6225005" y="2048550"/>
            <a:ext cx="2469000" cy="1291800"/>
          </a:xfrm>
          <a:prstGeom prst="rect">
            <a:avLst/>
          </a:prstGeom>
          <a:noFill/>
          <a:ln/>
        </p:spPr>
        <p:txBody>
          <a:bodyPr wrap="square" lIns="0" tIns="0" rIns="0" bIns="0" rtlCol="0" anchor="t"/>
          <a:lstStyle/>
          <a:p>
            <a:pPr algn="l" indent="0" marL="0">
              <a:lnSpc>
                <a:spcPct val="115000"/>
              </a:lnSpc>
              <a:buNone/>
            </a:pPr>
            <a:r>
              <a:rPr lang="en-US" sz="1167" b="1" dirty="0">
                <a:solidFill>
                  <a:srgbClr val="FFFFFF"/>
                </a:solidFill>
                <a:latin typeface="Arial" pitchFamily="34" charset="0"/>
                <a:ea typeface="Arial" pitchFamily="34" charset="-122"/>
                <a:cs typeface="Arial" pitchFamily="34" charset="-120"/>
              </a:rPr>
              <a:t>Когда дело уже увлекло
</a:t>
            </a:r>
            <a:pPr algn="l" indent="0" marL="0">
              <a:lnSpc>
                <a:spcPct val="115000"/>
              </a:lnSpc>
              <a:buNone/>
            </a:pPr>
            <a:r>
              <a:rPr lang="en-US" sz="6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67" dirty="0">
                <a:solidFill>
                  <a:srgbClr val="FFFFFF"/>
                </a:solidFill>
                <a:latin typeface="Arial" pitchFamily="34" charset="0"/>
                <a:ea typeface="Arial" pitchFamily="34" charset="-122"/>
                <a:cs typeface="Arial" pitchFamily="34" charset="-120"/>
              </a:rPr>
              <a:t>Послепроизвольное внимание помогает удерживать сосредоточенность почти без напряжения. Сначала нужно усилие, а потом дело становится интересным и идёт легче.
</a:t>
            </a:r>
            <a:endParaRPr lang="en-US" sz="1167"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00" y="2073251"/>
            <a:ext cx="8244000" cy="2617898"/>
          </a:xfrm>
          <a:prstGeom prst="rect">
            <a:avLst/>
          </a:prstGeom>
        </p:spPr>
      </p:pic>
      <p:sp>
        <p:nvSpPr>
          <p:cNvPr id="4"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6</a:t>
            </a:r>
            <a:endParaRPr lang="en-US" sz="622" dirty="0"/>
          </a:p>
        </p:txBody>
      </p:sp>
      <p:sp>
        <p:nvSpPr>
          <p:cNvPr id="5" name="Text 1"/>
          <p:cNvSpPr txBox="1"/>
          <p:nvPr/>
        </p:nvSpPr>
        <p:spPr>
          <a:xfrm>
            <a:off x="450000" y="450000"/>
            <a:ext cx="8244000" cy="4647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Как внимание работает при выполнении задания
</a:t>
            </a:r>
            <a:endParaRPr lang="en-US" sz="2400" dirty="0"/>
          </a:p>
        </p:txBody>
      </p:sp>
      <p:sp>
        <p:nvSpPr>
          <p:cNvPr id="6" name="Text 2"/>
          <p:cNvSpPr txBox="1"/>
          <p:nvPr/>
        </p:nvSpPr>
        <p:spPr>
          <a:xfrm>
            <a:off x="450025" y="990000"/>
            <a:ext cx="8244000" cy="179100"/>
          </a:xfrm>
          <a:prstGeom prst="rect">
            <a:avLst/>
          </a:prstGeom>
          <a:noFill/>
          <a:ln/>
        </p:spPr>
        <p:txBody>
          <a:bodyPr wrap="square" lIns="0" tIns="0" rIns="0" bIns="0" rtlCol="0" anchor="t"/>
          <a:lstStyle/>
          <a:p>
            <a:pPr algn="l" indent="0" marL="0">
              <a:lnSpc>
                <a:spcPct val="80000"/>
              </a:lnSpc>
              <a:buNone/>
            </a:pPr>
            <a:r>
              <a:rPr lang="en-US" sz="1000" b="1" dirty="0">
                <a:solidFill>
                  <a:srgbClr val="FFFFFF"/>
                </a:solidFill>
                <a:latin typeface="Arial" pitchFamily="34" charset="0"/>
                <a:ea typeface="Arial" pitchFamily="34" charset="-122"/>
                <a:cs typeface="Arial" pitchFamily="34" charset="-120"/>
              </a:rPr>
              <a:t>Схема показывает, как ребёнок проходит путь от первого сигнала до проверки результата.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290958" y="1564732"/>
            <a:ext cx="359775" cy="4797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246285" y="2461405"/>
            <a:ext cx="449100" cy="35928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2246285" y="3252959"/>
            <a:ext cx="449100" cy="4491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2246285" y="4114352"/>
            <a:ext cx="449100" cy="399200"/>
          </a:xfrm>
          <a:prstGeom prst="rect">
            <a:avLst/>
          </a:prstGeom>
        </p:spPr>
      </p:pic>
      <p:sp>
        <p:nvSpPr>
          <p:cNvPr id="14" name="Text 0"/>
          <p:cNvSpPr txBox="1"/>
          <p:nvPr/>
        </p:nvSpPr>
        <p:spPr>
          <a:xfrm>
            <a:off x="450000" y="450000"/>
            <a:ext cx="8244000" cy="630600"/>
          </a:xfrm>
          <a:prstGeom prst="rect">
            <a:avLst/>
          </a:prstGeom>
          <a:noFill/>
          <a:ln/>
        </p:spPr>
        <p:txBody>
          <a:bodyPr wrap="square" lIns="0" tIns="0" rIns="0" bIns="0" rtlCol="0" anchor="t"/>
          <a:lstStyle/>
          <a:p>
            <a:pPr algn="l" indent="0" marL="0">
              <a:lnSpc>
                <a:spcPct val="80000"/>
              </a:lnSpc>
              <a:buNone/>
            </a:pPr>
            <a:r>
              <a:rPr lang="en-US" sz="2400" b="1" dirty="0">
                <a:solidFill>
                  <a:srgbClr val="061984"/>
                </a:solidFill>
                <a:latin typeface="Arial" pitchFamily="34" charset="0"/>
                <a:ea typeface="Arial" pitchFamily="34" charset="-122"/>
                <a:cs typeface="Arial" pitchFamily="34" charset="-120"/>
              </a:rPr>
              <a:t>Что чаще всего отвлекает школьника
</a:t>
            </a:r>
            <a:endParaRPr lang="en-US" sz="2400" dirty="0"/>
          </a:p>
        </p:txBody>
      </p:sp>
      <p:sp>
        <p:nvSpPr>
          <p:cNvPr id="15"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7</a:t>
            </a:r>
            <a:endParaRPr lang="en-US" sz="622" dirty="0"/>
          </a:p>
        </p:txBody>
      </p:sp>
      <p:sp>
        <p:nvSpPr>
          <p:cNvPr id="16" name="Text 2"/>
          <p:cNvSpPr txBox="1"/>
          <p:nvPr/>
        </p:nvSpPr>
        <p:spPr>
          <a:xfrm>
            <a:off x="3070392" y="1509076"/>
            <a:ext cx="3904200" cy="590700"/>
          </a:xfrm>
          <a:prstGeom prst="rect">
            <a:avLst/>
          </a:prstGeom>
          <a:noFill/>
          <a:ln/>
        </p:spPr>
        <p:txBody>
          <a:bodyPr wrap="square" lIns="0" tIns="0" rIns="0" bIns="0" rtlCol="0" anchor="ctr"/>
          <a:lstStyle/>
          <a:p>
            <a:pPr algn="l" indent="0" marL="0">
              <a:lnSpc>
                <a:spcPct val="115000"/>
              </a:lnSpc>
              <a:buNone/>
            </a:pPr>
            <a:r>
              <a:rPr lang="en-US" sz="800" b="1" dirty="0">
                <a:solidFill>
                  <a:srgbClr val="061984"/>
                </a:solidFill>
                <a:latin typeface="Arial" pitchFamily="34" charset="0"/>
                <a:ea typeface="Arial" pitchFamily="34" charset="-122"/>
                <a:cs typeface="Arial" pitchFamily="34" charset="-120"/>
              </a:rPr>
              <a:t>Телефон и экран
</a:t>
            </a:r>
            <a:pPr algn="l" indent="0" marL="0">
              <a:lnSpc>
                <a:spcPct val="115000"/>
              </a:lnSpc>
              <a:buNone/>
            </a:pPr>
            <a:r>
              <a:rPr lang="en-US" sz="3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61984"/>
                </a:solidFill>
                <a:latin typeface="Arial" pitchFamily="34" charset="0"/>
                <a:ea typeface="Arial" pitchFamily="34" charset="-122"/>
                <a:cs typeface="Arial" pitchFamily="34" charset="-120"/>
              </a:rPr>
              <a:t>Яркий экран быстро перетягивает внимание на себя, даже если задание ещё не закончено. Один звонок или новое сообщение способны увести мысль далеко от тетради.
</a:t>
            </a:r>
            <a:endParaRPr lang="en-US" sz="800" dirty="0"/>
          </a:p>
        </p:txBody>
      </p:sp>
      <p:sp>
        <p:nvSpPr>
          <p:cNvPr id="17" name="Text 3"/>
          <p:cNvSpPr txBox="1"/>
          <p:nvPr/>
        </p:nvSpPr>
        <p:spPr>
          <a:xfrm>
            <a:off x="3070381" y="2345535"/>
            <a:ext cx="3904200" cy="590700"/>
          </a:xfrm>
          <a:prstGeom prst="rect">
            <a:avLst/>
          </a:prstGeom>
          <a:noFill/>
          <a:ln/>
        </p:spPr>
        <p:txBody>
          <a:bodyPr wrap="square" lIns="0" tIns="0" rIns="0" bIns="0" rtlCol="0" anchor="ctr"/>
          <a:lstStyle/>
          <a:p>
            <a:pPr algn="l" indent="0" marL="0">
              <a:lnSpc>
                <a:spcPct val="115000"/>
              </a:lnSpc>
              <a:buNone/>
            </a:pPr>
            <a:r>
              <a:rPr lang="en-US" sz="800" b="1" dirty="0">
                <a:solidFill>
                  <a:srgbClr val="061984"/>
                </a:solidFill>
                <a:latin typeface="Arial" pitchFamily="34" charset="0"/>
                <a:ea typeface="Arial" pitchFamily="34" charset="-122"/>
                <a:cs typeface="Arial" pitchFamily="34" charset="-120"/>
              </a:rPr>
              <a:t>Разговоры рядом
</a:t>
            </a:r>
            <a:pPr algn="l" indent="0" marL="0">
              <a:lnSpc>
                <a:spcPct val="115000"/>
              </a:lnSpc>
              <a:buNone/>
            </a:pPr>
            <a:r>
              <a:rPr lang="en-US" sz="3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61984"/>
                </a:solidFill>
                <a:latin typeface="Arial" pitchFamily="34" charset="0"/>
                <a:ea typeface="Arial" pitchFamily="34" charset="-122"/>
                <a:cs typeface="Arial" pitchFamily="34" charset="-120"/>
              </a:rPr>
              <a:t>Чужие слова цепляют слух, и мысль начинает слушать не урок, а соседний шёпот. Из-за этого ребёнок может потерять место, где остановился.
</a:t>
            </a:r>
            <a:endParaRPr lang="en-US" sz="800" dirty="0"/>
          </a:p>
        </p:txBody>
      </p:sp>
      <p:sp>
        <p:nvSpPr>
          <p:cNvPr id="18" name="Text 4"/>
          <p:cNvSpPr txBox="1"/>
          <p:nvPr/>
        </p:nvSpPr>
        <p:spPr>
          <a:xfrm>
            <a:off x="3070381" y="3181993"/>
            <a:ext cx="3904200" cy="590700"/>
          </a:xfrm>
          <a:prstGeom prst="rect">
            <a:avLst/>
          </a:prstGeom>
          <a:noFill/>
          <a:ln/>
        </p:spPr>
        <p:txBody>
          <a:bodyPr wrap="square" lIns="0" tIns="0" rIns="0" bIns="0" rtlCol="0" anchor="ctr"/>
          <a:lstStyle/>
          <a:p>
            <a:pPr algn="l" indent="0" marL="0">
              <a:lnSpc>
                <a:spcPct val="115000"/>
              </a:lnSpc>
              <a:buNone/>
            </a:pPr>
            <a:r>
              <a:rPr lang="en-US" sz="800" b="1" dirty="0">
                <a:solidFill>
                  <a:srgbClr val="061984"/>
                </a:solidFill>
                <a:latin typeface="Arial" pitchFamily="34" charset="0"/>
                <a:ea typeface="Arial" pitchFamily="34" charset="-122"/>
                <a:cs typeface="Arial" pitchFamily="34" charset="-120"/>
              </a:rPr>
              <a:t>Шум и движение
</a:t>
            </a:r>
            <a:pPr algn="l" indent="0" marL="0">
              <a:lnSpc>
                <a:spcPct val="115000"/>
              </a:lnSpc>
              <a:buNone/>
            </a:pPr>
            <a:r>
              <a:rPr lang="en-US" sz="3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61984"/>
                </a:solidFill>
                <a:latin typeface="Arial" pitchFamily="34" charset="0"/>
                <a:ea typeface="Arial" pitchFamily="34" charset="-122"/>
                <a:cs typeface="Arial" pitchFamily="34" charset="-120"/>
              </a:rPr>
              <a:t>Стук, смешки, шорохи и резкие звуки мешают удерживать цель. Чем больше вокруг движения, тем труднее мозгу держать одну задачу в центре.
</a:t>
            </a:r>
            <a:endParaRPr lang="en-US" sz="800" dirty="0"/>
          </a:p>
        </p:txBody>
      </p:sp>
      <p:sp>
        <p:nvSpPr>
          <p:cNvPr id="19" name="Text 5"/>
          <p:cNvSpPr txBox="1"/>
          <p:nvPr/>
        </p:nvSpPr>
        <p:spPr>
          <a:xfrm>
            <a:off x="3070381" y="4018437"/>
            <a:ext cx="3904200" cy="590700"/>
          </a:xfrm>
          <a:prstGeom prst="rect">
            <a:avLst/>
          </a:prstGeom>
          <a:noFill/>
          <a:ln/>
        </p:spPr>
        <p:txBody>
          <a:bodyPr wrap="square" lIns="0" tIns="0" rIns="0" bIns="0" rtlCol="0" anchor="ctr"/>
          <a:lstStyle/>
          <a:p>
            <a:pPr algn="l" indent="0" marL="0">
              <a:lnSpc>
                <a:spcPct val="115000"/>
              </a:lnSpc>
              <a:buNone/>
            </a:pPr>
            <a:r>
              <a:rPr lang="en-US" sz="800" b="1" dirty="0">
                <a:solidFill>
                  <a:srgbClr val="061984"/>
                </a:solidFill>
                <a:latin typeface="Arial" pitchFamily="34" charset="0"/>
                <a:ea typeface="Arial" pitchFamily="34" charset="-122"/>
                <a:cs typeface="Arial" pitchFamily="34" charset="-120"/>
              </a:rPr>
              <a:t>Усталость и голод
</a:t>
            </a:r>
            <a:pPr algn="l" indent="0" marL="0">
              <a:lnSpc>
                <a:spcPct val="115000"/>
              </a:lnSpc>
              <a:buNone/>
            </a:pPr>
            <a:r>
              <a:rPr lang="en-US" sz="3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800" dirty="0">
                <a:solidFill>
                  <a:srgbClr val="061984"/>
                </a:solidFill>
                <a:latin typeface="Arial" pitchFamily="34" charset="0"/>
                <a:ea typeface="Arial" pitchFamily="34" charset="-122"/>
                <a:cs typeface="Arial" pitchFamily="34" charset="-120"/>
              </a:rPr>
              <a:t>Когда человек устал или хочет есть, внимание становится капризным и быстро уходит в сторону. Мозг как будто говорит: «Сначала отдых, потом подвиги!»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50000" y="2700538"/>
            <a:ext cx="4121700" cy="1992423"/>
          </a:xfrm>
          <a:prstGeom prst="rect">
            <a:avLst/>
          </a:prstGeom>
        </p:spPr>
      </p:pic>
      <p:pic>
        <p:nvPicPr>
          <p:cNvPr id="5" name="Image 3" descr="preencoded.png">    </p:cNvPr>
          <p:cNvPicPr>
            <a:picLocks noChangeAspect="1"/>
          </p:cNvPicPr>
          <p:nvPr/>
        </p:nvPicPr>
        <p:blipFill>
          <a:blip r:embed="rId4"/>
          <a:stretch>
            <a:fillRect/>
          </a:stretch>
        </p:blipFill>
        <p:spPr>
          <a:xfrm>
            <a:off x="4571700" y="2700393"/>
            <a:ext cx="4122300" cy="1992713"/>
          </a:xfrm>
          <a:prstGeom prst="rect">
            <a:avLst/>
          </a:prstGeom>
        </p:spPr>
      </p:pic>
      <p:sp>
        <p:nvSpPr>
          <p:cNvPr id="6" name="Text 0"/>
          <p:cNvSpPr txBox="1"/>
          <p:nvPr/>
        </p:nvSpPr>
        <p:spPr>
          <a:xfrm>
            <a:off x="450000" y="450000"/>
            <a:ext cx="8244000" cy="450000"/>
          </a:xfrm>
          <a:prstGeom prst="rect">
            <a:avLst/>
          </a:prstGeom>
          <a:noFill/>
          <a:ln/>
        </p:spPr>
        <p:txBody>
          <a:bodyPr wrap="square" lIns="0" tIns="0" rIns="0" bIns="0" rtlCol="0" anchor="t"/>
          <a:lstStyle/>
          <a:p>
            <a:pPr algn="l" indent="0" marL="0">
              <a:lnSpc>
                <a:spcPct val="80000"/>
              </a:lnSpc>
              <a:buNone/>
            </a:pPr>
            <a:r>
              <a:rPr lang="en-US" sz="2200" b="1" dirty="0">
                <a:solidFill>
                  <a:srgbClr val="FFFFFF"/>
                </a:solidFill>
                <a:latin typeface="Arial" pitchFamily="34" charset="0"/>
                <a:ea typeface="Arial" pitchFamily="34" charset="-122"/>
                <a:cs typeface="Arial" pitchFamily="34" charset="-120"/>
              </a:rPr>
              <a:t>Почему мозгу трудно быть собранным
</a:t>
            </a:r>
            <a:endParaRPr lang="en-US" sz="2200" dirty="0"/>
          </a:p>
        </p:txBody>
      </p:sp>
      <p:sp>
        <p:nvSpPr>
          <p:cNvPr id="7"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8</a:t>
            </a:r>
            <a:endParaRPr lang="en-US" sz="622" dirty="0"/>
          </a:p>
        </p:txBody>
      </p:sp>
      <p:sp>
        <p:nvSpPr>
          <p:cNvPr id="8" name="Text 2"/>
          <p:cNvSpPr txBox="1"/>
          <p:nvPr/>
        </p:nvSpPr>
        <p:spPr>
          <a:xfrm>
            <a:off x="909750" y="1350000"/>
            <a:ext cx="3244500" cy="900000"/>
          </a:xfrm>
          <a:prstGeom prst="rect">
            <a:avLst/>
          </a:prstGeom>
          <a:noFill/>
          <a:ln/>
        </p:spPr>
        <p:txBody>
          <a:bodyPr wrap="square" lIns="0" tIns="0" rIns="0" bIns="0" rtlCol="0" anchor="ctr"/>
          <a:lstStyle/>
          <a:p>
            <a:pPr algn="l" indent="0" marL="0">
              <a:lnSpc>
                <a:spcPct val="115000"/>
              </a:lnSpc>
              <a:buNone/>
            </a:pPr>
            <a:r>
              <a:rPr lang="en-US" sz="945" b="1" dirty="0">
                <a:solidFill>
                  <a:srgbClr val="FFFFFF"/>
                </a:solidFill>
                <a:latin typeface="Arial" pitchFamily="34" charset="0"/>
                <a:ea typeface="Arial" pitchFamily="34" charset="-122"/>
                <a:cs typeface="Arial" pitchFamily="34" charset="-120"/>
              </a:rPr>
              <a:t>Мозг любит новенькое
</a:t>
            </a:r>
            <a:pPr algn="l" indent="0" marL="0">
              <a:lnSpc>
                <a:spcPct val="115000"/>
              </a:lnSpc>
              <a:buNone/>
            </a:pPr>
            <a:r>
              <a:rPr lang="en-US" sz="378"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5" dirty="0">
                <a:solidFill>
                  <a:srgbClr val="FFFFFF"/>
                </a:solidFill>
                <a:latin typeface="Arial" pitchFamily="34" charset="0"/>
                <a:ea typeface="Arial" pitchFamily="34" charset="-122"/>
                <a:cs typeface="Arial" pitchFamily="34" charset="-120"/>
              </a:rPr>
              <a:t>Мозг замечает необычное быстрее обычного, потому что так проще понять, что происходит вокруг. Яркая картинка, новый звук или неожиданное движение сразу привлекают его, даже если рядом лежит важное задание. Поэтому собраться бывает труднее, чем кажется.
</a:t>
            </a:r>
            <a:endParaRPr lang="en-US" sz="945" dirty="0"/>
          </a:p>
        </p:txBody>
      </p:sp>
      <p:sp>
        <p:nvSpPr>
          <p:cNvPr id="9" name="Text 3"/>
          <p:cNvSpPr txBox="1"/>
          <p:nvPr/>
        </p:nvSpPr>
        <p:spPr>
          <a:xfrm>
            <a:off x="4989775" y="1350000"/>
            <a:ext cx="3244500" cy="900000"/>
          </a:xfrm>
          <a:prstGeom prst="rect">
            <a:avLst/>
          </a:prstGeom>
          <a:noFill/>
          <a:ln/>
        </p:spPr>
        <p:txBody>
          <a:bodyPr wrap="square" lIns="0" tIns="0" rIns="0" bIns="0" rtlCol="0" anchor="ctr"/>
          <a:lstStyle/>
          <a:p>
            <a:pPr algn="l" indent="0" marL="0">
              <a:lnSpc>
                <a:spcPct val="115000"/>
              </a:lnSpc>
              <a:buNone/>
            </a:pPr>
            <a:r>
              <a:rPr lang="en-US" sz="962" b="1" dirty="0">
                <a:solidFill>
                  <a:srgbClr val="FFFFFF"/>
                </a:solidFill>
                <a:latin typeface="Arial" pitchFamily="34" charset="0"/>
                <a:ea typeface="Arial" pitchFamily="34" charset="-122"/>
                <a:cs typeface="Arial" pitchFamily="34" charset="-120"/>
              </a:rPr>
              <a:t>Дирижёр шумного оркестра
</a:t>
            </a:r>
            <a:pPr algn="l" indent="0" marL="0">
              <a:lnSpc>
                <a:spcPct val="115000"/>
              </a:lnSpc>
              <a:buNone/>
            </a:pPr>
            <a:r>
              <a:rPr lang="en-US" sz="385"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62" dirty="0">
                <a:solidFill>
                  <a:srgbClr val="FFFFFF"/>
                </a:solidFill>
                <a:latin typeface="Arial" pitchFamily="34" charset="0"/>
                <a:ea typeface="Arial" pitchFamily="34" charset="-122"/>
                <a:cs typeface="Arial" pitchFamily="34" charset="-120"/>
              </a:rPr>
              <a:t>Если представить мозг дирижёром, то вокруг него играет шумный оркестр из звуков, мыслей и желаний. Он старается собрать всех в одну мелодию, но кто-то стучит, кто-то шепчет, а кто-то уже придумал более весёлое дело.
</a:t>
            </a:r>
            <a:endParaRPr lang="en-US" sz="96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50000" y="1085000"/>
            <a:ext cx="8244000" cy="630600"/>
          </a:xfrm>
          <a:prstGeom prst="rect">
            <a:avLst/>
          </a:prstGeom>
          <a:noFill/>
          <a:ln/>
        </p:spPr>
        <p:txBody>
          <a:bodyPr wrap="square" lIns="0" tIns="0" rIns="0" bIns="0" rtlCol="0" anchor="t"/>
          <a:lstStyle/>
          <a:p>
            <a:pPr algn="l" indent="0" marL="0">
              <a:lnSpc>
                <a:spcPct val="80000"/>
              </a:lnSpc>
              <a:buNone/>
            </a:pPr>
            <a:r>
              <a:rPr lang="en-US" sz="2400" b="1" dirty="0">
                <a:solidFill>
                  <a:srgbClr val="061984"/>
                </a:solidFill>
                <a:latin typeface="Arial" pitchFamily="34" charset="0"/>
                <a:ea typeface="Arial" pitchFamily="34" charset="-122"/>
                <a:cs typeface="Arial" pitchFamily="34" charset="-120"/>
              </a:rPr>
              <a:t>Что помогает сосредоточиться на уроке
</a:t>
            </a:r>
            <a:endParaRPr lang="en-US" sz="2400" dirty="0"/>
          </a:p>
        </p:txBody>
      </p:sp>
      <p:sp>
        <p:nvSpPr>
          <p:cNvPr id="7" name="Text 1"/>
          <p:cNvSpPr txBox="1"/>
          <p:nvPr/>
        </p:nvSpPr>
        <p:spPr>
          <a:xfrm>
            <a:off x="450000" y="1903290"/>
            <a:ext cx="2157600" cy="1206900"/>
          </a:xfrm>
          <a:prstGeom prst="rect">
            <a:avLst/>
          </a:prstGeom>
          <a:noFill/>
          <a:ln/>
        </p:spPr>
        <p:txBody>
          <a:bodyPr wrap="square" lIns="0" tIns="0" rIns="0" bIns="0" rtlCol="0" anchor="b"/>
          <a:lstStyle/>
          <a:p>
            <a:pPr algn="l" indent="0" marL="0">
              <a:lnSpc>
                <a:spcPct val="115000"/>
              </a:lnSpc>
              <a:buNone/>
            </a:pPr>
            <a:r>
              <a:rPr lang="en-US" sz="900" b="1" dirty="0">
                <a:solidFill>
                  <a:srgbClr val="061984"/>
                </a:solidFill>
                <a:latin typeface="Arial" pitchFamily="34" charset="0"/>
                <a:ea typeface="Arial" pitchFamily="34" charset="-122"/>
                <a:cs typeface="Arial" pitchFamily="34" charset="-120"/>
              </a:rPr>
              <a:t>Перед началом
</a:t>
            </a:r>
            <a:pPr algn="l" indent="0" marL="0">
              <a:lnSpc>
                <a:spcPct val="115000"/>
              </a:lnSpc>
              <a:buNone/>
            </a:pPr>
            <a:r>
              <a:rPr lang="en-US" sz="4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61984"/>
                </a:solidFill>
                <a:latin typeface="Arial" pitchFamily="34" charset="0"/>
                <a:ea typeface="Arial" pitchFamily="34" charset="-122"/>
                <a:cs typeface="Arial" pitchFamily="34" charset="-120"/>
              </a:rPr>
              <a:t>Положить на парту только нужные вещи, убрать лишнее и выбрать спокойное место. Так глазам и рукам проще не путаться.
</a:t>
            </a:r>
            <a:endParaRPr lang="en-US" sz="900" dirty="0"/>
          </a:p>
        </p:txBody>
      </p:sp>
      <p:sp>
        <p:nvSpPr>
          <p:cNvPr id="8" name="Text 2"/>
          <p:cNvSpPr txBox="1"/>
          <p:nvPr/>
        </p:nvSpPr>
        <p:spPr>
          <a:xfrm>
            <a:off x="3364400" y="1903290"/>
            <a:ext cx="2157600" cy="1206900"/>
          </a:xfrm>
          <a:prstGeom prst="rect">
            <a:avLst/>
          </a:prstGeom>
          <a:noFill/>
          <a:ln/>
        </p:spPr>
        <p:txBody>
          <a:bodyPr wrap="square" lIns="0" tIns="0" rIns="0" bIns="0" rtlCol="0" anchor="b"/>
          <a:lstStyle/>
          <a:p>
            <a:pPr algn="l" indent="0" marL="0">
              <a:lnSpc>
                <a:spcPct val="115000"/>
              </a:lnSpc>
              <a:buNone/>
            </a:pPr>
            <a:r>
              <a:rPr lang="en-US" sz="900" b="1" dirty="0">
                <a:solidFill>
                  <a:srgbClr val="061984"/>
                </a:solidFill>
                <a:latin typeface="Arial" pitchFamily="34" charset="0"/>
                <a:ea typeface="Arial" pitchFamily="34" charset="-122"/>
                <a:cs typeface="Arial" pitchFamily="34" charset="-120"/>
              </a:rPr>
              <a:t>Во время задания
</a:t>
            </a:r>
            <a:pPr algn="l" indent="0" marL="0">
              <a:lnSpc>
                <a:spcPct val="115000"/>
              </a:lnSpc>
              <a:buNone/>
            </a:pPr>
            <a:r>
              <a:rPr lang="en-US" sz="4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61984"/>
                </a:solidFill>
                <a:latin typeface="Arial" pitchFamily="34" charset="0"/>
                <a:ea typeface="Arial" pitchFamily="34" charset="-122"/>
                <a:cs typeface="Arial" pitchFamily="34" charset="-120"/>
              </a:rPr>
              <a:t>Сначала внимательно послушать условие, потом сделать один шаг, а затем сразу проверить себя. Короткий порядок помогает не терять мысль.
</a:t>
            </a:r>
            <a:endParaRPr lang="en-US" sz="900" dirty="0"/>
          </a:p>
        </p:txBody>
      </p:sp>
      <p:sp>
        <p:nvSpPr>
          <p:cNvPr id="9" name="Text 3"/>
          <p:cNvSpPr txBox="1"/>
          <p:nvPr/>
        </p:nvSpPr>
        <p:spPr>
          <a:xfrm>
            <a:off x="6278800" y="1903290"/>
            <a:ext cx="2157600" cy="1206900"/>
          </a:xfrm>
          <a:prstGeom prst="rect">
            <a:avLst/>
          </a:prstGeom>
          <a:noFill/>
          <a:ln/>
        </p:spPr>
        <p:txBody>
          <a:bodyPr wrap="square" lIns="0" tIns="0" rIns="0" bIns="0" rtlCol="0" anchor="b"/>
          <a:lstStyle/>
          <a:p>
            <a:pPr algn="l" indent="0" marL="0">
              <a:lnSpc>
                <a:spcPct val="115000"/>
              </a:lnSpc>
              <a:buNone/>
            </a:pPr>
            <a:r>
              <a:rPr lang="en-US" sz="900" b="1" dirty="0">
                <a:solidFill>
                  <a:srgbClr val="061984"/>
                </a:solidFill>
                <a:latin typeface="Arial" pitchFamily="34" charset="0"/>
                <a:ea typeface="Arial" pitchFamily="34" charset="-122"/>
                <a:cs typeface="Arial" pitchFamily="34" charset="-120"/>
              </a:rPr>
              <a:t>После работы
</a:t>
            </a:r>
            <a:pPr algn="l" indent="0" marL="0">
              <a:lnSpc>
                <a:spcPct val="115000"/>
              </a:lnSpc>
              <a:buNone/>
            </a:pPr>
            <a:r>
              <a:rPr lang="en-US" sz="400" b="1" dirty="0">
                <a:solidFill>
                  <a:srgbClr val="061984"/>
                </a:solidFill>
                <a:latin typeface="Arial" pitchFamily="34" charset="0"/>
                <a:ea typeface="Arial" pitchFamily="34" charset="-122"/>
                <a:cs typeface="Arial" pitchFamily="34" charset="-120"/>
              </a:rPr>
              <a:t>
</a:t>
            </a:r>
            <a:pPr algn="l" indent="0" marL="0">
              <a:lnSpc>
                <a:spcPct val="115000"/>
              </a:lnSpc>
              <a:buNone/>
            </a:pPr>
            <a:r>
              <a:rPr lang="en-US" sz="900" dirty="0">
                <a:solidFill>
                  <a:srgbClr val="061984"/>
                </a:solidFill>
                <a:latin typeface="Arial" pitchFamily="34" charset="0"/>
                <a:ea typeface="Arial" pitchFamily="34" charset="-122"/>
                <a:cs typeface="Arial" pitchFamily="34" charset="-120"/>
              </a:rPr>
              <a:t>Если внимание устало, полезно на минуту выпрямиться, немного отдохнуть и только потом переходить к следующему делу. Тогда собранность возвращается быстрее.
</a:t>
            </a:r>
            <a:endParaRPr lang="en-US" sz="900" dirty="0"/>
          </a:p>
        </p:txBody>
      </p:sp>
      <p:sp>
        <p:nvSpPr>
          <p:cNvPr id="10" name="Text 4"/>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9</a:t>
            </a:r>
            <a:endParaRPr lang="en-US" sz="62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10</a:t>
            </a:r>
            <a:endParaRPr lang="en-US" sz="622" dirty="0"/>
          </a:p>
        </p:txBody>
      </p:sp>
      <p:sp>
        <p:nvSpPr>
          <p:cNvPr id="8" name="Text 1"/>
          <p:cNvSpPr txBox="1"/>
          <p:nvPr/>
        </p:nvSpPr>
        <p:spPr>
          <a:xfrm>
            <a:off x="450013" y="449800"/>
            <a:ext cx="8244000" cy="5112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Какие бывают ошибки внимания
</a:t>
            </a:r>
            <a:endParaRPr lang="en-US" sz="2400" dirty="0"/>
          </a:p>
        </p:txBody>
      </p:sp>
      <p:sp>
        <p:nvSpPr>
          <p:cNvPr id="9" name="Text 2"/>
          <p:cNvSpPr txBox="1"/>
          <p:nvPr/>
        </p:nvSpPr>
        <p:spPr>
          <a:xfrm>
            <a:off x="2568194" y="2120700"/>
            <a:ext cx="1889400" cy="1221900"/>
          </a:xfrm>
          <a:prstGeom prst="rect">
            <a:avLst/>
          </a:prstGeom>
          <a:noFill/>
          <a:ln/>
        </p:spPr>
        <p:txBody>
          <a:bodyPr wrap="square" lIns="0" tIns="0" rIns="0" bIns="0" rtlCol="0" anchor="t"/>
          <a:lstStyle/>
          <a:p>
            <a:pPr algn="l" indent="0" marL="0">
              <a:lnSpc>
                <a:spcPct val="115000"/>
              </a:lnSpc>
              <a:buNone/>
            </a:pPr>
            <a:r>
              <a:rPr lang="en-US" sz="1179" b="1" dirty="0">
                <a:solidFill>
                  <a:srgbClr val="FFFFFF"/>
                </a:solidFill>
                <a:latin typeface="Arial" pitchFamily="34" charset="0"/>
                <a:ea typeface="Arial" pitchFamily="34" charset="-122"/>
                <a:cs typeface="Arial" pitchFamily="34" charset="-120"/>
              </a:rPr>
              <a:t>Сбившееся чтение
</a:t>
            </a:r>
            <a:pPr algn="l" indent="0" marL="0">
              <a:lnSpc>
                <a:spcPct val="115000"/>
              </a:lnSpc>
              <a:buNone/>
            </a:pPr>
            <a:r>
              <a:rPr lang="en-US" sz="62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5" dirty="0">
                <a:solidFill>
                  <a:srgbClr val="FFFFFF"/>
                </a:solidFill>
                <a:latin typeface="Arial" pitchFamily="34" charset="0"/>
                <a:ea typeface="Arial" pitchFamily="34" charset="-122"/>
                <a:cs typeface="Arial" pitchFamily="34" charset="-120"/>
              </a:rPr>
              <a:t>Иногда слово читается неверно, потому что взгляд перескочил через строчку или мысль отвлеклась. Тогда смысл текста начинает прятаться, как зайчик за кустом.
</a:t>
            </a:r>
            <a:endParaRPr lang="en-US" sz="1179" dirty="0"/>
          </a:p>
        </p:txBody>
      </p:sp>
      <p:sp>
        <p:nvSpPr>
          <p:cNvPr id="10" name="Text 3"/>
          <p:cNvSpPr txBox="1"/>
          <p:nvPr/>
        </p:nvSpPr>
        <p:spPr>
          <a:xfrm>
            <a:off x="4686356" y="2120700"/>
            <a:ext cx="1889400" cy="1221900"/>
          </a:xfrm>
          <a:prstGeom prst="rect">
            <a:avLst/>
          </a:prstGeom>
          <a:noFill/>
          <a:ln/>
        </p:spPr>
        <p:txBody>
          <a:bodyPr wrap="square" lIns="0" tIns="0" rIns="0" bIns="0" rtlCol="0" anchor="t"/>
          <a:lstStyle/>
          <a:p>
            <a:pPr algn="l" indent="0" marL="0">
              <a:lnSpc>
                <a:spcPct val="115000"/>
              </a:lnSpc>
              <a:buNone/>
            </a:pPr>
            <a:r>
              <a:rPr lang="en-US" sz="1267" b="1" dirty="0">
                <a:solidFill>
                  <a:srgbClr val="FFFFFF"/>
                </a:solidFill>
                <a:latin typeface="Arial" pitchFamily="34" charset="0"/>
                <a:ea typeface="Arial" pitchFamily="34" charset="-122"/>
                <a:cs typeface="Arial" pitchFamily="34" charset="-120"/>
              </a:rPr>
              <a:t>Перепутанные числа
</a:t>
            </a:r>
            <a:pPr algn="l" indent="0" marL="0">
              <a:lnSpc>
                <a:spcPct val="115000"/>
              </a:lnSpc>
              <a:buNone/>
            </a:pPr>
            <a:r>
              <a:rPr lang="en-US" sz="67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0" dirty="0">
                <a:solidFill>
                  <a:srgbClr val="FFFFFF"/>
                </a:solidFill>
                <a:latin typeface="Arial" pitchFamily="34" charset="0"/>
                <a:ea typeface="Arial" pitchFamily="34" charset="-122"/>
                <a:cs typeface="Arial" pitchFamily="34" charset="-120"/>
              </a:rPr>
              <a:t>В математике можно случайно поменять цифры местами или забыть часть задания. Такая ошибка не всегда говорит о незнании, чаще она показывает спешку.
</a:t>
            </a:r>
            <a:endParaRPr lang="en-US" sz="1267" dirty="0"/>
          </a:p>
        </p:txBody>
      </p:sp>
      <p:sp>
        <p:nvSpPr>
          <p:cNvPr id="11" name="Text 4"/>
          <p:cNvSpPr txBox="1"/>
          <p:nvPr/>
        </p:nvSpPr>
        <p:spPr>
          <a:xfrm>
            <a:off x="6804525" y="2120700"/>
            <a:ext cx="1889400" cy="1221900"/>
          </a:xfrm>
          <a:prstGeom prst="rect">
            <a:avLst/>
          </a:prstGeom>
          <a:noFill/>
          <a:ln/>
        </p:spPr>
        <p:txBody>
          <a:bodyPr wrap="square" lIns="0" tIns="0" rIns="0" bIns="0" rtlCol="0" anchor="t"/>
          <a:lstStyle/>
          <a:p>
            <a:pPr algn="l" indent="0" marL="0">
              <a:lnSpc>
                <a:spcPct val="115000"/>
              </a:lnSpc>
              <a:buNone/>
            </a:pPr>
            <a:r>
              <a:rPr lang="en-US" sz="1179" b="1" dirty="0">
                <a:solidFill>
                  <a:srgbClr val="FFFFFF"/>
                </a:solidFill>
                <a:latin typeface="Arial" pitchFamily="34" charset="0"/>
                <a:ea typeface="Arial" pitchFamily="34" charset="-122"/>
                <a:cs typeface="Arial" pitchFamily="34" charset="-120"/>
              </a:rPr>
              <a:t>Потерянный шаг
</a:t>
            </a:r>
            <a:pPr algn="l" indent="0" marL="0">
              <a:lnSpc>
                <a:spcPct val="115000"/>
              </a:lnSpc>
              <a:buNone/>
            </a:pPr>
            <a:r>
              <a:rPr lang="en-US" sz="62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5" dirty="0">
                <a:solidFill>
                  <a:srgbClr val="FFFFFF"/>
                </a:solidFill>
                <a:latin typeface="Arial" pitchFamily="34" charset="0"/>
                <a:ea typeface="Arial" pitchFamily="34" charset="-122"/>
                <a:cs typeface="Arial" pitchFamily="34" charset="-120"/>
              </a:rPr>
              <a:t>Если ребёнок не дослушал инструкцию, он может сделать не то действие или остановиться слишком рано. Внимание в этот момент просто не удержало всю цепочку.
</a:t>
            </a:r>
            <a:endParaRPr lang="en-US" sz="1179" dirty="0"/>
          </a:p>
        </p:txBody>
      </p:sp>
      <p:sp>
        <p:nvSpPr>
          <p:cNvPr id="12" name="Text 5"/>
          <p:cNvSpPr txBox="1"/>
          <p:nvPr/>
        </p:nvSpPr>
        <p:spPr>
          <a:xfrm>
            <a:off x="450025" y="2120700"/>
            <a:ext cx="1889400" cy="1221900"/>
          </a:xfrm>
          <a:prstGeom prst="rect">
            <a:avLst/>
          </a:prstGeom>
          <a:noFill/>
          <a:ln/>
        </p:spPr>
        <p:txBody>
          <a:bodyPr wrap="square" lIns="0" tIns="0" rIns="0" bIns="0" rtlCol="0" anchor="t"/>
          <a:lstStyle/>
          <a:p>
            <a:pPr algn="l" indent="0" marL="0">
              <a:lnSpc>
                <a:spcPct val="115000"/>
              </a:lnSpc>
              <a:buNone/>
            </a:pPr>
            <a:r>
              <a:rPr lang="en-US" sz="1286" b="1" dirty="0">
                <a:solidFill>
                  <a:srgbClr val="FFFFFF"/>
                </a:solidFill>
                <a:latin typeface="Arial" pitchFamily="34" charset="0"/>
                <a:ea typeface="Arial" pitchFamily="34" charset="-122"/>
                <a:cs typeface="Arial" pitchFamily="34" charset="-120"/>
              </a:rPr>
              <a:t>Пропущенные мелочи
</a:t>
            </a:r>
            <a:pPr algn="l" indent="0" marL="0">
              <a:lnSpc>
                <a:spcPct val="115000"/>
              </a:lnSpc>
              <a:buNone/>
            </a:pPr>
            <a:r>
              <a:rPr lang="en-US" sz="6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86" dirty="0">
                <a:solidFill>
                  <a:srgbClr val="FFFFFF"/>
                </a:solidFill>
                <a:latin typeface="Arial" pitchFamily="34" charset="0"/>
                <a:ea typeface="Arial" pitchFamily="34" charset="-122"/>
                <a:cs typeface="Arial" pitchFamily="34" charset="-120"/>
              </a:rPr>
              <a:t>Ребёнок может не заметить букву, знак или пробел, хотя правило он знает. Часто это случается, когда хочется поскорее закончить работу.
</a:t>
            </a:r>
            <a:endParaRPr lang="en-US" sz="1286"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72300" y="1350742"/>
            <a:ext cx="4121700" cy="1670416"/>
          </a:xfrm>
          <a:prstGeom prst="rect">
            <a:avLst/>
          </a:prstGeom>
        </p:spPr>
      </p:pic>
      <p:pic>
        <p:nvPicPr>
          <p:cNvPr id="4" name="Image 2" descr="preencoded.png">    </p:cNvPr>
          <p:cNvPicPr>
            <a:picLocks noChangeAspect="1"/>
          </p:cNvPicPr>
          <p:nvPr/>
        </p:nvPicPr>
        <p:blipFill>
          <a:blip r:embed="rId3"/>
          <a:stretch>
            <a:fillRect/>
          </a:stretch>
        </p:blipFill>
        <p:spPr>
          <a:xfrm>
            <a:off x="4571700" y="3022375"/>
            <a:ext cx="4122300" cy="167065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50000" y="450000"/>
            <a:ext cx="8244000" cy="450000"/>
          </a:xfrm>
          <a:prstGeom prst="rect">
            <a:avLst/>
          </a:prstGeom>
          <a:noFill/>
          <a:ln/>
        </p:spPr>
        <p:txBody>
          <a:bodyPr wrap="square" lIns="0" tIns="0" rIns="0" bIns="0" rtlCol="0" anchor="t"/>
          <a:lstStyle/>
          <a:p>
            <a:pPr algn="l" indent="0" marL="0">
              <a:lnSpc>
                <a:spcPct val="80000"/>
              </a:lnSpc>
              <a:buNone/>
            </a:pPr>
            <a:r>
              <a:rPr lang="en-US" sz="2200" b="1" dirty="0">
                <a:solidFill>
                  <a:srgbClr val="FFFFFF"/>
                </a:solidFill>
                <a:latin typeface="Arial" pitchFamily="34" charset="0"/>
                <a:ea typeface="Arial" pitchFamily="34" charset="-122"/>
                <a:cs typeface="Arial" pitchFamily="34" charset="-120"/>
              </a:rPr>
              <a:t>Внимание и память — разные помощники
</a:t>
            </a:r>
            <a:endParaRPr lang="en-US" sz="2200" dirty="0"/>
          </a:p>
        </p:txBody>
      </p:sp>
      <p:sp>
        <p:nvSpPr>
          <p:cNvPr id="7"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11</a:t>
            </a:r>
            <a:endParaRPr lang="en-US" sz="622" dirty="0"/>
          </a:p>
        </p:txBody>
      </p:sp>
      <p:sp>
        <p:nvSpPr>
          <p:cNvPr id="8" name="Text 2"/>
          <p:cNvSpPr txBox="1"/>
          <p:nvPr/>
        </p:nvSpPr>
        <p:spPr>
          <a:xfrm>
            <a:off x="455250" y="1704450"/>
            <a:ext cx="3661200" cy="9630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Две полки в голове
</a:t>
            </a:r>
            <a:pPr algn="l" indent="0" marL="0">
              <a:lnSpc>
                <a:spcPct val="115000"/>
              </a:lnSpc>
              <a:buNone/>
            </a:pPr>
            <a:r>
              <a:rPr lang="en-US" sz="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На одной полке лежат яркие значки внимания: они подсказывают, что важно прямо сейчас. На другой стоят коробки памяти — в них уже сложены знания, слова и правила. Если внимание отвлеклось, коробка открывается медленнее и нужная вещь может потеряться среди лишнего.
</a:t>
            </a:r>
            <a:endParaRPr lang="en-US" sz="1000" dirty="0"/>
          </a:p>
        </p:txBody>
      </p:sp>
      <p:sp>
        <p:nvSpPr>
          <p:cNvPr id="9" name="Text 3"/>
          <p:cNvSpPr txBox="1"/>
          <p:nvPr/>
        </p:nvSpPr>
        <p:spPr>
          <a:xfrm>
            <a:off x="455250" y="3376190"/>
            <a:ext cx="3661200" cy="9630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Когда всё стоит на месте
</a:t>
            </a:r>
            <a:pPr algn="l" indent="0" marL="0">
              <a:lnSpc>
                <a:spcPct val="115000"/>
              </a:lnSpc>
              <a:buNone/>
            </a:pPr>
            <a:r>
              <a:rPr lang="en-US" sz="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Ученик читает задание, но вдруг смотрит в окно и пропускает важную строчку. Память уже знает правило, но без внимания оно не успевает вовремя пригодиться. Поэтому память и внимание работают как команда: один выбирает, другой бережно хранит.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00" y="2073251"/>
            <a:ext cx="8244000" cy="2617898"/>
          </a:xfrm>
          <a:prstGeom prst="rect">
            <a:avLst/>
          </a:prstGeom>
        </p:spPr>
      </p:pic>
      <p:sp>
        <p:nvSpPr>
          <p:cNvPr id="4"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12</a:t>
            </a:r>
            <a:endParaRPr lang="en-US" sz="622" dirty="0"/>
          </a:p>
        </p:txBody>
      </p:sp>
      <p:sp>
        <p:nvSpPr>
          <p:cNvPr id="5" name="Text 1"/>
          <p:cNvSpPr txBox="1"/>
          <p:nvPr/>
        </p:nvSpPr>
        <p:spPr>
          <a:xfrm>
            <a:off x="450000" y="450000"/>
            <a:ext cx="8244000" cy="4647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Как вернуть внимание обратно
</a:t>
            </a:r>
            <a:endParaRPr lang="en-US" sz="2400" dirty="0"/>
          </a:p>
        </p:txBody>
      </p:sp>
      <p:sp>
        <p:nvSpPr>
          <p:cNvPr id="6" name="Text 2"/>
          <p:cNvSpPr txBox="1"/>
          <p:nvPr/>
        </p:nvSpPr>
        <p:spPr>
          <a:xfrm>
            <a:off x="450025" y="990000"/>
            <a:ext cx="8244000" cy="179100"/>
          </a:xfrm>
          <a:prstGeom prst="rect">
            <a:avLst/>
          </a:prstGeom>
          <a:noFill/>
          <a:ln/>
        </p:spPr>
        <p:txBody>
          <a:bodyPr wrap="square" lIns="0" tIns="0" rIns="0" bIns="0" rtlCol="0" anchor="t"/>
          <a:lstStyle/>
          <a:p>
            <a:pPr algn="l" indent="0" marL="0">
              <a:lnSpc>
                <a:spcPct val="80000"/>
              </a:lnSpc>
              <a:buNone/>
            </a:pPr>
            <a:r>
              <a:rPr lang="en-US" sz="1000" b="1" dirty="0">
                <a:solidFill>
                  <a:srgbClr val="FFFFFF"/>
                </a:solidFill>
                <a:latin typeface="Arial" pitchFamily="34" charset="0"/>
                <a:ea typeface="Arial" pitchFamily="34" charset="-122"/>
                <a:cs typeface="Arial" pitchFamily="34" charset="-120"/>
              </a:rPr>
              <a:t>Последовательность действий после отвлечения: спокойный возврат к задаче по шагам.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01578" y="1808825"/>
            <a:ext cx="370650" cy="4236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96376" y="1808825"/>
            <a:ext cx="370650" cy="4236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91177" y="1808825"/>
            <a:ext cx="370650" cy="4236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85977" y="1808825"/>
            <a:ext cx="370650" cy="423600"/>
          </a:xfrm>
          <a:prstGeom prst="rect">
            <a:avLst/>
          </a:prstGeom>
        </p:spPr>
      </p:pic>
      <p:sp>
        <p:nvSpPr>
          <p:cNvPr id="11"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13</a:t>
            </a:r>
            <a:endParaRPr lang="en-US" sz="622" dirty="0"/>
          </a:p>
        </p:txBody>
      </p:sp>
      <p:sp>
        <p:nvSpPr>
          <p:cNvPr id="12" name="Text 1"/>
          <p:cNvSpPr txBox="1"/>
          <p:nvPr/>
        </p:nvSpPr>
        <p:spPr>
          <a:xfrm>
            <a:off x="450000" y="450000"/>
            <a:ext cx="8244000" cy="6306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Игры, которые тренируют внимание
</a:t>
            </a:r>
            <a:endParaRPr lang="en-US" sz="2400" dirty="0"/>
          </a:p>
        </p:txBody>
      </p:sp>
      <p:sp>
        <p:nvSpPr>
          <p:cNvPr id="13" name="Text 2"/>
          <p:cNvSpPr txBox="1"/>
          <p:nvPr/>
        </p:nvSpPr>
        <p:spPr>
          <a:xfrm>
            <a:off x="588134" y="2582525"/>
            <a:ext cx="1821600" cy="12069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Ищи детали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Игры на поиск отличий учат замечать маленькие изменения в картинках. Нужно быть терпеливым, сравнивать внимательно и не спешить, чтобы не пропустить смешную или хитрую деталь.
</a:t>
            </a:r>
            <a:endParaRPr lang="en-US" sz="800" dirty="0"/>
          </a:p>
        </p:txBody>
      </p:sp>
      <p:sp>
        <p:nvSpPr>
          <p:cNvPr id="14" name="Text 3"/>
          <p:cNvSpPr txBox="1"/>
          <p:nvPr/>
        </p:nvSpPr>
        <p:spPr>
          <a:xfrm>
            <a:off x="2682943" y="2582525"/>
            <a:ext cx="1821600" cy="12069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Замечай перемены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 игре «что изменилось» надо запомнить предметы, а потом быстро понять, чего не хватает. Она тренирует наблюдательность и помогает держать картинку в голове чуть дольше.
</a:t>
            </a:r>
            <a:endParaRPr lang="en-US" sz="800" dirty="0"/>
          </a:p>
        </p:txBody>
      </p:sp>
      <p:sp>
        <p:nvSpPr>
          <p:cNvPr id="15" name="Text 4"/>
          <p:cNvSpPr txBox="1"/>
          <p:nvPr/>
        </p:nvSpPr>
        <p:spPr>
          <a:xfrm>
            <a:off x="4777735" y="2582525"/>
            <a:ext cx="1821600" cy="12069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Слушай условие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Игры «съедобное — несъедобное» и «повтори ритм» заставляют слушать правило до конца. Здесь важно не угадывать наугад, а поймать нужный сигнал и ответить вовремя.
</a:t>
            </a:r>
            <a:endParaRPr lang="en-US" sz="800" dirty="0"/>
          </a:p>
        </p:txBody>
      </p:sp>
      <p:sp>
        <p:nvSpPr>
          <p:cNvPr id="16" name="Text 5"/>
          <p:cNvSpPr txBox="1"/>
          <p:nvPr/>
        </p:nvSpPr>
        <p:spPr>
          <a:xfrm>
            <a:off x="6872538" y="2582525"/>
            <a:ext cx="1821600" cy="1206900"/>
          </a:xfrm>
          <a:prstGeom prst="rect">
            <a:avLst/>
          </a:prstGeom>
          <a:noFill/>
          <a:ln/>
        </p:spPr>
        <p:txBody>
          <a:bodyPr wrap="square" lIns="0" tIns="0" rIns="0" bIns="0" rtlCol="0" anchor="t"/>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Реагируй быстро
</a:t>
            </a:r>
            <a:pPr algn="l" indent="0" marL="0">
              <a:lnSpc>
                <a:spcPct val="115000"/>
              </a:lnSpc>
              <a:buNone/>
            </a:pPr>
            <a:r>
              <a:rPr lang="en-US" sz="3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Простые игры на скорость реакции учат переключаться без суеты. Они похожи на весёлую зарядку: мозг бодрится, внимание становится подвижнее, а учёба уже не кажется такой скучной.
</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50025" y="449800"/>
            <a:ext cx="3931800" cy="884700"/>
          </a:xfrm>
          <a:prstGeom prst="rect">
            <a:avLst/>
          </a:prstGeom>
          <a:noFill/>
          <a:ln/>
        </p:spPr>
        <p:txBody>
          <a:bodyPr wrap="square" lIns="0" tIns="0" rIns="0" bIns="0" rtlCol="0" anchor="b"/>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Внимание в чтении и письме
</a:t>
            </a:r>
            <a:endParaRPr lang="en-US" sz="2400" dirty="0"/>
          </a:p>
        </p:txBody>
      </p:sp>
      <p:sp>
        <p:nvSpPr>
          <p:cNvPr id="9"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14</a:t>
            </a:r>
            <a:endParaRPr lang="en-US" sz="622" dirty="0"/>
          </a:p>
        </p:txBody>
      </p:sp>
      <p:sp>
        <p:nvSpPr>
          <p:cNvPr id="10" name="Text 2"/>
          <p:cNvSpPr txBox="1"/>
          <p:nvPr/>
        </p:nvSpPr>
        <p:spPr>
          <a:xfrm>
            <a:off x="450025" y="1769575"/>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Не теряй строчку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При чтении внимание помогает вести глаз по тексту спокойно и ровно. Тогда ученик не перескакивает через строки, не путает слова и лучше понимает, о чём говорится в рассказе.
</a:t>
            </a:r>
            <a:endParaRPr lang="en-US" sz="1014" dirty="0"/>
          </a:p>
        </p:txBody>
      </p:sp>
      <p:sp>
        <p:nvSpPr>
          <p:cNvPr id="11" name="Text 3"/>
          <p:cNvSpPr txBox="1"/>
          <p:nvPr/>
        </p:nvSpPr>
        <p:spPr>
          <a:xfrm>
            <a:off x="450025" y="2516358"/>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Замечай знаки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Запятые, точки и вопросительные знаки подсказывают, как читать предложение. Если их не заметить, смысл может измениться, а голос начнёт звучать совсем не так, как нужно.
</a:t>
            </a:r>
            <a:endParaRPr lang="en-US" sz="1014" dirty="0"/>
          </a:p>
        </p:txBody>
      </p:sp>
      <p:sp>
        <p:nvSpPr>
          <p:cNvPr id="12" name="Text 4"/>
          <p:cNvSpPr txBox="1"/>
          <p:nvPr/>
        </p:nvSpPr>
        <p:spPr>
          <a:xfrm>
            <a:off x="450025" y="3263142"/>
            <a:ext cx="3931800" cy="683700"/>
          </a:xfrm>
          <a:prstGeom prst="rect">
            <a:avLst/>
          </a:prstGeom>
          <a:noFill/>
          <a:ln/>
        </p:spPr>
        <p:txBody>
          <a:bodyPr wrap="square" lIns="0" tIns="0" rIns="0" bIns="0" rtlCol="0" anchor="ctr"/>
          <a:lstStyle/>
          <a:p>
            <a:pPr algn="l" indent="0" marL="0">
              <a:lnSpc>
                <a:spcPct val="115000"/>
              </a:lnSpc>
              <a:buNone/>
            </a:pPr>
            <a:r>
              <a:rPr lang="en-US" sz="1014" b="1" dirty="0">
                <a:solidFill>
                  <a:srgbClr val="FFFFFF"/>
                </a:solidFill>
                <a:latin typeface="Arial" pitchFamily="34" charset="0"/>
                <a:ea typeface="Arial" pitchFamily="34" charset="-122"/>
                <a:cs typeface="Arial" pitchFamily="34" charset="-120"/>
              </a:rPr>
              <a:t>Пиши аккуратно
</a:t>
            </a:r>
            <a:pPr algn="l" indent="0" marL="0">
              <a:lnSpc>
                <a:spcPct val="115000"/>
              </a:lnSpc>
              <a:buNone/>
            </a:pPr>
            <a:r>
              <a:rPr lang="en-US" sz="62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14" dirty="0">
                <a:solidFill>
                  <a:srgbClr val="FFFFFF"/>
                </a:solidFill>
                <a:latin typeface="Arial" pitchFamily="34" charset="0"/>
                <a:ea typeface="Arial" pitchFamily="34" charset="-122"/>
                <a:cs typeface="Arial" pitchFamily="34" charset="-120"/>
              </a:rPr>
              <a:t>Во время письма внимание следит за буквами, пробелами и окончаниями. Оно словно маленький редактор: напоминает, где нужна новая буква, а где нельзя забыть мягкий знак.
</a:t>
            </a:r>
            <a:endParaRPr lang="en-US" sz="1014" dirty="0"/>
          </a:p>
        </p:txBody>
      </p:sp>
      <p:sp>
        <p:nvSpPr>
          <p:cNvPr id="13" name="Text 5"/>
          <p:cNvSpPr txBox="1"/>
          <p:nvPr/>
        </p:nvSpPr>
        <p:spPr>
          <a:xfrm>
            <a:off x="450025" y="4009944"/>
            <a:ext cx="3931800" cy="683700"/>
          </a:xfrm>
          <a:prstGeom prst="rect">
            <a:avLst/>
          </a:prstGeom>
          <a:noFill/>
          <a:ln/>
        </p:spPr>
        <p:txBody>
          <a:bodyPr wrap="square" lIns="0" tIns="0" rIns="0" bIns="0" rtlCol="0" anchor="ctr"/>
          <a:lstStyle/>
          <a:p>
            <a:pPr algn="l" indent="0" marL="0">
              <a:lnSpc>
                <a:spcPct val="115000"/>
              </a:lnSpc>
              <a:buNone/>
            </a:pPr>
            <a:r>
              <a:rPr lang="en-US" sz="965" b="1" dirty="0">
                <a:solidFill>
                  <a:srgbClr val="FFFFFF"/>
                </a:solidFill>
                <a:latin typeface="Arial" pitchFamily="34" charset="0"/>
                <a:ea typeface="Arial" pitchFamily="34" charset="-122"/>
                <a:cs typeface="Arial" pitchFamily="34" charset="-120"/>
              </a:rPr>
              <a:t>Проверяй спокойно
</a:t>
            </a:r>
            <a:pPr algn="l" indent="0" marL="0">
              <a:lnSpc>
                <a:spcPct val="115000"/>
              </a:lnSpc>
              <a:buNone/>
            </a:pPr>
            <a:r>
              <a:rPr lang="en-US" sz="5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65" dirty="0">
                <a:solidFill>
                  <a:srgbClr val="FFFFFF"/>
                </a:solidFill>
                <a:latin typeface="Arial" pitchFamily="34" charset="0"/>
                <a:ea typeface="Arial" pitchFamily="34" charset="-122"/>
                <a:cs typeface="Arial" pitchFamily="34" charset="-120"/>
              </a:rPr>
              <a:t>Даже знакомое правило не спасает, если торопиться. После записи полезно ещё раз взглянуть на текст, потому что внимание замечает пропуски, перестановки и смешные опечатки гораздо лучше спешки.
</a:t>
            </a:r>
            <a:endParaRPr lang="en-US" sz="96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50000" y="2700538"/>
            <a:ext cx="4121700" cy="1992423"/>
          </a:xfrm>
          <a:prstGeom prst="rect">
            <a:avLst/>
          </a:prstGeom>
        </p:spPr>
      </p:pic>
      <p:pic>
        <p:nvPicPr>
          <p:cNvPr id="5" name="Image 3" descr="preencoded.png">    </p:cNvPr>
          <p:cNvPicPr>
            <a:picLocks noChangeAspect="1"/>
          </p:cNvPicPr>
          <p:nvPr/>
        </p:nvPicPr>
        <p:blipFill>
          <a:blip r:embed="rId4"/>
          <a:stretch>
            <a:fillRect/>
          </a:stretch>
        </p:blipFill>
        <p:spPr>
          <a:xfrm>
            <a:off x="4571700" y="2700393"/>
            <a:ext cx="4122300" cy="1992713"/>
          </a:xfrm>
          <a:prstGeom prst="rect">
            <a:avLst/>
          </a:prstGeom>
        </p:spPr>
      </p:pic>
      <p:sp>
        <p:nvSpPr>
          <p:cNvPr id="6" name="Text 0"/>
          <p:cNvSpPr txBox="1"/>
          <p:nvPr/>
        </p:nvSpPr>
        <p:spPr>
          <a:xfrm>
            <a:off x="450000" y="450000"/>
            <a:ext cx="8244000" cy="450000"/>
          </a:xfrm>
          <a:prstGeom prst="rect">
            <a:avLst/>
          </a:prstGeom>
          <a:noFill/>
          <a:ln/>
        </p:spPr>
        <p:txBody>
          <a:bodyPr wrap="square" lIns="0" tIns="0" rIns="0" bIns="0" rtlCol="0" anchor="t"/>
          <a:lstStyle/>
          <a:p>
            <a:pPr algn="l" indent="0" marL="0">
              <a:lnSpc>
                <a:spcPct val="80000"/>
              </a:lnSpc>
              <a:buNone/>
            </a:pPr>
            <a:r>
              <a:rPr lang="en-US" sz="2200" b="1" dirty="0">
                <a:solidFill>
                  <a:srgbClr val="FFFFFF"/>
                </a:solidFill>
                <a:latin typeface="Arial" pitchFamily="34" charset="0"/>
                <a:ea typeface="Arial" pitchFamily="34" charset="-122"/>
                <a:cs typeface="Arial" pitchFamily="34" charset="-120"/>
              </a:rPr>
              <a:t>Тихие помощники внимания
</a:t>
            </a:r>
            <a:endParaRPr lang="en-US" sz="2200" dirty="0"/>
          </a:p>
        </p:txBody>
      </p:sp>
      <p:sp>
        <p:nvSpPr>
          <p:cNvPr id="7" name="Text 1"/>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15</a:t>
            </a:r>
            <a:endParaRPr lang="en-US" sz="622" dirty="0"/>
          </a:p>
        </p:txBody>
      </p:sp>
      <p:sp>
        <p:nvSpPr>
          <p:cNvPr id="8" name="Text 2"/>
          <p:cNvSpPr txBox="1"/>
          <p:nvPr/>
        </p:nvSpPr>
        <p:spPr>
          <a:xfrm>
            <a:off x="909750" y="1350000"/>
            <a:ext cx="3244500" cy="900000"/>
          </a:xfrm>
          <a:prstGeom prst="rect">
            <a:avLst/>
          </a:prstGeom>
          <a:noFill/>
          <a:ln/>
        </p:spPr>
        <p:txBody>
          <a:bodyPr wrap="square" lIns="0" tIns="0" rIns="0" bIns="0" rtlCol="0" anchor="ctr"/>
          <a:lstStyle/>
          <a:p>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Сон как перезагрузка
</a:t>
            </a:r>
            <a:pPr algn="l" indent="0" marL="0">
              <a:lnSpc>
                <a:spcPct val="115000"/>
              </a:lnSpc>
              <a:buNone/>
            </a:pPr>
            <a:r>
              <a:rPr lang="en-US" sz="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Когда ребёнок выспался, его внимание работает ровнее и не капризничает с самого утра. После хорошего сна легче слушать объяснение, выполнять задания и не бороться с зевотой на каждом шаге.
</a:t>
            </a:r>
            <a:endParaRPr lang="en-US" sz="1000" dirty="0"/>
          </a:p>
        </p:txBody>
      </p:sp>
      <p:sp>
        <p:nvSpPr>
          <p:cNvPr id="9" name="Text 3"/>
          <p:cNvSpPr txBox="1"/>
          <p:nvPr/>
        </p:nvSpPr>
        <p:spPr>
          <a:xfrm>
            <a:off x="4989775" y="1350000"/>
            <a:ext cx="3244500" cy="900000"/>
          </a:xfrm>
          <a:prstGeom prst="rect">
            <a:avLst/>
          </a:prstGeom>
          <a:noFill/>
          <a:ln/>
        </p:spPr>
        <p:txBody>
          <a:bodyPr wrap="square" lIns="0" tIns="0" rIns="0" bIns="0" rtlCol="0" anchor="ctr"/>
          <a:lstStyle/>
          <a:p>
            <a:pPr algn="l" indent="0" marL="0">
              <a:lnSpc>
                <a:spcPct val="115000"/>
              </a:lnSpc>
              <a:buNone/>
            </a:pPr>
            <a:r>
              <a:rPr lang="en-US" sz="962" b="1" dirty="0">
                <a:solidFill>
                  <a:srgbClr val="FFFFFF"/>
                </a:solidFill>
                <a:latin typeface="Arial" pitchFamily="34" charset="0"/>
                <a:ea typeface="Arial" pitchFamily="34" charset="-122"/>
                <a:cs typeface="Arial" pitchFamily="34" charset="-120"/>
              </a:rPr>
              <a:t>Вода, движение и пауза
</a:t>
            </a:r>
            <a:pPr algn="l" indent="0" marL="0">
              <a:lnSpc>
                <a:spcPct val="115000"/>
              </a:lnSpc>
              <a:buNone/>
            </a:pPr>
            <a:r>
              <a:rPr lang="en-US" sz="385"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62" dirty="0">
                <a:solidFill>
                  <a:srgbClr val="FFFFFF"/>
                </a:solidFill>
                <a:latin typeface="Arial" pitchFamily="34" charset="0"/>
                <a:ea typeface="Arial" pitchFamily="34" charset="-122"/>
                <a:cs typeface="Arial" pitchFamily="34" charset="-120"/>
              </a:rPr>
              <a:t>Стакан воды, короткая разминка и взгляд вдаль помогают мозгу переключиться и не закиснуть от долгой работы. Иногда достаточно встать, потянуться и снова сесть за дело свежим, как после маленькой перезагрузки.
</a:t>
            </a:r>
            <a:endParaRPr lang="en-US" sz="96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16</a:t>
            </a:r>
            <a:endParaRPr lang="en-US" sz="622" dirty="0"/>
          </a:p>
        </p:txBody>
      </p:sp>
      <p:sp>
        <p:nvSpPr>
          <p:cNvPr id="8" name="Text 1"/>
          <p:cNvSpPr txBox="1"/>
          <p:nvPr/>
        </p:nvSpPr>
        <p:spPr>
          <a:xfrm>
            <a:off x="450025" y="449800"/>
            <a:ext cx="3653100" cy="685800"/>
          </a:xfrm>
          <a:prstGeom prst="rect">
            <a:avLst/>
          </a:prstGeom>
          <a:noFill/>
          <a:ln/>
        </p:spPr>
        <p:txBody>
          <a:bodyPr wrap="square" lIns="0" tIns="0" rIns="0" bIns="0" rtlCol="0" anchor="b"/>
          <a:lstStyle/>
          <a:p>
            <a:pPr algn="l" indent="0" marL="0">
              <a:lnSpc>
                <a:spcPct val="80000"/>
              </a:lnSpc>
              <a:buNone/>
            </a:pPr>
            <a:r>
              <a:rPr lang="en-US" sz="2000" b="1" dirty="0">
                <a:solidFill>
                  <a:srgbClr val="FFFFFF"/>
                </a:solidFill>
                <a:latin typeface="Arial" pitchFamily="34" charset="0"/>
                <a:ea typeface="Arial" pitchFamily="34" charset="-122"/>
                <a:cs typeface="Arial" pitchFamily="34" charset="-120"/>
              </a:rPr>
              <a:t>Когда внимание устаёт
</a:t>
            </a:r>
            <a:endParaRPr lang="en-US" sz="2000" dirty="0"/>
          </a:p>
        </p:txBody>
      </p:sp>
      <p:sp>
        <p:nvSpPr>
          <p:cNvPr id="9" name="Text 2"/>
          <p:cNvSpPr txBox="1"/>
          <p:nvPr/>
        </p:nvSpPr>
        <p:spPr>
          <a:xfrm>
            <a:off x="810775" y="2328046"/>
            <a:ext cx="3292200" cy="685800"/>
          </a:xfrm>
          <a:prstGeom prst="rect">
            <a:avLst/>
          </a:prstGeom>
          <a:noFill/>
          <a:ln/>
        </p:spPr>
        <p:txBody>
          <a:bodyPr wrap="square" lIns="0" tIns="0" rIns="0" bIns="0" rtlCol="0" anchor="t"/>
          <a:lstStyle/>
          <a:p>
            <a:pPr algn="l" indent="0" marL="0">
              <a:lnSpc>
                <a:spcPct val="115000"/>
              </a:lnSpc>
              <a:buNone/>
            </a:pPr>
            <a:r>
              <a:rPr lang="en-US" sz="849" b="1" dirty="0">
                <a:solidFill>
                  <a:srgbClr val="FFFFFF"/>
                </a:solidFill>
                <a:latin typeface="Arial" pitchFamily="34" charset="0"/>
                <a:ea typeface="Arial" pitchFamily="34" charset="-122"/>
                <a:cs typeface="Arial" pitchFamily="34" charset="-120"/>
              </a:rPr>
              <a:t>Ошибки растут
</a:t>
            </a:r>
            <a:pPr algn="l" indent="0" marL="0">
              <a:lnSpc>
                <a:spcPct val="115000"/>
              </a:lnSpc>
              <a:buNone/>
            </a:pPr>
            <a:r>
              <a:rPr lang="en-US" sz="4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49" dirty="0">
                <a:solidFill>
                  <a:srgbClr val="FFFFFF"/>
                </a:solidFill>
                <a:latin typeface="Arial" pitchFamily="34" charset="0"/>
                <a:ea typeface="Arial" pitchFamily="34" charset="-122"/>
                <a:cs typeface="Arial" pitchFamily="34" charset="-120"/>
              </a:rPr>
              <a:t>Когда внимание слабеет, появляются пропущенные буквы, перепутанные числа и забытые слова из задания. Ребёнок может знать ответ, но из-за усталости записывает его не совсем точно.
</a:t>
            </a:r>
            <a:endParaRPr lang="en-US" sz="849" dirty="0"/>
          </a:p>
        </p:txBody>
      </p:sp>
      <p:sp>
        <p:nvSpPr>
          <p:cNvPr id="10" name="Text 3"/>
          <p:cNvSpPr txBox="1"/>
          <p:nvPr/>
        </p:nvSpPr>
        <p:spPr>
          <a:xfrm>
            <a:off x="810775" y="3167979"/>
            <a:ext cx="3292200" cy="685800"/>
          </a:xfrm>
          <a:prstGeom prst="rect">
            <a:avLst/>
          </a:prstGeom>
          <a:noFill/>
          <a:ln/>
        </p:spPr>
        <p:txBody>
          <a:bodyPr wrap="square" lIns="0" tIns="0" rIns="0" bIns="0" rtlCol="0" anchor="t"/>
          <a:lstStyle/>
          <a:p>
            <a:pPr algn="l" indent="0" marL="0">
              <a:lnSpc>
                <a:spcPct val="115000"/>
              </a:lnSpc>
              <a:buNone/>
            </a:pPr>
            <a:r>
              <a:rPr lang="en-US" sz="849" b="1" dirty="0">
                <a:solidFill>
                  <a:srgbClr val="FFFFFF"/>
                </a:solidFill>
                <a:latin typeface="Arial" pitchFamily="34" charset="0"/>
                <a:ea typeface="Arial" pitchFamily="34" charset="-122"/>
                <a:cs typeface="Arial" pitchFamily="34" charset="-120"/>
              </a:rPr>
              <a:t>Нужна пауза
</a:t>
            </a:r>
            <a:pPr algn="l" indent="0" marL="0">
              <a:lnSpc>
                <a:spcPct val="115000"/>
              </a:lnSpc>
              <a:buNone/>
            </a:pPr>
            <a:r>
              <a:rPr lang="en-US" sz="45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49" dirty="0">
                <a:solidFill>
                  <a:srgbClr val="FFFFFF"/>
                </a:solidFill>
                <a:latin typeface="Arial" pitchFamily="34" charset="0"/>
                <a:ea typeface="Arial" pitchFamily="34" charset="-122"/>
                <a:cs typeface="Arial" pitchFamily="34" charset="-120"/>
              </a:rPr>
              <a:t>Иногда полезно ненадолго встать, сделать несколько движений или просто закрыть глаза на минуту. Короткий отдых помогает вернуть ясность и не превращать учёбу в борьбу с сонным туманом.
</a:t>
            </a:r>
            <a:endParaRPr lang="en-US" sz="849" dirty="0"/>
          </a:p>
        </p:txBody>
      </p:sp>
      <p:sp>
        <p:nvSpPr>
          <p:cNvPr id="11" name="Text 4"/>
          <p:cNvSpPr txBox="1"/>
          <p:nvPr/>
        </p:nvSpPr>
        <p:spPr>
          <a:xfrm>
            <a:off x="810775" y="1488100"/>
            <a:ext cx="3292200" cy="685800"/>
          </a:xfrm>
          <a:prstGeom prst="rect">
            <a:avLst/>
          </a:prstGeom>
          <a:noFill/>
          <a:ln/>
        </p:spPr>
        <p:txBody>
          <a:bodyPr wrap="square" lIns="0" tIns="0" rIns="0" bIns="0" rtlCol="0" anchor="t"/>
          <a:lstStyle/>
          <a:p>
            <a:pPr algn="l" indent="0" marL="0">
              <a:lnSpc>
                <a:spcPct val="115000"/>
              </a:lnSpc>
              <a:buNone/>
            </a:pPr>
            <a:r>
              <a:rPr lang="en-US" sz="943" b="1" dirty="0">
                <a:solidFill>
                  <a:srgbClr val="FFFFFF"/>
                </a:solidFill>
                <a:latin typeface="Arial" pitchFamily="34" charset="0"/>
                <a:ea typeface="Arial" pitchFamily="34" charset="-122"/>
                <a:cs typeface="Arial" pitchFamily="34" charset="-120"/>
              </a:rPr>
              <a:t>Заметный сигнал
</a:t>
            </a:r>
            <a:pPr algn="l" indent="0" marL="0">
              <a:lnSpc>
                <a:spcPct val="115000"/>
              </a:lnSpc>
              <a:buNone/>
            </a:pPr>
            <a:r>
              <a:rPr lang="en-US" sz="50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43" dirty="0">
                <a:solidFill>
                  <a:srgbClr val="FFFFFF"/>
                </a:solidFill>
                <a:latin typeface="Arial" pitchFamily="34" charset="0"/>
                <a:ea typeface="Arial" pitchFamily="34" charset="-122"/>
                <a:cs typeface="Arial" pitchFamily="34" charset="-120"/>
              </a:rPr>
              <a:t>Если хочется зевать, ёрзать и смотреть куда угодно, кроме тетради, внимание уже устало. Это не плохое поведение, а тихая просьба мозга о передышке и смене темпа.
</a:t>
            </a:r>
            <a:endParaRPr lang="en-US" sz="943" dirty="0"/>
          </a:p>
        </p:txBody>
      </p:sp>
      <p:sp>
        <p:nvSpPr>
          <p:cNvPr id="12" name="Text 5"/>
          <p:cNvSpPr txBox="1"/>
          <p:nvPr/>
        </p:nvSpPr>
        <p:spPr>
          <a:xfrm>
            <a:off x="810775" y="4007912"/>
            <a:ext cx="3292200" cy="685800"/>
          </a:xfrm>
          <a:prstGeom prst="rect">
            <a:avLst/>
          </a:prstGeom>
          <a:noFill/>
          <a:ln/>
        </p:spPr>
        <p:txBody>
          <a:bodyPr wrap="square" lIns="0" tIns="0" rIns="0" bIns="0" rtlCol="0" anchor="t"/>
          <a:lstStyle/>
          <a:p>
            <a:pPr algn="l" indent="0" marL="0">
              <a:lnSpc>
                <a:spcPct val="115000"/>
              </a:lnSpc>
              <a:buNone/>
            </a:pPr>
            <a:r>
              <a:rPr lang="en-US" sz="886" b="1" dirty="0">
                <a:solidFill>
                  <a:srgbClr val="FFFFFF"/>
                </a:solidFill>
                <a:latin typeface="Arial" pitchFamily="34" charset="0"/>
                <a:ea typeface="Arial" pitchFamily="34" charset="-122"/>
                <a:cs typeface="Arial" pitchFamily="34" charset="-120"/>
              </a:rPr>
              <a:t>Проси помощь
</a:t>
            </a:r>
            <a:pPr algn="l" indent="0" marL="0">
              <a:lnSpc>
                <a:spcPct val="115000"/>
              </a:lnSpc>
              <a:buNone/>
            </a:pPr>
            <a:r>
              <a:rPr lang="en-US" sz="47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86" dirty="0">
                <a:solidFill>
                  <a:srgbClr val="FFFFFF"/>
                </a:solidFill>
                <a:latin typeface="Arial" pitchFamily="34" charset="0"/>
                <a:ea typeface="Arial" pitchFamily="34" charset="-122"/>
                <a:cs typeface="Arial" pitchFamily="34" charset="-120"/>
              </a:rPr>
              <a:t>Если усталость не проходит, стоит сказать об этом взрослому. Учитель или родитель помогут разобраться, где остановиться, что повторить и как продолжить без лишнего напряжения.
</a:t>
            </a:r>
            <a:endParaRPr lang="en-US" sz="886"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50000" y="2073251"/>
            <a:ext cx="8244000" cy="2617898"/>
          </a:xfrm>
          <a:prstGeom prst="rect">
            <a:avLst/>
          </a:prstGeom>
        </p:spPr>
      </p:pic>
      <p:sp>
        <p:nvSpPr>
          <p:cNvPr id="4"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061984"/>
                </a:solidFill>
                <a:latin typeface="Arial" pitchFamily="34" charset="0"/>
                <a:ea typeface="Arial" pitchFamily="34" charset="-122"/>
                <a:cs typeface="Arial" pitchFamily="34" charset="-120"/>
              </a:rPr>
              <a:t>17</a:t>
            </a:r>
            <a:endParaRPr lang="en-US" sz="622" dirty="0"/>
          </a:p>
        </p:txBody>
      </p:sp>
      <p:sp>
        <p:nvSpPr>
          <p:cNvPr id="5" name="Text 1"/>
          <p:cNvSpPr txBox="1"/>
          <p:nvPr/>
        </p:nvSpPr>
        <p:spPr>
          <a:xfrm>
            <a:off x="450000" y="450000"/>
            <a:ext cx="8244000" cy="4647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Порядок дня, который бережёт внимание
</a:t>
            </a:r>
            <a:endParaRPr lang="en-US" sz="2400" dirty="0"/>
          </a:p>
        </p:txBody>
      </p:sp>
      <p:sp>
        <p:nvSpPr>
          <p:cNvPr id="6" name="Text 2"/>
          <p:cNvSpPr txBox="1"/>
          <p:nvPr/>
        </p:nvSpPr>
        <p:spPr>
          <a:xfrm>
            <a:off x="450025" y="990000"/>
            <a:ext cx="8244000" cy="179100"/>
          </a:xfrm>
          <a:prstGeom prst="rect">
            <a:avLst/>
          </a:prstGeom>
          <a:noFill/>
          <a:ln/>
        </p:spPr>
        <p:txBody>
          <a:bodyPr wrap="square" lIns="0" tIns="0" rIns="0" bIns="0" rtlCol="0" anchor="t"/>
          <a:lstStyle/>
          <a:p>
            <a:pPr algn="l" indent="0" marL="0">
              <a:lnSpc>
                <a:spcPct val="80000"/>
              </a:lnSpc>
              <a:buNone/>
            </a:pPr>
            <a:r>
              <a:rPr lang="en-US" sz="1000" b="1" dirty="0">
                <a:solidFill>
                  <a:srgbClr val="FFFFFF"/>
                </a:solidFill>
                <a:latin typeface="Arial" pitchFamily="34" charset="0"/>
                <a:ea typeface="Arial" pitchFamily="34" charset="-122"/>
                <a:cs typeface="Arial" pitchFamily="34" charset="-120"/>
              </a:rPr>
              <a:t>Простой распорядок помогает распределять силы внимания от утра до вечера.
</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18</a:t>
            </a:r>
            <a:endParaRPr lang="en-US" sz="622" dirty="0"/>
          </a:p>
        </p:txBody>
      </p:sp>
      <p:sp>
        <p:nvSpPr>
          <p:cNvPr id="8" name="Text 1"/>
          <p:cNvSpPr txBox="1"/>
          <p:nvPr/>
        </p:nvSpPr>
        <p:spPr>
          <a:xfrm>
            <a:off x="450000" y="450000"/>
            <a:ext cx="8244000" cy="6564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Как помочь другу не отвлекаться
</a:t>
            </a:r>
            <a:endParaRPr lang="en-US" sz="2400" dirty="0"/>
          </a:p>
        </p:txBody>
      </p:sp>
      <p:sp>
        <p:nvSpPr>
          <p:cNvPr id="9" name="Text 2"/>
          <p:cNvSpPr txBox="1"/>
          <p:nvPr/>
        </p:nvSpPr>
        <p:spPr>
          <a:xfrm>
            <a:off x="632805" y="2048550"/>
            <a:ext cx="2469000" cy="1291800"/>
          </a:xfrm>
          <a:prstGeom prst="rect">
            <a:avLst/>
          </a:prstGeom>
          <a:noFill/>
          <a:ln/>
        </p:spPr>
        <p:txBody>
          <a:bodyPr wrap="square" lIns="0" tIns="0" rIns="0" bIns="0" rtlCol="0" anchor="t"/>
          <a:lstStyle/>
          <a:p>
            <a:pPr algn="l" indent="0" marL="0">
              <a:lnSpc>
                <a:spcPct val="115000"/>
              </a:lnSpc>
              <a:buNone/>
            </a:pPr>
            <a:r>
              <a:rPr lang="en-US" sz="1167" b="1" dirty="0">
                <a:solidFill>
                  <a:srgbClr val="FFFFFF"/>
                </a:solidFill>
                <a:latin typeface="Arial" pitchFamily="34" charset="0"/>
                <a:ea typeface="Arial" pitchFamily="34" charset="-122"/>
                <a:cs typeface="Arial" pitchFamily="34" charset="-120"/>
              </a:rPr>
              <a:t>Спокойно напомни
</a:t>
            </a:r>
            <a:pPr algn="l" indent="0" marL="0">
              <a:lnSpc>
                <a:spcPct val="115000"/>
              </a:lnSpc>
              <a:buNone/>
            </a:pPr>
            <a:r>
              <a:rPr lang="en-US" sz="66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67" dirty="0">
                <a:solidFill>
                  <a:srgbClr val="FFFFFF"/>
                </a:solidFill>
                <a:latin typeface="Arial" pitchFamily="34" charset="0"/>
                <a:ea typeface="Arial" pitchFamily="34" charset="-122"/>
                <a:cs typeface="Arial" pitchFamily="34" charset="-120"/>
              </a:rPr>
              <a:t>Дружелюбная подсказка работает лучше, чем строгий окрик. Можно тихо сказать, какое задание сейчас нужно сделать, и помочь другу вернуться к делу без неловкости и обиды.
</a:t>
            </a:r>
            <a:endParaRPr lang="en-US" sz="1167" dirty="0"/>
          </a:p>
        </p:txBody>
      </p:sp>
      <p:sp>
        <p:nvSpPr>
          <p:cNvPr id="10" name="Text 3"/>
          <p:cNvSpPr txBox="1"/>
          <p:nvPr/>
        </p:nvSpPr>
        <p:spPr>
          <a:xfrm>
            <a:off x="3428904" y="2048550"/>
            <a:ext cx="2469000" cy="1291800"/>
          </a:xfrm>
          <a:prstGeom prst="rect">
            <a:avLst/>
          </a:prstGeom>
          <a:noFill/>
          <a:ln/>
        </p:spPr>
        <p:txBody>
          <a:bodyPr wrap="square" lIns="0" tIns="0" rIns="0" bIns="0" rtlCol="0" anchor="t"/>
          <a:lstStyle/>
          <a:p>
            <a:pPr algn="l" indent="0" marL="0">
              <a:lnSpc>
                <a:spcPct val="115000"/>
              </a:lnSpc>
              <a:buNone/>
            </a:pPr>
            <a:r>
              <a:rPr lang="en-US" sz="1132" b="1" dirty="0">
                <a:solidFill>
                  <a:srgbClr val="FFFFFF"/>
                </a:solidFill>
                <a:latin typeface="Arial" pitchFamily="34" charset="0"/>
                <a:ea typeface="Arial" pitchFamily="34" charset="-122"/>
                <a:cs typeface="Arial" pitchFamily="34" charset="-120"/>
              </a:rPr>
              <a:t>Покажи следующий шаг
</a:t>
            </a:r>
            <a:pPr algn="l" indent="0" marL="0">
              <a:lnSpc>
                <a:spcPct val="115000"/>
              </a:lnSpc>
              <a:buNone/>
            </a:pPr>
            <a:r>
              <a:rPr lang="en-US" sz="64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2" dirty="0">
                <a:solidFill>
                  <a:srgbClr val="FFFFFF"/>
                </a:solidFill>
                <a:latin typeface="Arial" pitchFamily="34" charset="0"/>
                <a:ea typeface="Arial" pitchFamily="34" charset="-122"/>
                <a:cs typeface="Arial" pitchFamily="34" charset="-120"/>
              </a:rPr>
              <a:t>Иногда человеку трудно начать снова, потому что он потерял место в работе. Тогда полезно назвать самый маленький следующий шаг: открыть нужную страницу, прочитать строку или дописать одно слово.
</a:t>
            </a:r>
            <a:endParaRPr lang="en-US" sz="1132" dirty="0"/>
          </a:p>
        </p:txBody>
      </p:sp>
      <p:sp>
        <p:nvSpPr>
          <p:cNvPr id="11" name="Text 4"/>
          <p:cNvSpPr txBox="1"/>
          <p:nvPr/>
        </p:nvSpPr>
        <p:spPr>
          <a:xfrm>
            <a:off x="6225005" y="2048550"/>
            <a:ext cx="2469000" cy="1291800"/>
          </a:xfrm>
          <a:prstGeom prst="rect">
            <a:avLst/>
          </a:prstGeom>
          <a:noFill/>
          <a:ln/>
        </p:spPr>
        <p:txBody>
          <a:bodyPr wrap="square" lIns="0" tIns="0" rIns="0" bIns="0" rtlCol="0" anchor="t"/>
          <a:lstStyle/>
          <a:p>
            <a:pPr algn="l" indent="0" marL="0">
              <a:lnSpc>
                <a:spcPct val="115000"/>
              </a:lnSpc>
              <a:buNone/>
            </a:pPr>
            <a:r>
              <a:rPr lang="en-US" sz="1138" b="1" dirty="0">
                <a:solidFill>
                  <a:srgbClr val="FFFFFF"/>
                </a:solidFill>
                <a:latin typeface="Arial" pitchFamily="34" charset="0"/>
                <a:ea typeface="Arial" pitchFamily="34" charset="-122"/>
                <a:cs typeface="Arial" pitchFamily="34" charset="-120"/>
              </a:rPr>
              <a:t>Поддержи без насмешки
</a:t>
            </a:r>
            <a:pPr algn="l" indent="0" marL="0">
              <a:lnSpc>
                <a:spcPct val="115000"/>
              </a:lnSpc>
              <a:buNone/>
            </a:pPr>
            <a:r>
              <a:rPr lang="en-US" sz="65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38" dirty="0">
                <a:solidFill>
                  <a:srgbClr val="FFFFFF"/>
                </a:solidFill>
                <a:latin typeface="Arial" pitchFamily="34" charset="0"/>
                <a:ea typeface="Arial" pitchFamily="34" charset="-122"/>
                <a:cs typeface="Arial" pitchFamily="34" charset="-120"/>
              </a:rPr>
              <a:t>Ошибки бывают у всех, даже у самых старательных учеников. Когда рядом не смеются, а спокойно помогают, другу легче собраться, а внимание возвращается быстрее и увереннее.
</a:t>
            </a:r>
            <a:endParaRPr lang="en-US" sz="1138"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50" y="4324"/>
            <a:ext cx="9144000" cy="2241352"/>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806841" y="4954441"/>
            <a:ext cx="206700" cy="90900"/>
          </a:xfrm>
          <a:prstGeom prst="rect">
            <a:avLst/>
          </a:prstGeom>
          <a:noFill/>
          <a:ln/>
        </p:spPr>
        <p:txBody>
          <a:bodyPr wrap="square" lIns="0" tIns="0" rIns="0" bIns="0" rtlCol="0" anchor="t"/>
          <a:lstStyle/>
          <a:p>
            <a:pPr algn="ctr" indent="0" marL="0">
              <a:lnSpc>
                <a:spcPct val="115000"/>
              </a:lnSpc>
              <a:buNone/>
            </a:pPr>
            <a:r>
              <a:rPr lang="en-US" sz="622" dirty="0">
                <a:solidFill>
                  <a:srgbClr val="FFFFFF"/>
                </a:solidFill>
                <a:latin typeface="Arial" pitchFamily="34" charset="0"/>
                <a:ea typeface="Arial" pitchFamily="34" charset="-122"/>
                <a:cs typeface="Arial" pitchFamily="34" charset="-120"/>
              </a:rPr>
              <a:t>19</a:t>
            </a:r>
            <a:endParaRPr lang="en-US" sz="622" dirty="0"/>
          </a:p>
        </p:txBody>
      </p:sp>
      <p:sp>
        <p:nvSpPr>
          <p:cNvPr id="9" name="Text 1"/>
          <p:cNvSpPr txBox="1"/>
          <p:nvPr/>
        </p:nvSpPr>
        <p:spPr>
          <a:xfrm>
            <a:off x="455350" y="2700000"/>
            <a:ext cx="8244000" cy="511200"/>
          </a:xfrm>
          <a:prstGeom prst="rect">
            <a:avLst/>
          </a:prstGeom>
          <a:noFill/>
          <a:ln/>
        </p:spPr>
        <p:txBody>
          <a:bodyPr wrap="square" lIns="0" tIns="0" rIns="0" bIns="0" rtlCol="0" anchor="t"/>
          <a:lstStyle/>
          <a:p>
            <a:pPr algn="l" indent="0" marL="0">
              <a:lnSpc>
                <a:spcPct val="80000"/>
              </a:lnSpc>
              <a:buNone/>
            </a:pPr>
            <a:r>
              <a:rPr lang="en-US" sz="2400" b="1" dirty="0">
                <a:solidFill>
                  <a:srgbClr val="FFFFFF"/>
                </a:solidFill>
                <a:latin typeface="Arial" pitchFamily="34" charset="0"/>
                <a:ea typeface="Arial" pitchFamily="34" charset="-122"/>
                <a:cs typeface="Arial" pitchFamily="34" charset="-120"/>
              </a:rPr>
              <a:t>Формула: замечай главное
</a:t>
            </a:r>
            <a:endParaRPr lang="en-US" sz="2400" dirty="0"/>
          </a:p>
        </p:txBody>
      </p:sp>
      <p:sp>
        <p:nvSpPr>
          <p:cNvPr id="10" name="Text 2"/>
          <p:cNvSpPr txBox="1"/>
          <p:nvPr/>
        </p:nvSpPr>
        <p:spPr>
          <a:xfrm>
            <a:off x="2568219" y="3445850"/>
            <a:ext cx="1889400" cy="1221900"/>
          </a:xfrm>
          <a:prstGeom prst="rect">
            <a:avLst/>
          </a:prstGeom>
          <a:noFill/>
          <a:ln/>
        </p:spPr>
        <p:txBody>
          <a:bodyPr wrap="square" lIns="0" tIns="0" rIns="0" bIns="0" rtlCol="0" anchor="t"/>
          <a:lstStyle/>
          <a:p>
            <a:pPr algn="l" indent="0" marL="0">
              <a:lnSpc>
                <a:spcPct val="115000"/>
              </a:lnSpc>
              <a:buNone/>
            </a:pPr>
            <a:r>
              <a:rPr lang="en-US" sz="1267" b="1" dirty="0">
                <a:solidFill>
                  <a:srgbClr val="FFFFFF"/>
                </a:solidFill>
                <a:latin typeface="Arial" pitchFamily="34" charset="0"/>
                <a:ea typeface="Arial" pitchFamily="34" charset="-122"/>
                <a:cs typeface="Arial" pitchFamily="34" charset="-120"/>
              </a:rPr>
              <a:t>Порядок вокруг
</a:t>
            </a:r>
            <a:pPr algn="l" indent="0" marL="0">
              <a:lnSpc>
                <a:spcPct val="115000"/>
              </a:lnSpc>
              <a:buNone/>
            </a:pPr>
            <a:r>
              <a:rPr lang="en-US" sz="67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0" dirty="0">
                <a:solidFill>
                  <a:srgbClr val="FFFFFF"/>
                </a:solidFill>
                <a:latin typeface="Arial" pitchFamily="34" charset="0"/>
                <a:ea typeface="Arial" pitchFamily="34" charset="-122"/>
                <a:cs typeface="Arial" pitchFamily="34" charset="-120"/>
              </a:rPr>
              <a:t>Аккуратная парта и один открытый учебник убирают лишние поводы отвлечься. В такой обстановке мозгу проще работать, а глазам — не искать всё подряд.
</a:t>
            </a:r>
            <a:endParaRPr lang="en-US" sz="1267" dirty="0"/>
          </a:p>
        </p:txBody>
      </p:sp>
      <p:sp>
        <p:nvSpPr>
          <p:cNvPr id="11" name="Text 3"/>
          <p:cNvSpPr txBox="1"/>
          <p:nvPr/>
        </p:nvSpPr>
        <p:spPr>
          <a:xfrm>
            <a:off x="4686381" y="3445850"/>
            <a:ext cx="1889400" cy="1221900"/>
          </a:xfrm>
          <a:prstGeom prst="rect">
            <a:avLst/>
          </a:prstGeom>
          <a:noFill/>
          <a:ln/>
        </p:spPr>
        <p:txBody>
          <a:bodyPr wrap="square" lIns="0" tIns="0" rIns="0" bIns="0" rtlCol="0" anchor="t"/>
          <a:lstStyle/>
          <a:p>
            <a:pPr algn="l" indent="0" marL="0">
              <a:lnSpc>
                <a:spcPct val="115000"/>
              </a:lnSpc>
              <a:buNone/>
            </a:pPr>
            <a:r>
              <a:rPr lang="en-US" sz="1244" b="1" dirty="0">
                <a:solidFill>
                  <a:srgbClr val="FFFFFF"/>
                </a:solidFill>
                <a:latin typeface="Arial" pitchFamily="34" charset="0"/>
                <a:ea typeface="Arial" pitchFamily="34" charset="-122"/>
                <a:cs typeface="Arial" pitchFamily="34" charset="-120"/>
              </a:rPr>
              <a:t>Короткая пауза
</a:t>
            </a:r>
            <a:pPr algn="l" indent="0" marL="0">
              <a:lnSpc>
                <a:spcPct val="115000"/>
              </a:lnSpc>
              <a:buNone/>
            </a:pPr>
            <a:r>
              <a:rPr lang="en-US" sz="66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51" dirty="0">
                <a:solidFill>
                  <a:srgbClr val="FFFFFF"/>
                </a:solidFill>
                <a:latin typeface="Arial" pitchFamily="34" charset="0"/>
                <a:ea typeface="Arial" pitchFamily="34" charset="-122"/>
                <a:cs typeface="Arial" pitchFamily="34" charset="-120"/>
              </a:rPr>
              <a:t>Отдых нужен не только ногам, но и вниманию. Небольшая передышка помогает мозгу не перегреться, а потом снова включиться в дело без ворчания.
</a:t>
            </a:r>
            <a:endParaRPr lang="en-US" sz="1244" dirty="0"/>
          </a:p>
        </p:txBody>
      </p:sp>
      <p:sp>
        <p:nvSpPr>
          <p:cNvPr id="12" name="Text 4"/>
          <p:cNvSpPr txBox="1"/>
          <p:nvPr/>
        </p:nvSpPr>
        <p:spPr>
          <a:xfrm>
            <a:off x="6804550" y="3445850"/>
            <a:ext cx="1889400" cy="1221900"/>
          </a:xfrm>
          <a:prstGeom prst="rect">
            <a:avLst/>
          </a:prstGeom>
          <a:noFill/>
          <a:ln/>
        </p:spPr>
        <p:txBody>
          <a:bodyPr wrap="square" lIns="0" tIns="0" rIns="0" bIns="0" rtlCol="0" anchor="t"/>
          <a:lstStyle/>
          <a:p>
            <a:pPr algn="l" indent="0" marL="0">
              <a:lnSpc>
                <a:spcPct val="115000"/>
              </a:lnSpc>
              <a:buNone/>
            </a:pPr>
            <a:r>
              <a:rPr lang="en-US" sz="1267" b="1" dirty="0">
                <a:solidFill>
                  <a:srgbClr val="FFFFFF"/>
                </a:solidFill>
                <a:latin typeface="Arial" pitchFamily="34" charset="0"/>
                <a:ea typeface="Arial" pitchFamily="34" charset="-122"/>
                <a:cs typeface="Arial" pitchFamily="34" charset="-120"/>
              </a:rPr>
              <a:t>Тихий настрой
</a:t>
            </a:r>
            <a:pPr algn="l" indent="0" marL="0">
              <a:lnSpc>
                <a:spcPct val="115000"/>
              </a:lnSpc>
              <a:buNone/>
            </a:pPr>
            <a:r>
              <a:rPr lang="en-US" sz="67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70" dirty="0">
                <a:solidFill>
                  <a:srgbClr val="FFFFFF"/>
                </a:solidFill>
                <a:latin typeface="Arial" pitchFamily="34" charset="0"/>
                <a:ea typeface="Arial" pitchFamily="34" charset="-122"/>
                <a:cs typeface="Arial" pitchFamily="34" charset="-120"/>
              </a:rPr>
              <a:t>Спокойный голос, тишина и добрые напоминания делают работу легче. В такой атмосфере важное заметнее, а лишние искры вокруг уже не так сильно мешают.
</a:t>
            </a:r>
            <a:endParaRPr lang="en-US" sz="1267" dirty="0"/>
          </a:p>
        </p:txBody>
      </p:sp>
      <p:sp>
        <p:nvSpPr>
          <p:cNvPr id="13" name="Text 5"/>
          <p:cNvSpPr txBox="1"/>
          <p:nvPr/>
        </p:nvSpPr>
        <p:spPr>
          <a:xfrm>
            <a:off x="450050" y="3445850"/>
            <a:ext cx="1889400" cy="1221900"/>
          </a:xfrm>
          <a:prstGeom prst="rect">
            <a:avLst/>
          </a:prstGeom>
          <a:noFill/>
          <a:ln/>
        </p:spPr>
        <p:txBody>
          <a:bodyPr wrap="square" lIns="0" tIns="0" rIns="0" bIns="0" rtlCol="0" anchor="t"/>
          <a:lstStyle/>
          <a:p>
            <a:pPr algn="l" indent="0" marL="0">
              <a:lnSpc>
                <a:spcPct val="115000"/>
              </a:lnSpc>
              <a:buNone/>
            </a:pPr>
            <a:r>
              <a:rPr lang="en-US" sz="1253" b="1" dirty="0">
                <a:solidFill>
                  <a:srgbClr val="FFFFFF"/>
                </a:solidFill>
                <a:latin typeface="Arial" pitchFamily="34" charset="0"/>
                <a:ea typeface="Arial" pitchFamily="34" charset="-122"/>
                <a:cs typeface="Arial" pitchFamily="34" charset="-120"/>
              </a:rPr>
              <a:t>Чёткая цель
</a:t>
            </a:r>
            <a:pPr algn="l" indent="0" marL="0">
              <a:lnSpc>
                <a:spcPct val="115000"/>
              </a:lnSpc>
              <a:buNone/>
            </a:pPr>
            <a:r>
              <a:rPr lang="en-US" sz="66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58" dirty="0">
                <a:solidFill>
                  <a:srgbClr val="FFFFFF"/>
                </a:solidFill>
                <a:latin typeface="Arial" pitchFamily="34" charset="0"/>
                <a:ea typeface="Arial" pitchFamily="34" charset="-122"/>
                <a:cs typeface="Arial" pitchFamily="34" charset="-120"/>
              </a:rPr>
              <a:t>Когда понятно, что именно нужно сделать, внимание меньше мечется по сторонам. Оно словно выбирает один ориентир и не тратит силы на лишние догадки.
</a:t>
            </a:r>
            <a:endParaRPr lang="en-US" sz="1253"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50000" y="450000"/>
            <a:ext cx="8244000" cy="2330700"/>
          </a:xfrm>
          <a:prstGeom prst="rect">
            <a:avLst/>
          </a:prstGeom>
          <a:noFill/>
          <a:ln/>
        </p:spPr>
        <p:txBody>
          <a:bodyPr wrap="square" lIns="0" tIns="0" rIns="0" bIns="0" rtlCol="0" anchor="ctr"/>
          <a:lstStyle/>
          <a:p>
            <a:pPr algn="l" indent="0" marL="0">
              <a:lnSpc>
                <a:spcPct val="80000"/>
              </a:lnSpc>
              <a:buNone/>
            </a:pPr>
            <a:r>
              <a:rPr lang="en-US" sz="4312" b="1" dirty="0">
                <a:solidFill>
                  <a:srgbClr val="FFFFFF"/>
                </a:solidFill>
                <a:latin typeface="Arial" pitchFamily="34" charset="0"/>
                <a:ea typeface="Arial" pitchFamily="34" charset="-122"/>
                <a:cs typeface="Arial" pitchFamily="34" charset="-120"/>
              </a:rPr>
              <a:t>Внимание — сила, которая помогает каждый день
</a:t>
            </a:r>
            <a:endParaRPr lang="en-US" sz="4312" dirty="0"/>
          </a:p>
        </p:txBody>
      </p:sp>
      <p:sp>
        <p:nvSpPr>
          <p:cNvPr id="4" name="Text 1"/>
          <p:cNvSpPr txBox="1"/>
          <p:nvPr/>
        </p:nvSpPr>
        <p:spPr>
          <a:xfrm>
            <a:off x="450000" y="3707950"/>
            <a:ext cx="4122000" cy="985500"/>
          </a:xfrm>
          <a:prstGeom prst="rect">
            <a:avLst/>
          </a:prstGeom>
          <a:noFill/>
          <a:ln/>
        </p:spPr>
        <p:txBody>
          <a:bodyPr wrap="square" lIns="0" tIns="0" rIns="0" bIns="0" rtlCol="0" anchor="ctr"/>
          <a:lstStyle/>
          <a:p>
            <a:pPr algn="l" indent="0" marL="0">
              <a:lnSpc>
                <a:spcPct val="115000"/>
              </a:lnSpc>
              <a:buNone/>
            </a:pPr>
            <a:r>
              <a:rPr lang="en-US" sz="986" dirty="0">
                <a:solidFill>
                  <a:srgbClr val="434343"/>
                </a:solidFill>
                <a:latin typeface="Arial" pitchFamily="34" charset="0"/>
                <a:ea typeface="Arial" pitchFamily="34" charset="-122"/>
                <a:cs typeface="Arial" pitchFamily="34" charset="-120"/>
              </a:rPr>
              <a:t>Внимание помогает учиться, читать, слушать и замечать важное вокруг. Его можно беречь и тренировать простыми привычками: цель, порядок, отдых и спокойствие делают эту силу надёжной.
</a:t>
            </a:r>
            <a:endParaRPr lang="en-US" sz="98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2026-05-26T10:05:05Z</dcterms:created>
  <dcterms:modified xsi:type="dcterms:W3CDTF">2026-05-26T10:05:05Z</dcterms:modified>
</cp:coreProperties>
</file>