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8600" y="895675"/>
            <a:ext cx="5029500" cy="17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15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и АТД: почему территория делится по-разному
</a:t>
            </a:r>
            <a:endParaRPr lang="en-US" sz="3415" dirty="0"/>
          </a:p>
        </p:txBody>
      </p:sp>
      <p:sp>
        <p:nvSpPr>
          <p:cNvPr id="5" name="Text 1"/>
          <p:cNvSpPr txBox="1"/>
          <p:nvPr/>
        </p:nvSpPr>
        <p:spPr>
          <a:xfrm>
            <a:off x="625425" y="3014300"/>
            <a:ext cx="4392600" cy="17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территория становится разной на научной и официальной карте?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территории делят по-разному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 ищет закономерности расселения, миграций и урбанизации. Для этого нужны две системы описания: научные районы для анализа и административные единицы для управления.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подхода к делению территории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2509375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Административно-территориальное деление закрепляет официальные границы управления. Оно нужно, чтобы государство и местная власть могли принимать решения, собирать налоги и оказывать услуги населению.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09375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АТД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12175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выделяет территории, похожие по населению, хозяйству или природным условиям. Оно помогает увидеть общие черты и различия, даже если границы государств или провинций проходят иначе.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12175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районирования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706550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и том же месте эти схемы часто пересекаются лишь частично. Научный район может объединять части нескольких административных единиц или, наоборот, делить одну из них.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6550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совпадение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903700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карта для исследования населения и карта для управления территорией отвечают на разные вопросы. Одна объясняет различия, другая фиксирует полномочия и ответственность.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903700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географии населения нужно районирование
</a:t>
            </a:r>
            <a:endParaRPr lang="en-US" sz="2637" dirty="0"/>
          </a:p>
        </p:txBody>
      </p:sp>
      <p:sp>
        <p:nvSpPr>
          <p:cNvPr id="10" name="Text 2"/>
          <p:cNvSpPr txBox="1"/>
          <p:nvPr/>
        </p:nvSpPr>
        <p:spPr>
          <a:xfrm>
            <a:off x="27870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позволяет сравнивать территории по плотности населения и видеть, где люди сосредоточены особенно сильно, а где расселение остаётся редким и разреженным.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870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137628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выявляет уровни урбанизации: можно отделить крупные города, пригородные пояса и сельские пространства, чтобы понять структуру расселения и роль центров роста.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137628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996555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районирование удобно изучать миграции, поскольку направления притока и оттока населения не совпадают с административными границами и часто образуют собственные зоны влияния.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96555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855483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показывает территориальные закономерности, которые теряются внутри одной провинции или страны. Его задача — объяснять пространство, а не управлять им.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855483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Анализ, а не власть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2068266"/>
            <a:ext cx="5133600" cy="16986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9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подходов по ключевым признакам
</a:t>
            </a:r>
            <a:endParaRPr lang="en-US" sz="2699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районы создаются по разной логике и служат разным целям: одни помогают исследовать, другие — управлять.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назначении и критериях деления территории.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 материалам школьной географии населения и административного устройства
</a:t>
            </a:r>
            <a:endParaRPr lang="en-US" sz="9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каким признакам строят районы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308343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показывает, где территория заселена компактно, а где население распределено редко. Этот признак часто становится основой для выделения густо и слабо населённых зон.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6613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39593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хозяйства связывает население с типом занятости: промышленностью, услугами или добычей ресурсов. Одна и та же область может попадать в разные схемы районирования.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97862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73968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Миграционный прирост указывает на районы притяжения и оттока населения. Он показывает, где растёт численность жителей благодаря переездам, а где территория теряет людей.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232237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663081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позволяет увидеть территории с молодым или стареющим населением. Это важно для оценки школ, рынка труда, здравоохранения и будущего роста.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721350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1797456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городских жителей помогает отделить урбанизированные районы от сельских. Такой подход особенно важен при изучении агломераций, пригородов и степеней городского влияния.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1855725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административно-территориальное деление
</a:t>
            </a:r>
            <a:endParaRPr lang="en-US" sz="2446" dirty="0"/>
          </a:p>
        </p:txBody>
      </p:sp>
      <p:sp>
        <p:nvSpPr>
          <p:cNvPr id="11" name="Text 2"/>
          <p:cNvSpPr txBox="1"/>
          <p:nvPr/>
        </p:nvSpPr>
        <p:spPr>
          <a:xfrm>
            <a:off x="278700" y="1520375"/>
            <a:ext cx="53088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АТД закрепляется официально и действует как юридическая основа устройства страны. Его границы признаются государством и используются в документах, статистике и управлении.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8700" y="1194850"/>
            <a:ext cx="53088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статус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58000" y="4602000"/>
            <a:ext cx="53088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АТД меняется значительно реже, чем научные схемы районирования. Его перестройка обычно связана с политическими решениями и долгими процедурами.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558000" y="4276475"/>
            <a:ext cx="53088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границ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2738175" y="3831594"/>
            <a:ext cx="53088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АТД распределяют школы, транспорт, социальные службы и другие услуги. Поэтому административные границы напрямую влияют на повседневную жизнь людей.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38175" y="3506069"/>
            <a:ext cx="53088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услугами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918350" y="3061188"/>
            <a:ext cx="53088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нужна для налогов, выборов и учёта населения. Без неё невозможно организовать работу органов власти и контроль за территорией.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918350" y="2735663"/>
            <a:ext cx="53088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функции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1098525" y="2290781"/>
            <a:ext cx="53088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него входят разные уровни: провинции, штаты, области, районы и муниципалитеты. Каждый уровень имеет своё место в системе власти и распределения полномочий.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098525" y="1965256"/>
            <a:ext cx="53088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уровней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9725" y="3060163"/>
            <a:ext cx="3808800" cy="158080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8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как административная карта страны
</a:t>
            </a:r>
            <a:endParaRPr lang="en-US" sz="3058" dirty="0"/>
          </a:p>
        </p:txBody>
      </p:sp>
      <p:sp>
        <p:nvSpPr>
          <p:cNvPr id="11" name="Text 2"/>
          <p:cNvSpPr txBox="1"/>
          <p:nvPr/>
        </p:nvSpPr>
        <p:spPr>
          <a:xfrm>
            <a:off x="574988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географии населения такая карта важна как отправная точка, но она не показывает полностью концентрацию жителей, городские связи и различия плотности.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23213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для анализа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74988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имеет 10 провинций и 3 территории, поэтому её карта управления выглядит чётко и структурированно. Это удобная основа для государства, но не для любого исследования населения.
</a:t>
            </a:r>
            <a:endParaRPr lang="en-US" sz="1234" dirty="0"/>
          </a:p>
        </p:txBody>
      </p:sp>
      <p:sp>
        <p:nvSpPr>
          <p:cNvPr id="14" name="Text 5"/>
          <p:cNvSpPr txBox="1"/>
          <p:nvPr/>
        </p:nvSpPr>
        <p:spPr>
          <a:xfrm>
            <a:off x="623213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страны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819213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Провинции, такие как Онтарио и Квебек, отличаются от территорий, включая Юкон, Северо-Западные территории и Нунавут, по статусу, масштабу и условиям освоения.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867437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 территории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1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 территории: разные условия жизни
</a:t>
            </a:r>
            <a:endParaRPr lang="en-US" sz="2731" dirty="0"/>
          </a:p>
        </p:txBody>
      </p:sp>
      <p:sp>
        <p:nvSpPr>
          <p:cNvPr id="11" name="Text 2"/>
          <p:cNvSpPr txBox="1"/>
          <p:nvPr/>
        </p:nvSpPr>
        <p:spPr>
          <a:xfrm>
            <a:off x="415050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Канады сосредоточены самые густонаселённые районы, где расположены крупные города, рабочие места и основные транспортные связи. Здесь плотность населения заметно выше.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5052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концентрация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42309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 анализе Канады важно учитывать не только официальную карту, но и реальные зоны расселения, которые отражают плотность и доступность территории.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42310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анализ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66556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провинций и территорий могут быть сопоставимы, но условия жизни в них резко отличаются. Административная граница сама по себе не объясняет эти различия.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6558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масштабы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2590803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частях страны население распределено крайне редко. Большие расстояния, суровые природные условия и ограниченная инфраструктура делают расселение разреженным.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590805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разреженность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расселения и плотности населения в Канаде
</a:t>
            </a:r>
            <a:endParaRPr lang="en-US" sz="2534" dirty="0"/>
          </a:p>
        </p:txBody>
      </p:sp>
      <p:sp>
        <p:nvSpPr>
          <p:cNvPr id="12" name="Text 2"/>
          <p:cNvSpPr txBox="1"/>
          <p:nvPr/>
        </p:nvSpPr>
        <p:spPr>
          <a:xfrm>
            <a:off x="378793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страны образует основной пояс расселения: здесь сосредоточены крупнейшие города, транспортные связи и большинство рабочих мест.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8793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пояс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87930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городами формируются вытянутые урбанизированные коридоры, где население тянется вдоль дорог, экономических центров и прибрежных направлений.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87930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коридоры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787930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территории отличаются редкой заселённостью, большими расстояниями и слабой связностью поселений между собой.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87930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периферии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787930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ресурсного освоения важны там, где добыча, сезонная занятость и вахтовая работа влияют на размещение населения.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787930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зоны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миграции как основа районирования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4347450" y="162792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географии населения Канады прежде всего видны крупные городские центры и их пригородные пояса. Именно они формируют основные зоны концентрации населения, занятости и транспортных связей.
</a:t>
            </a:r>
            <a:endParaRPr lang="en-US" sz="954" dirty="0"/>
          </a:p>
        </p:txBody>
      </p:sp>
      <p:sp>
        <p:nvSpPr>
          <p:cNvPr id="14" name="Text 3"/>
          <p:cNvSpPr txBox="1"/>
          <p:nvPr/>
        </p:nvSpPr>
        <p:spPr>
          <a:xfrm>
            <a:off x="4347450" y="132235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ядра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347450" y="445535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такие различия позволяют районированию выделять не административные границы, а зоны с разной плотностью, мобильностью и типом расселения. Это делает карту населения более содержательной.
</a:t>
            </a:r>
            <a:endParaRPr lang="en-US" sz="902" dirty="0"/>
          </a:p>
        </p:txBody>
      </p:sp>
      <p:sp>
        <p:nvSpPr>
          <p:cNvPr id="16" name="Text 5"/>
          <p:cNvSpPr txBox="1"/>
          <p:nvPr/>
        </p:nvSpPr>
        <p:spPr>
          <a:xfrm>
            <a:off x="4347450" y="414977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4347450" y="351287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пределами юга страны население распределено гораздо реже. В северных районах большие расстояния, суровые природные условия и слабая транспортная доступность усиливают разреженность расселения.
</a:t>
            </a:r>
            <a:endParaRPr lang="en-US" sz="916" dirty="0"/>
          </a:p>
        </p:txBody>
      </p:sp>
      <p:sp>
        <p:nvSpPr>
          <p:cNvPr id="18" name="Text 7"/>
          <p:cNvSpPr txBox="1"/>
          <p:nvPr/>
        </p:nvSpPr>
        <p:spPr>
          <a:xfrm>
            <a:off x="4347450" y="320730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периферия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347450" y="257040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Торонто, Монреаль и Ванкувер притягивают людей работой, образованием и услугами. Их агломерации становятся ключевыми узлами миграции, где особенно заметен рост пригородов.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347450" y="226482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агломераций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Экономико-демографические районы Канады
</a:t>
            </a:r>
            <a:endParaRPr lang="en-US" sz="2927" dirty="0"/>
          </a:p>
        </p:txBody>
      </p:sp>
      <p:sp>
        <p:nvSpPr>
          <p:cNvPr id="10" name="Text 2"/>
          <p:cNvSpPr txBox="1"/>
          <p:nvPr/>
        </p:nvSpPr>
        <p:spPr>
          <a:xfrm>
            <a:off x="574988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район может включать города, пригороды и сельскую местность, если они образуют общую социально-экономическую систему. Поэтому границы строятся по признакам, а не по законам.
</a:t>
            </a:r>
            <a:endParaRPr lang="en-US" sz="1271" dirty="0"/>
          </a:p>
        </p:txBody>
      </p:sp>
      <p:sp>
        <p:nvSpPr>
          <p:cNvPr id="11" name="Text 3"/>
          <p:cNvSpPr txBox="1"/>
          <p:nvPr/>
        </p:nvSpPr>
        <p:spPr>
          <a:xfrm>
            <a:off x="623213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19213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схемы удобны для сравнения провинций между собой, но они не совпадают с административной картой. Научное деление отвечает на аналитические, а не управленческие вопросы.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4867437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74988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Экономико-демографические районы объединяют территории с близкой структурой занятости и сходным возрастным составом населения. Так легче сравнивать, где преобладают молодые, трудоспособные или стареющие группы.
</a:t>
            </a:r>
            <a:endParaRPr lang="en-US" sz="1234" dirty="0"/>
          </a:p>
        </p:txBody>
      </p:sp>
      <p:sp>
        <p:nvSpPr>
          <p:cNvPr id="15" name="Text 7"/>
          <p:cNvSpPr txBox="1"/>
          <p:nvPr/>
        </p:nvSpPr>
        <p:spPr>
          <a:xfrm>
            <a:off x="623213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819213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такие районы помогают различать индустриальные, сервисные и ресурсные зоны. Это особенно важно для понимания, как хозяйственная специализация влияет на расселение людей.
</a:t>
            </a:r>
            <a:endParaRPr lang="en-US" sz="1234" dirty="0"/>
          </a:p>
        </p:txBody>
      </p:sp>
      <p:sp>
        <p:nvSpPr>
          <p:cNvPr id="17" name="Text 9"/>
          <p:cNvSpPr txBox="1"/>
          <p:nvPr/>
        </p:nvSpPr>
        <p:spPr>
          <a:xfrm>
            <a:off x="4867437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профиль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научные районы не совпадают с провинциями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15050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один и тот же город рассматривают как часть провинции, то есть официальной единицы управления. В этой логике важны границы, подчинение и полномочия властей.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5052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Административный уровень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42309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карта провинций показывает государственное устройство, а карта районов — пространственные закономерности. Эти изображения не конкурируют, а решают разные задачи.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42310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66556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он может войти в статистический район, созданный для сопоставления демографических и экономических показателей. Такая единица удобна для исследований, но не для управления.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6558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уровень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2590803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город включают в состав агломерации, где учитывают не формальные границы, а реальные связи расселения, поездок на работу и повседневной мобильности населения.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590805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Урбанизированная зона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пример: США и статистические регионы
</a:t>
            </a:r>
            <a:endParaRPr lang="en-US" sz="2513" dirty="0"/>
          </a:p>
        </p:txBody>
      </p:sp>
      <p:sp>
        <p:nvSpPr>
          <p:cNvPr id="10" name="Text 2"/>
          <p:cNvSpPr txBox="1"/>
          <p:nvPr/>
        </p:nvSpPr>
        <p:spPr>
          <a:xfrm>
            <a:off x="27870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штаты остаются основой государственного устройства, но для анализа населения их часто дополняют статистическими регионами. Это помогает увидеть процессы, которые скрываются за формальными границами.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870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Штаты и статистика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137628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 и городские регионы особенно важны для изучения рынка труда, транспорта и миграции. Именно здесь сосредоточены ежедневные поездки, рабочие места и большая часть роста населения.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137628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агломераций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996555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Статистическое деление позволяет сравнивать территории одного масштаба, даже если штаты сильно различаются по площади и численности. Такой подход делает исследование более точным и сопоставимым.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96555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Сопоставимость данных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855483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административная карта США нужна для управления, а статистическая — для объяснения расселения. Этот пример хорошо показывает разницу между властью и научным анализом.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855483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логики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пример: автономии и научное деление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509375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Испании и Великобритании исследователи нередко используют отдельные схемы: городские пояса, миграционные зоны и крупные экономические районы. Они лучше показывают реальные связи между территориями.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09375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схемы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12175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с автономиями административные границы часто отражают политическое устройство, а не особенности расселения. Поэтому они важны для власти, но не всегда удобны для анализа населения.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12175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рамка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706550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районы позволяют сравнивать периферии и центры, не привязываясь к формальным единицам. Это особенно полезно, когда границы автономий не совпадают с границами расселения.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6550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центров и периферий
</a:t>
            </a:r>
            <a:endParaRPr lang="en-US" sz="1498" dirty="0"/>
          </a:p>
        </p:txBody>
      </p:sp>
      <p:sp>
        <p:nvSpPr>
          <p:cNvPr id="17" name="Text 8"/>
          <p:cNvSpPr txBox="1"/>
          <p:nvPr/>
        </p:nvSpPr>
        <p:spPr>
          <a:xfrm>
            <a:off x="6903700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политическая карта и карта населения описывают одну страну с разных сторон. Первая фиксирует управление, вторая — пространственную логику жизни людей.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903700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перспективы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пример: макрорегионы мира
</a:t>
            </a:r>
            <a:endParaRPr lang="en-US" sz="3100" dirty="0"/>
          </a:p>
        </p:txBody>
      </p:sp>
      <p:sp>
        <p:nvSpPr>
          <p:cNvPr id="10" name="Text 2"/>
          <p:cNvSpPr txBox="1"/>
          <p:nvPr/>
        </p:nvSpPr>
        <p:spPr>
          <a:xfrm>
            <a:off x="574988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макрорегионы не имеют правового статуса и не управляются как государства или провинции. Их границы зависят от выбранной научной или учебной задачи.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213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правового статуса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19213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макрорегиональная схема полезна для географии, но не заменяет административное деление. Она объясняет мир, а не организует власть на местах.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67437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а не управление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74988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Макрорегионы мира, такие как Северная Америка или Европа, создаются для крупного сравнения стран по расселению, экономике и уровню урбанизации. Они удобны для обобщений и обзора тенденций.
</a:t>
            </a:r>
            <a:endParaRPr lang="en-US" sz="1234" dirty="0"/>
          </a:p>
        </p:txBody>
      </p:sp>
      <p:sp>
        <p:nvSpPr>
          <p:cNvPr id="15" name="Text 7"/>
          <p:cNvSpPr txBox="1"/>
          <p:nvPr/>
        </p:nvSpPr>
        <p:spPr>
          <a:xfrm>
            <a:off x="623213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сравнения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819213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регионы помогают увидеть общие черты больших территорий: плотность населения, роль городов, направление миграций и хозяйственную специализацию. Это делает сравнение мира более наглядным.
</a:t>
            </a:r>
            <a:endParaRPr lang="en-US" sz="1234" dirty="0"/>
          </a:p>
        </p:txBody>
      </p:sp>
      <p:sp>
        <p:nvSpPr>
          <p:cNvPr id="17" name="Text 9"/>
          <p:cNvSpPr txBox="1"/>
          <p:nvPr/>
        </p:nvSpPr>
        <p:spPr>
          <a:xfrm>
            <a:off x="4867437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важнее: управление или анализ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разные задачи опираются на разные основания: право и границы, демографические показатели или их сочетание. Это помогает выбирать нужный тип деления.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управления решающими остаются закон и официальные границы, а для анализа — плотность, миграции и урбанизация. Иногда административные единицы служат исходной статистической основой.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темы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8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описания одной территории
</a:t>
            </a:r>
            <a:endParaRPr lang="en-US" sz="2888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одна территория по-разному описывается в административной и научной логике.
</a:t>
            </a:r>
            <a:endParaRPr lang="en-US" sz="13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 для сравнения территорий
</a:t>
            </a:r>
            <a:endParaRPr lang="en-US" sz="2770" dirty="0"/>
          </a:p>
        </p:txBody>
      </p:sp>
      <p:sp>
        <p:nvSpPr>
          <p:cNvPr id="10" name="Text 2"/>
          <p:cNvSpPr txBox="1"/>
          <p:nvPr/>
        </p:nvSpPr>
        <p:spPr>
          <a:xfrm>
            <a:off x="415050" y="2159648"/>
            <a:ext cx="2441700" cy="16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задайте вопрос: идет ли речь об управлении территорией или о ее научном описании. От этого зависит, нужен ли вам АТД или районирование.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15052" y="1636150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задачу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89000" y="2159648"/>
            <a:ext cx="2441700" cy="16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проверьте, совпадают ли выбранные единицы с реальными процессами расселения. В Канаде и мире они часто не совпадают, и именно это нужно показать.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89002" y="1636150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52025" y="2159648"/>
            <a:ext cx="2441700" cy="16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сопоставьте признаки: для АТД важны границы и полномочия, для районирования — плотность, урбанизация, миграции и сходство населения. Это ключ к правильному анализу.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52027" y="1636150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признаки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 территорию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и административно-территориальное деление дополняют друг друга: одно раскрывает различия территорий, другое организует управление. Для географии населения особенно важны урбанизация, плотность и миграции.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2026-07-27T04:59:51Z</dcterms:created>
  <dcterms:modified xsi:type="dcterms:W3CDTF">2026-07-27T04:59:51Z</dcterms:modified>
</cp:coreProperties>
</file>