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jpeg"/><Relationship Id="rId4" Type="http://schemas.openxmlformats.org/officeDocument/2006/relationships/image" Target="../media/image-9-4.jpe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2684218"/>
            <a:ext cx="9144000" cy="2455664"/>
          </a:xfrm>
          <a:prstGeom prst="rect">
            <a:avLst/>
          </a:prstGeom>
        </p:spPr>
      </p:pic>
      <p:sp>
        <p:nvSpPr>
          <p:cNvPr id="4" name="Text 0"/>
          <p:cNvSpPr txBox="1"/>
          <p:nvPr/>
        </p:nvSpPr>
        <p:spPr>
          <a:xfrm>
            <a:off x="261600" y="578625"/>
            <a:ext cx="6468300" cy="8181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Pollution: тема урока английского языка в 7 классе
</a:t>
            </a:r>
            <a:endParaRPr lang="en-US" sz="2212" dirty="0"/>
          </a:p>
        </p:txBody>
      </p:sp>
      <p:sp>
        <p:nvSpPr>
          <p:cNvPr id="5" name="Text 1"/>
          <p:cNvSpPr txBox="1"/>
          <p:nvPr/>
        </p:nvSpPr>
        <p:spPr>
          <a:xfrm>
            <a:off x="261600" y="1789455"/>
            <a:ext cx="4638600" cy="531300"/>
          </a:xfrm>
          <a:prstGeom prst="rect">
            <a:avLst/>
          </a:prstGeom>
          <a:noFill/>
          <a:ln/>
        </p:spPr>
        <p:txBody>
          <a:bodyPr wrap="square" lIns="0" tIns="0" rIns="0" bIns="0" rtlCol="0" anchor="b"/>
          <a:lstStyle/>
          <a:p>
            <a:pPr algn="l" indent="0" marL="0">
              <a:lnSpc>
                <a:spcPct val="115000"/>
              </a:lnSpc>
              <a:buNone/>
            </a:pPr>
            <a:r>
              <a:rPr lang="en-US" sz="886" dirty="0">
                <a:solidFill>
                  <a:srgbClr val="FFFFFF"/>
                </a:solidFill>
                <a:latin typeface="Arial" pitchFamily="34" charset="0"/>
                <a:ea typeface="Arial" pitchFamily="34" charset="-122"/>
                <a:cs typeface="Arial" pitchFamily="34" charset="-120"/>
              </a:rPr>
              <a:t>Изучаем pollution: слова, причины, последствия и способы защиты природы.
</a:t>
            </a:r>
            <a:endParaRPr lang="en-US" sz="886" dirty="0"/>
          </a:p>
        </p:txBody>
      </p:sp>
      <p:sp>
        <p:nvSpPr>
          <p:cNvPr id="6" name="Text 2"/>
          <p:cNvSpPr txBox="1"/>
          <p:nvPr/>
        </p:nvSpPr>
        <p:spPr>
          <a:xfrm>
            <a:off x="261600" y="258888"/>
            <a:ext cx="3246300" cy="192600"/>
          </a:xfrm>
          <a:prstGeom prst="rect">
            <a:avLst/>
          </a:prstGeom>
          <a:noFill/>
          <a:ln/>
        </p:spPr>
        <p:txBody>
          <a:bodyPr wrap="square" lIns="0" tIns="0" rIns="0" bIns="0" rtlCol="0" anchor="ctr"/>
          <a:lstStyle/>
          <a:p>
            <a:pPr algn="l" indent="0" marL="0">
              <a:lnSpc>
                <a:spcPct val="115000"/>
              </a:lnSpc>
              <a:buNone/>
            </a:pPr>
            <a:r>
              <a:rPr lang="en-US" sz="746" dirty="0">
                <a:solidFill>
                  <a:srgbClr val="FFFFFF"/>
                </a:solidFill>
                <a:latin typeface="Arial" pitchFamily="34" charset="0"/>
                <a:ea typeface="Arial" pitchFamily="34" charset="-122"/>
                <a:cs typeface="Arial" pitchFamily="34" charset="-120"/>
              </a:rPr>
              <a:t>
</a:t>
            </a:r>
            <a:endParaRPr lang="en-US" sz="74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78091" y="75"/>
            <a:ext cx="4063566" cy="5143500"/>
          </a:xfrm>
          <a:prstGeom prst="rect">
            <a:avLst/>
          </a:prstGeom>
        </p:spPr>
      </p:pic>
      <p:sp>
        <p:nvSpPr>
          <p:cNvPr id="4" name="Text 0"/>
          <p:cNvSpPr txBox="1"/>
          <p:nvPr/>
        </p:nvSpPr>
        <p:spPr>
          <a:xfrm>
            <a:off x="261600" y="258900"/>
            <a:ext cx="4562400" cy="12984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Почему pollution важно знать школьникам
</a:t>
            </a:r>
            <a:endParaRPr lang="en-US" sz="2212" dirty="0"/>
          </a:p>
        </p:txBody>
      </p:sp>
      <p:sp>
        <p:nvSpPr>
          <p:cNvPr id="5" name="Text 1"/>
          <p:cNvSpPr txBox="1"/>
          <p:nvPr/>
        </p:nvSpPr>
        <p:spPr>
          <a:xfrm>
            <a:off x="261600" y="1824550"/>
            <a:ext cx="3509100" cy="19656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Тема pollution связана с привычной жизнью подростков: дорогами у школы, мусором, пластиком и дымом. Она помогает учить новую лексику, строить простые фразы и говорить о реальных экологических проблемах на английском языке.
</a:t>
            </a:r>
            <a:endParaRPr lang="en-US" sz="986" dirty="0"/>
          </a:p>
        </p:txBody>
      </p:sp>
      <p:sp>
        <p:nvSpPr>
          <p:cNvPr id="6" name="Text 2"/>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2</a:t>
            </a:r>
            <a:endParaRPr lang="en-US" sz="622"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625" y="1809190"/>
            <a:ext cx="249900" cy="199920"/>
          </a:xfrm>
          <a:prstGeom prst="rect">
            <a:avLst/>
          </a:prstGeom>
        </p:spPr>
      </p:pic>
      <p:pic>
        <p:nvPicPr>
          <p:cNvPr id="4" name="Image 2" descr="preencoded.png">    </p:cNvPr>
          <p:cNvPicPr>
            <a:picLocks noChangeAspect="1"/>
          </p:cNvPicPr>
          <p:nvPr/>
        </p:nvPicPr>
        <p:blipFill>
          <a:blip r:embed="rId3"/>
          <a:stretch>
            <a:fillRect/>
          </a:stretch>
        </p:blipFill>
        <p:spPr>
          <a:xfrm>
            <a:off x="3059200" y="1798083"/>
            <a:ext cx="249900" cy="222133"/>
          </a:xfrm>
          <a:prstGeom prst="rect">
            <a:avLst/>
          </a:prstGeom>
        </p:spPr>
      </p:pic>
      <p:pic>
        <p:nvPicPr>
          <p:cNvPr id="5" name="Image 3" descr="preencoded.png">    </p:cNvPr>
          <p:cNvPicPr>
            <a:picLocks noChangeAspect="1"/>
          </p:cNvPicPr>
          <p:nvPr/>
        </p:nvPicPr>
        <p:blipFill>
          <a:blip r:embed="rId4"/>
          <a:stretch>
            <a:fillRect/>
          </a:stretch>
        </p:blipFill>
        <p:spPr>
          <a:xfrm>
            <a:off x="5862025" y="1789450"/>
            <a:ext cx="239400" cy="239400"/>
          </a:xfrm>
          <a:prstGeom prst="rect">
            <a:avLst/>
          </a:prstGeom>
        </p:spPr>
      </p:pic>
      <p:sp>
        <p:nvSpPr>
          <p:cNvPr id="6"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3</a:t>
            </a:r>
            <a:endParaRPr lang="en-US" sz="622" dirty="0"/>
          </a:p>
        </p:txBody>
      </p:sp>
      <p:sp>
        <p:nvSpPr>
          <p:cNvPr id="7" name="Text 1"/>
          <p:cNvSpPr txBox="1"/>
          <p:nvPr/>
        </p:nvSpPr>
        <p:spPr>
          <a:xfrm>
            <a:off x="261625" y="258900"/>
            <a:ext cx="8620800" cy="5418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Основные виды загрязнения: air, water, soil
</a:t>
            </a:r>
            <a:endParaRPr lang="en-US" sz="2012" dirty="0"/>
          </a:p>
        </p:txBody>
      </p:sp>
      <p:sp>
        <p:nvSpPr>
          <p:cNvPr id="8" name="Text 2"/>
          <p:cNvSpPr txBox="1"/>
          <p:nvPr/>
        </p:nvSpPr>
        <p:spPr>
          <a:xfrm>
            <a:off x="261625" y="2348150"/>
            <a:ext cx="2391900" cy="19245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Air pollution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Загрязнение воздуха возникает из-за выхлопов транспорта, дыма заводов и сжигания мусора. В текстах по английскому языку часто встречаются слова smoke, exhaust fumes и smog.
</a:t>
            </a:r>
            <a:endParaRPr lang="en-US" sz="1100" dirty="0"/>
          </a:p>
        </p:txBody>
      </p:sp>
      <p:sp>
        <p:nvSpPr>
          <p:cNvPr id="9" name="Text 3"/>
          <p:cNvSpPr txBox="1"/>
          <p:nvPr/>
        </p:nvSpPr>
        <p:spPr>
          <a:xfrm>
            <a:off x="3059200" y="2348150"/>
            <a:ext cx="2391900" cy="19245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Water pollution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Загрязнение воды связано со сточными водами, нефтью, пластиком и химикатами. Такие материалы попадают в реки и моря и делают воду unsafe for people and animals.
</a:t>
            </a:r>
            <a:endParaRPr lang="en-US" sz="1100" dirty="0"/>
          </a:p>
        </p:txBody>
      </p:sp>
      <p:sp>
        <p:nvSpPr>
          <p:cNvPr id="10" name="Text 4"/>
          <p:cNvSpPr txBox="1"/>
          <p:nvPr/>
        </p:nvSpPr>
        <p:spPr>
          <a:xfrm>
            <a:off x="5856775" y="2348150"/>
            <a:ext cx="2391900" cy="19245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Soil pollution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Загрязнение почвы появляется из-за свалок, пестицидов, тяжёлых металлов и бытовых отходов. Оно ухудшает состояние farmland и влияет на crops, water and living things.
</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070" y="62"/>
            <a:ext cx="3651684"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940575" y="258900"/>
            <a:ext cx="4941900" cy="12984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Air pollution in cities
</a:t>
            </a:r>
            <a:endParaRPr lang="en-US" sz="2212" dirty="0"/>
          </a:p>
        </p:txBody>
      </p:sp>
      <p:sp>
        <p:nvSpPr>
          <p:cNvPr id="9"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4</a:t>
            </a:r>
            <a:endParaRPr lang="en-US" sz="622" dirty="0"/>
          </a:p>
        </p:txBody>
      </p:sp>
      <p:sp>
        <p:nvSpPr>
          <p:cNvPr id="10" name="Text 2"/>
          <p:cNvSpPr txBox="1"/>
          <p:nvPr/>
        </p:nvSpPr>
        <p:spPr>
          <a:xfrm>
            <a:off x="3940575" y="1681600"/>
            <a:ext cx="4165200" cy="7404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Городские источники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 городах воздух загрязняют cars, buses, factories and power stations. Чем больше транспорта и чем плотнее застройка, тем труднее воздуху оставаться clean and fresh.
</a:t>
            </a:r>
            <a:endParaRPr lang="en-US" sz="1200" dirty="0"/>
          </a:p>
        </p:txBody>
      </p:sp>
      <p:sp>
        <p:nvSpPr>
          <p:cNvPr id="11" name="Text 3"/>
          <p:cNvSpPr txBox="1"/>
          <p:nvPr/>
        </p:nvSpPr>
        <p:spPr>
          <a:xfrm>
            <a:off x="3940575" y="2502426"/>
            <a:ext cx="4165200" cy="7404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Смог и видимость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Смог часто появляется на оживлённых улицах, особенно при слабом ветре. Мелкая пыль и дым ухудшают visibility and make the sky look grey.
</a:t>
            </a:r>
            <a:endParaRPr lang="en-US" sz="1200" dirty="0"/>
          </a:p>
        </p:txBody>
      </p:sp>
      <p:sp>
        <p:nvSpPr>
          <p:cNvPr id="12" name="Text 4"/>
          <p:cNvSpPr txBox="1"/>
          <p:nvPr/>
        </p:nvSpPr>
        <p:spPr>
          <a:xfrm>
            <a:off x="3940575" y="3323251"/>
            <a:ext cx="4165200" cy="740400"/>
          </a:xfrm>
          <a:prstGeom prst="rect">
            <a:avLst/>
          </a:prstGeom>
          <a:noFill/>
          <a:ln/>
        </p:spPr>
        <p:txBody>
          <a:bodyPr wrap="square" lIns="0" tIns="0" rIns="0" bIns="0" rtlCol="0" anchor="ctr"/>
          <a:lstStyle/>
          <a:p>
            <a:pPr algn="l" indent="0" marL="0">
              <a:lnSpc>
                <a:spcPct val="115000"/>
              </a:lnSpc>
              <a:buNone/>
            </a:pPr>
            <a:r>
              <a:rPr lang="en-US" sz="1170" b="1" dirty="0">
                <a:solidFill>
                  <a:srgbClr val="FFFFFF"/>
                </a:solidFill>
                <a:latin typeface="Arial" pitchFamily="34" charset="0"/>
                <a:ea typeface="Arial" pitchFamily="34" charset="-122"/>
                <a:cs typeface="Arial" pitchFamily="34" charset="-120"/>
              </a:rPr>
              <a:t>Повседневные последствия
</a:t>
            </a:r>
            <a:pPr algn="l" indent="0" marL="0">
              <a:lnSpc>
                <a:spcPct val="115000"/>
              </a:lnSpc>
              <a:buNone/>
            </a:pPr>
            <a:r>
              <a:rPr lang="en-US" sz="975" dirty="0">
                <a:solidFill>
                  <a:srgbClr val="FFFFFF"/>
                </a:solidFill>
                <a:latin typeface="Arial" pitchFamily="34" charset="0"/>
                <a:ea typeface="Arial" pitchFamily="34" charset="-122"/>
                <a:cs typeface="Arial" pitchFamily="34" charset="-120"/>
              </a:rPr>
              <a:t>Грязный воздух ощущается сразу: становится труднее дышать, появляется неприятный запах и чувство усталости. Такие признаки помогают учащимся описывать pollution простыми английскими фразами.
</a:t>
            </a:r>
            <a:endParaRPr lang="en-US" sz="1170" dirty="0"/>
          </a:p>
        </p:txBody>
      </p:sp>
      <p:sp>
        <p:nvSpPr>
          <p:cNvPr id="13" name="Text 5"/>
          <p:cNvSpPr txBox="1"/>
          <p:nvPr/>
        </p:nvSpPr>
        <p:spPr>
          <a:xfrm>
            <a:off x="3940575" y="4144075"/>
            <a:ext cx="4165200" cy="740400"/>
          </a:xfrm>
          <a:prstGeom prst="rect">
            <a:avLst/>
          </a:prstGeom>
          <a:noFill/>
          <a:ln/>
        </p:spPr>
        <p:txBody>
          <a:bodyPr wrap="square" lIns="0" tIns="0" rIns="0" bIns="0" rtlCol="0" anchor="ctr"/>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Что видно на фото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Изображение городской дороги с машинами, дымом и серым небом помогает быстро понять тему. К нему подходят слова exhaust fumes, traffic, smog and dirty air.
</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2030" y="1258050"/>
            <a:ext cx="4408541" cy="2816700"/>
          </a:xfrm>
          <a:prstGeom prst="rect">
            <a:avLst/>
          </a:prstGeom>
        </p:spPr>
      </p:pic>
      <p:sp>
        <p:nvSpPr>
          <p:cNvPr id="4" name="Text 0"/>
          <p:cNvSpPr txBox="1"/>
          <p:nvPr/>
        </p:nvSpPr>
        <p:spPr>
          <a:xfrm>
            <a:off x="261600" y="258900"/>
            <a:ext cx="86166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Main sources of air pollution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5</a:t>
            </a:r>
            <a:endParaRPr lang="en-US" sz="622" dirty="0"/>
          </a:p>
        </p:txBody>
      </p:sp>
      <p:sp>
        <p:nvSpPr>
          <p:cNvPr id="6" name="Text 2"/>
          <p:cNvSpPr txBox="1"/>
          <p:nvPr/>
        </p:nvSpPr>
        <p:spPr>
          <a:xfrm>
            <a:off x="4953725" y="1257999"/>
            <a:ext cx="3589200" cy="13287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Диаграмма показывает основные источники загрязнения воздуха в учебном сравнении. Доли отражают типичную картину: транспорт и промышленность обычно дают наибольшую нагрузку.
</a:t>
            </a:r>
            <a:endParaRPr lang="en-US" sz="1022" dirty="0"/>
          </a:p>
        </p:txBody>
      </p:sp>
      <p:sp>
        <p:nvSpPr>
          <p:cNvPr id="7" name="Text 3"/>
          <p:cNvSpPr txBox="1"/>
          <p:nvPr/>
        </p:nvSpPr>
        <p:spPr>
          <a:xfrm>
            <a:off x="4953725" y="2746103"/>
            <a:ext cx="3589200" cy="13287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Транспорт и производство чаще всего оказываются главными источниками pollution, поэтому именно их контроль даёт самый заметный эффект.
</a:t>
            </a:r>
            <a:endParaRPr lang="en-US" sz="1022" dirty="0"/>
          </a:p>
        </p:txBody>
      </p:sp>
      <p:sp>
        <p:nvSpPr>
          <p:cNvPr id="8" name="Text 4"/>
          <p:cNvSpPr txBox="1"/>
          <p:nvPr/>
        </p:nvSpPr>
        <p:spPr>
          <a:xfrm>
            <a:off x="261600" y="4138275"/>
            <a:ext cx="4409400" cy="2157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Схематическая учебная диаграмма на основе обобщённого сравнения источников загрязнения воздуха
</a:t>
            </a:r>
            <a:endParaRPr lang="en-US" sz="72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61600" y="258900"/>
            <a:ext cx="8620800" cy="6150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How air pollution affects people
</a:t>
            </a:r>
            <a:endParaRPr lang="en-US" sz="2012" dirty="0"/>
          </a:p>
        </p:txBody>
      </p:sp>
      <p:sp>
        <p:nvSpPr>
          <p:cNvPr id="8"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6</a:t>
            </a:r>
            <a:endParaRPr lang="en-US" sz="622" dirty="0"/>
          </a:p>
        </p:txBody>
      </p:sp>
      <p:sp>
        <p:nvSpPr>
          <p:cNvPr id="9" name="Text 2"/>
          <p:cNvSpPr txBox="1"/>
          <p:nvPr/>
        </p:nvSpPr>
        <p:spPr>
          <a:xfrm>
            <a:off x="559275" y="1278700"/>
            <a:ext cx="4785600" cy="8436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Кашель и раздражение
</a:t>
            </a:r>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Загрязнённый воздух часто вызывает cough, irritation and allergy. Мелкие частицы попадают в дыхательные пути и делают дыхание менее comfortable, especially during outdoor activity.
</a:t>
            </a:r>
            <a:endParaRPr lang="en-US" sz="1400" dirty="0"/>
          </a:p>
        </p:txBody>
      </p:sp>
      <p:sp>
        <p:nvSpPr>
          <p:cNvPr id="10" name="Text 3"/>
          <p:cNvSpPr txBox="1"/>
          <p:nvPr/>
        </p:nvSpPr>
        <p:spPr>
          <a:xfrm>
            <a:off x="559275" y="2200905"/>
            <a:ext cx="4785600" cy="8436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Одышка и усталость
</a:t>
            </a:r>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При более сильном загрязнении человеку становится труднее дышать, появляется shortness of breath and tiredness. Это мешает заниматься спортом, гулять и концентрироваться на уроках.
</a:t>
            </a:r>
            <a:endParaRPr lang="en-US" sz="1400" dirty="0"/>
          </a:p>
        </p:txBody>
      </p:sp>
      <p:sp>
        <p:nvSpPr>
          <p:cNvPr id="11" name="Text 4"/>
          <p:cNvSpPr txBox="1"/>
          <p:nvPr/>
        </p:nvSpPr>
        <p:spPr>
          <a:xfrm>
            <a:off x="559275" y="3123107"/>
            <a:ext cx="4785600" cy="8436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Риск заболеваний
</a:t>
            </a:r>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Если человек долго дышит polluted air, возрастает риск asthma and other lung problems. Поэтому dirty air is dangerous not only for adults, but also for children.
</a:t>
            </a:r>
            <a:endParaRPr lang="en-US" sz="1400" dirty="0"/>
          </a:p>
        </p:txBody>
      </p:sp>
      <p:sp>
        <p:nvSpPr>
          <p:cNvPr id="12" name="Text 5"/>
          <p:cNvSpPr txBox="1"/>
          <p:nvPr/>
        </p:nvSpPr>
        <p:spPr>
          <a:xfrm>
            <a:off x="559275" y="4045307"/>
            <a:ext cx="4785600" cy="8436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Почему дети уязвимы
</a:t>
            </a:r>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Дети дышат чаще и проводят много времени на улице, поэтому чувствительнее к вредным веществам. In English this idea is often explained with short cause-and-effect statements.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7</a:t>
            </a:r>
            <a:endParaRPr lang="en-US" sz="622" dirty="0"/>
          </a:p>
        </p:txBody>
      </p:sp>
      <p:sp>
        <p:nvSpPr>
          <p:cNvPr id="8" name="Text 1"/>
          <p:cNvSpPr txBox="1"/>
          <p:nvPr/>
        </p:nvSpPr>
        <p:spPr>
          <a:xfrm>
            <a:off x="261600" y="258900"/>
            <a:ext cx="8620800" cy="6549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Water pollution: what gets into rivers and seas
</a:t>
            </a:r>
            <a:endParaRPr lang="en-US" sz="2212" dirty="0"/>
          </a:p>
        </p:txBody>
      </p:sp>
      <p:sp>
        <p:nvSpPr>
          <p:cNvPr id="9" name="Text 2"/>
          <p:cNvSpPr txBox="1"/>
          <p:nvPr/>
        </p:nvSpPr>
        <p:spPr>
          <a:xfrm>
            <a:off x="261600" y="1928650"/>
            <a:ext cx="2068800" cy="1659600"/>
          </a:xfrm>
          <a:prstGeom prst="rect">
            <a:avLst/>
          </a:prstGeom>
          <a:noFill/>
          <a:ln/>
        </p:spPr>
        <p:txBody>
          <a:bodyPr wrap="square" lIns="0" tIns="0" rIns="0" bIns="0" rtlCol="0" anchor="t"/>
          <a:lstStyle/>
          <a:p>
            <a:pPr algn="l" indent="0" marL="0">
              <a:lnSpc>
                <a:spcPct val="115000"/>
              </a:lnSpc>
              <a:buNone/>
            </a:pPr>
            <a:r>
              <a:rPr lang="en-US" sz="1342" b="1" dirty="0">
                <a:solidFill>
                  <a:srgbClr val="FFFFFF"/>
                </a:solidFill>
                <a:latin typeface="Arial" pitchFamily="34" charset="0"/>
                <a:ea typeface="Arial" pitchFamily="34" charset="-122"/>
                <a:cs typeface="Arial" pitchFamily="34" charset="-120"/>
              </a:rPr>
              <a:t>Что попадает в воду
</a:t>
            </a:r>
            <a:pPr algn="l" indent="0" marL="0">
              <a:lnSpc>
                <a:spcPct val="115000"/>
              </a:lnSpc>
              <a:buNone/>
            </a:pPr>
            <a:r>
              <a:rPr lang="en-US" sz="60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37" dirty="0">
                <a:solidFill>
                  <a:srgbClr val="FFFFFF"/>
                </a:solidFill>
                <a:latin typeface="Arial" pitchFamily="34" charset="0"/>
                <a:ea typeface="Arial" pitchFamily="34" charset="-122"/>
                <a:cs typeface="Arial" pitchFamily="34" charset="-120"/>
              </a:rPr>
              <a:t>В реки и моря попадают sewage, oil, plastic, detergents and fertilizers. These substances make water dirty and can spread far from the original source.
</a:t>
            </a:r>
            <a:endParaRPr lang="en-US" sz="1342" dirty="0"/>
          </a:p>
        </p:txBody>
      </p:sp>
      <p:sp>
        <p:nvSpPr>
          <p:cNvPr id="10" name="Text 3"/>
          <p:cNvSpPr txBox="1"/>
          <p:nvPr/>
        </p:nvSpPr>
        <p:spPr>
          <a:xfrm>
            <a:off x="2445608" y="1928650"/>
            <a:ext cx="2068800" cy="1659600"/>
          </a:xfrm>
          <a:prstGeom prst="rect">
            <a:avLst/>
          </a:prstGeom>
          <a:noFill/>
          <a:ln/>
        </p:spPr>
        <p:txBody>
          <a:bodyPr wrap="square" lIns="0" tIns="0" rIns="0" bIns="0" rtlCol="0" anchor="t"/>
          <a:lstStyle/>
          <a:p>
            <a:pPr algn="l" indent="0" marL="0">
              <a:lnSpc>
                <a:spcPct val="115000"/>
              </a:lnSpc>
              <a:buNone/>
            </a:pPr>
            <a:r>
              <a:rPr lang="en-US" sz="1342" b="1" dirty="0">
                <a:solidFill>
                  <a:srgbClr val="FFFFFF"/>
                </a:solidFill>
                <a:latin typeface="Arial" pitchFamily="34" charset="0"/>
                <a:ea typeface="Arial" pitchFamily="34" charset="-122"/>
                <a:cs typeface="Arial" pitchFamily="34" charset="-120"/>
              </a:rPr>
              <a:t>Цветение воды
</a:t>
            </a:r>
            <a:pPr algn="l" indent="0" marL="0">
              <a:lnSpc>
                <a:spcPct val="115000"/>
              </a:lnSpc>
              <a:buNone/>
            </a:pPr>
            <a:r>
              <a:rPr lang="en-US" sz="60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37" dirty="0">
                <a:solidFill>
                  <a:srgbClr val="FFFFFF"/>
                </a:solidFill>
                <a:latin typeface="Arial" pitchFamily="34" charset="0"/>
                <a:ea typeface="Arial" pitchFamily="34" charset="-122"/>
                <a:cs typeface="Arial" pitchFamily="34" charset="-120"/>
              </a:rPr>
              <a:t>Избыток удобрений вызывает algae growth. Когда водорослей становится слишком много, they use up oxygen and water becomes less suitable for living creatures.
</a:t>
            </a:r>
            <a:endParaRPr lang="en-US" sz="1342" dirty="0"/>
          </a:p>
        </p:txBody>
      </p:sp>
      <p:sp>
        <p:nvSpPr>
          <p:cNvPr id="11" name="Text 4"/>
          <p:cNvSpPr txBox="1"/>
          <p:nvPr/>
        </p:nvSpPr>
        <p:spPr>
          <a:xfrm>
            <a:off x="4629623" y="1928650"/>
            <a:ext cx="2068800" cy="1659600"/>
          </a:xfrm>
          <a:prstGeom prst="rect">
            <a:avLst/>
          </a:prstGeom>
          <a:noFill/>
          <a:ln/>
        </p:spPr>
        <p:txBody>
          <a:bodyPr wrap="square" lIns="0" tIns="0" rIns="0" bIns="0" rtlCol="0" anchor="t"/>
          <a:lstStyle/>
          <a:p>
            <a:pPr algn="l" indent="0" marL="0">
              <a:lnSpc>
                <a:spcPct val="115000"/>
              </a:lnSpc>
              <a:buNone/>
            </a:pPr>
            <a:r>
              <a:rPr lang="en-US" sz="1342" b="1" dirty="0">
                <a:solidFill>
                  <a:srgbClr val="FFFFFF"/>
                </a:solidFill>
                <a:latin typeface="Arial" pitchFamily="34" charset="0"/>
                <a:ea typeface="Arial" pitchFamily="34" charset="-122"/>
                <a:cs typeface="Arial" pitchFamily="34" charset="-120"/>
              </a:rPr>
              <a:t>Опасность для животных
</a:t>
            </a:r>
            <a:pPr algn="l" indent="0" marL="0">
              <a:lnSpc>
                <a:spcPct val="115000"/>
              </a:lnSpc>
              <a:buNone/>
            </a:pPr>
            <a:r>
              <a:rPr lang="en-US" sz="60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37" dirty="0">
                <a:solidFill>
                  <a:srgbClr val="FFFFFF"/>
                </a:solidFill>
                <a:latin typeface="Arial" pitchFamily="34" charset="0"/>
                <a:ea typeface="Arial" pitchFamily="34" charset="-122"/>
                <a:cs typeface="Arial" pitchFamily="34" charset="-120"/>
              </a:rPr>
              <a:t>Fish and other animals may die when oxygen levels fall or poisonous substances appear. In simple English, students can say: Fish cannot live there.
</a:t>
            </a:r>
            <a:endParaRPr lang="en-US" sz="1342" dirty="0"/>
          </a:p>
        </p:txBody>
      </p:sp>
      <p:sp>
        <p:nvSpPr>
          <p:cNvPr id="12" name="Text 5"/>
          <p:cNvSpPr txBox="1"/>
          <p:nvPr/>
        </p:nvSpPr>
        <p:spPr>
          <a:xfrm>
            <a:off x="6813651" y="1928650"/>
            <a:ext cx="2068800" cy="1659600"/>
          </a:xfrm>
          <a:prstGeom prst="rect">
            <a:avLst/>
          </a:prstGeom>
          <a:noFill/>
          <a:ln/>
        </p:spPr>
        <p:txBody>
          <a:bodyPr wrap="square" lIns="0" tIns="0" rIns="0" bIns="0" rtlCol="0" anchor="t"/>
          <a:lstStyle/>
          <a:p>
            <a:pPr algn="l" indent="0" marL="0">
              <a:lnSpc>
                <a:spcPct val="115000"/>
              </a:lnSpc>
              <a:buNone/>
            </a:pPr>
            <a:r>
              <a:rPr lang="en-US" sz="1342" b="1" dirty="0">
                <a:solidFill>
                  <a:srgbClr val="FFFFFF"/>
                </a:solidFill>
                <a:latin typeface="Arial" pitchFamily="34" charset="0"/>
                <a:ea typeface="Arial" pitchFamily="34" charset="-122"/>
                <a:cs typeface="Arial" pitchFamily="34" charset="-120"/>
              </a:rPr>
              <a:t>Безопасность для людей
</a:t>
            </a:r>
            <a:pPr algn="l" indent="0" marL="0">
              <a:lnSpc>
                <a:spcPct val="115000"/>
              </a:lnSpc>
              <a:buNone/>
            </a:pPr>
            <a:r>
              <a:rPr lang="en-US" sz="60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37" dirty="0">
                <a:solidFill>
                  <a:srgbClr val="FFFFFF"/>
                </a:solidFill>
                <a:latin typeface="Arial" pitchFamily="34" charset="0"/>
                <a:ea typeface="Arial" pitchFamily="34" charset="-122"/>
                <a:cs typeface="Arial" pitchFamily="34" charset="-120"/>
              </a:rPr>
              <a:t>Polluted water is unsafe for drinking, washing and recreation. This is why rivers, lakes and seas need protection, not only cleaning after damage has already happened.
</a:t>
            </a:r>
            <a:endParaRPr lang="en-US" sz="1342"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08875" y="2045151"/>
            <a:ext cx="4873500" cy="1376047"/>
          </a:xfrm>
          <a:prstGeom prst="rect">
            <a:avLst/>
          </a:prstGeom>
        </p:spPr>
      </p:pic>
      <p:sp>
        <p:nvSpPr>
          <p:cNvPr id="4" name="Text 0"/>
          <p:cNvSpPr txBox="1"/>
          <p:nvPr/>
        </p:nvSpPr>
        <p:spPr>
          <a:xfrm>
            <a:off x="265800" y="258900"/>
            <a:ext cx="86124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Common water pollutants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8</a:t>
            </a:r>
            <a:endParaRPr lang="en-US" sz="622" dirty="0"/>
          </a:p>
        </p:txBody>
      </p:sp>
      <p:sp>
        <p:nvSpPr>
          <p:cNvPr id="6" name="Text 2"/>
          <p:cNvSpPr txBox="1"/>
          <p:nvPr/>
        </p:nvSpPr>
        <p:spPr>
          <a:xfrm>
            <a:off x="261600" y="1324825"/>
            <a:ext cx="3465000" cy="13287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Таблица помогает быстро связать тип загрязнителя с его источником и вредом.
</a:t>
            </a:r>
            <a:endParaRPr lang="en-US" sz="1022" dirty="0"/>
          </a:p>
        </p:txBody>
      </p:sp>
      <p:sp>
        <p:nvSpPr>
          <p:cNvPr id="7" name="Text 3"/>
          <p:cNvSpPr txBox="1"/>
          <p:nvPr/>
        </p:nvSpPr>
        <p:spPr>
          <a:xfrm>
            <a:off x="261600" y="2812936"/>
            <a:ext cx="3465000" cy="13287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Разные загрязнители опасны по-разному: одни перекрывают кислород, другие делают воду unsafe, а третьи превращаются в микропластик.
</a:t>
            </a:r>
            <a:endParaRPr lang="en-US" sz="1022" dirty="0"/>
          </a:p>
        </p:txBody>
      </p:sp>
      <p:sp>
        <p:nvSpPr>
          <p:cNvPr id="8" name="Text 4"/>
          <p:cNvSpPr txBox="1"/>
          <p:nvPr/>
        </p:nvSpPr>
        <p:spPr>
          <a:xfrm>
            <a:off x="4008875" y="4268400"/>
            <a:ext cx="4873500" cy="2157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Учебная обобщённая схема по теме water pollution
</a:t>
            </a:r>
            <a:endParaRPr lang="en-US" sz="722"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01160" y="1097437"/>
            <a:ext cx="4981200" cy="1186927"/>
          </a:xfrm>
          <a:prstGeom prst="rect">
            <a:avLst/>
          </a:prstGeom>
        </p:spPr>
      </p:pic>
      <p:pic>
        <p:nvPicPr>
          <p:cNvPr id="4" name="Image 2" descr="preencoded.png">    </p:cNvPr>
          <p:cNvPicPr>
            <a:picLocks noChangeAspect="1"/>
          </p:cNvPicPr>
          <p:nvPr/>
        </p:nvPicPr>
        <p:blipFill>
          <a:blip r:embed="rId3"/>
          <a:stretch>
            <a:fillRect/>
          </a:stretch>
        </p:blipFill>
        <p:spPr>
          <a:xfrm>
            <a:off x="3901198" y="2396601"/>
            <a:ext cx="4981200" cy="1186927"/>
          </a:xfrm>
          <a:prstGeom prst="rect">
            <a:avLst/>
          </a:prstGeom>
        </p:spPr>
      </p:pic>
      <p:pic>
        <p:nvPicPr>
          <p:cNvPr id="5" name="Image 3" descr="preencoded.png">    </p:cNvPr>
          <p:cNvPicPr>
            <a:picLocks noChangeAspect="1"/>
          </p:cNvPicPr>
          <p:nvPr/>
        </p:nvPicPr>
        <p:blipFill>
          <a:blip r:embed="rId4"/>
          <a:stretch>
            <a:fillRect/>
          </a:stretch>
        </p:blipFill>
        <p:spPr>
          <a:xfrm>
            <a:off x="3901173" y="3695752"/>
            <a:ext cx="4981200" cy="1186927"/>
          </a:xfrm>
          <a:prstGeom prst="rect">
            <a:avLst/>
          </a:prstGeom>
        </p:spPr>
      </p:pic>
      <p:sp>
        <p:nvSpPr>
          <p:cNvPr id="6" name="Text 0"/>
          <p:cNvSpPr txBox="1"/>
          <p:nvPr/>
        </p:nvSpPr>
        <p:spPr>
          <a:xfrm>
            <a:off x="261600" y="258900"/>
            <a:ext cx="8620800" cy="5256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Plastic and microplastics
</a:t>
            </a:r>
            <a:endParaRPr lang="en-US" sz="2012" dirty="0"/>
          </a:p>
        </p:txBody>
      </p:sp>
      <p:sp>
        <p:nvSpPr>
          <p:cNvPr id="7"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9</a:t>
            </a:r>
            <a:endParaRPr lang="en-US" sz="622" dirty="0"/>
          </a:p>
        </p:txBody>
      </p:sp>
      <p:sp>
        <p:nvSpPr>
          <p:cNvPr id="8" name="Text 2"/>
          <p:cNvSpPr txBox="1"/>
          <p:nvPr/>
        </p:nvSpPr>
        <p:spPr>
          <a:xfrm>
            <a:off x="261600" y="1095400"/>
            <a:ext cx="3493200" cy="1191000"/>
          </a:xfrm>
          <a:prstGeom prst="rect">
            <a:avLst/>
          </a:prstGeom>
          <a:noFill/>
          <a:ln/>
        </p:spPr>
        <p:txBody>
          <a:bodyPr wrap="square" lIns="0" tIns="0" rIns="0" bIns="0" rtlCol="0" anchor="ctr"/>
          <a:lstStyle/>
          <a:p>
            <a:pPr algn="l" indent="0" marL="0">
              <a:lnSpc>
                <a:spcPct val="115000"/>
              </a:lnSpc>
              <a:buNone/>
            </a:pPr>
            <a:r>
              <a:rPr lang="en-US" sz="1002" b="1" dirty="0">
                <a:solidFill>
                  <a:srgbClr val="FFFFFF"/>
                </a:solidFill>
                <a:latin typeface="Arial" pitchFamily="34" charset="0"/>
                <a:ea typeface="Arial" pitchFamily="34" charset="-122"/>
                <a:cs typeface="Arial" pitchFamily="34" charset="-120"/>
              </a:rPr>
              <a:t>A bottle on the river bank
</a:t>
            </a:r>
            <a:pPr algn="l" indent="0" marL="0">
              <a:lnSpc>
                <a:spcPct val="115000"/>
              </a:lnSpc>
              <a:buNone/>
            </a:pPr>
            <a:r>
              <a:rPr lang="en-US" sz="60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8" dirty="0">
                <a:solidFill>
                  <a:srgbClr val="FFFFFF"/>
                </a:solidFill>
                <a:latin typeface="Arial" pitchFamily="34" charset="0"/>
                <a:ea typeface="Arial" pitchFamily="34" charset="-122"/>
                <a:cs typeface="Arial" pitchFamily="34" charset="-120"/>
              </a:rPr>
              <a:t>A plastic bottle lies on the bank after a picnic and a windy day. Nobody picks it up, so it stays near the water for a long time. Later it breaks into smaller pieces and becomes harder to remove.
</a:t>
            </a:r>
            <a:endParaRPr lang="en-US" sz="1002" dirty="0"/>
          </a:p>
        </p:txBody>
      </p:sp>
      <p:sp>
        <p:nvSpPr>
          <p:cNvPr id="9" name="Text 3"/>
          <p:cNvSpPr txBox="1"/>
          <p:nvPr/>
        </p:nvSpPr>
        <p:spPr>
          <a:xfrm>
            <a:off x="261638" y="2394564"/>
            <a:ext cx="3493200" cy="1191000"/>
          </a:xfrm>
          <a:prstGeom prst="rect">
            <a:avLst/>
          </a:prstGeom>
          <a:noFill/>
          <a:ln/>
        </p:spPr>
        <p:txBody>
          <a:bodyPr wrap="square" lIns="0" tIns="0" rIns="0" bIns="0" rtlCol="0" anchor="ctr"/>
          <a:lstStyle/>
          <a:p>
            <a:pPr algn="l" indent="0" marL="0">
              <a:lnSpc>
                <a:spcPct val="115000"/>
              </a:lnSpc>
              <a:buNone/>
            </a:pPr>
            <a:r>
              <a:rPr lang="en-US" sz="1002" b="1" dirty="0">
                <a:solidFill>
                  <a:srgbClr val="FFFFFF"/>
                </a:solidFill>
                <a:latin typeface="Arial" pitchFamily="34" charset="0"/>
                <a:ea typeface="Arial" pitchFamily="34" charset="-122"/>
                <a:cs typeface="Arial" pitchFamily="34" charset="-120"/>
              </a:rPr>
              <a:t>A bag in the grass
</a:t>
            </a:r>
            <a:pPr algn="l" indent="0" marL="0">
              <a:lnSpc>
                <a:spcPct val="115000"/>
              </a:lnSpc>
              <a:buNone/>
            </a:pPr>
            <a:r>
              <a:rPr lang="en-US" sz="60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8" dirty="0">
                <a:solidFill>
                  <a:srgbClr val="FFFFFF"/>
                </a:solidFill>
                <a:latin typeface="Arial" pitchFamily="34" charset="0"/>
                <a:ea typeface="Arial" pitchFamily="34" charset="-122"/>
                <a:cs typeface="Arial" pitchFamily="34" charset="-120"/>
              </a:rPr>
              <a:t>A light plastic bag flies from the street into the grass near the school. It looks small, but it can travel far and end up in a river or sea. Reuse and recycle help stop this journey.
</a:t>
            </a:r>
            <a:endParaRPr lang="en-US" sz="1002" dirty="0"/>
          </a:p>
        </p:txBody>
      </p:sp>
      <p:sp>
        <p:nvSpPr>
          <p:cNvPr id="10" name="Text 4"/>
          <p:cNvSpPr txBox="1"/>
          <p:nvPr/>
        </p:nvSpPr>
        <p:spPr>
          <a:xfrm>
            <a:off x="261613" y="3693715"/>
            <a:ext cx="3493200" cy="1191000"/>
          </a:xfrm>
          <a:prstGeom prst="rect">
            <a:avLst/>
          </a:prstGeom>
          <a:noFill/>
          <a:ln/>
        </p:spPr>
        <p:txBody>
          <a:bodyPr wrap="square" lIns="0" tIns="0" rIns="0" bIns="0" rtlCol="0" anchor="ctr"/>
          <a:lstStyle/>
          <a:p>
            <a:pPr algn="l" indent="0" marL="0">
              <a:lnSpc>
                <a:spcPct val="115000"/>
              </a:lnSpc>
              <a:buNone/>
            </a:pPr>
            <a:r>
              <a:rPr lang="en-US" sz="1002" b="1" dirty="0">
                <a:solidFill>
                  <a:srgbClr val="FFFFFF"/>
                </a:solidFill>
                <a:latin typeface="Arial" pitchFamily="34" charset="0"/>
                <a:ea typeface="Arial" pitchFamily="34" charset="-122"/>
                <a:cs typeface="Arial" pitchFamily="34" charset="-120"/>
              </a:rPr>
              <a:t>Tiny pieces, big problem
</a:t>
            </a:r>
            <a:pPr algn="l" indent="0" marL="0">
              <a:lnSpc>
                <a:spcPct val="115000"/>
              </a:lnSpc>
              <a:buNone/>
            </a:pPr>
            <a:r>
              <a:rPr lang="en-US" sz="60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8" dirty="0">
                <a:solidFill>
                  <a:srgbClr val="FFFFFF"/>
                </a:solidFill>
                <a:latin typeface="Arial" pitchFamily="34" charset="0"/>
                <a:ea typeface="Arial" pitchFamily="34" charset="-122"/>
                <a:cs typeface="Arial" pitchFamily="34" charset="-120"/>
              </a:rPr>
              <a:t>Over time, wrappers, cups and bags do not disappear completely. They turn into microplastics that can move through water and soil. These tiny pieces are difficult to see, but they add to pollution everywhere.
</a:t>
            </a:r>
            <a:endParaRPr lang="en-US" sz="1002"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2030" y="1258050"/>
            <a:ext cx="4408541" cy="2816700"/>
          </a:xfrm>
          <a:prstGeom prst="rect">
            <a:avLst/>
          </a:prstGeom>
        </p:spPr>
      </p:pic>
      <p:sp>
        <p:nvSpPr>
          <p:cNvPr id="4" name="Text 0"/>
          <p:cNvSpPr txBox="1"/>
          <p:nvPr/>
        </p:nvSpPr>
        <p:spPr>
          <a:xfrm>
            <a:off x="261600" y="258900"/>
            <a:ext cx="86166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How long different waste stays in nature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10</a:t>
            </a:r>
            <a:endParaRPr lang="en-US" sz="622" dirty="0"/>
          </a:p>
        </p:txBody>
      </p:sp>
      <p:sp>
        <p:nvSpPr>
          <p:cNvPr id="6" name="Text 2"/>
          <p:cNvSpPr txBox="1"/>
          <p:nvPr/>
        </p:nvSpPr>
        <p:spPr>
          <a:xfrm>
            <a:off x="4953725" y="1257999"/>
            <a:ext cx="3589200" cy="13287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Органические отходы разрушаются намного быстрее, чем упаковка из пластика или стекло. Это делает сортировку и переработку особенно важными в повседневной жизни.
</a:t>
            </a:r>
            <a:endParaRPr lang="en-US" sz="1022" dirty="0"/>
          </a:p>
        </p:txBody>
      </p:sp>
      <p:sp>
        <p:nvSpPr>
          <p:cNvPr id="7" name="Text 3"/>
          <p:cNvSpPr txBox="1"/>
          <p:nvPr/>
        </p:nvSpPr>
        <p:spPr>
          <a:xfrm>
            <a:off x="4953725" y="2746103"/>
            <a:ext cx="3589200" cy="13287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Чем дольше waste stays in nature, тем сильнее растёт pollution problem. Быстрое разложение не отменяет вреда, но уменьшает долгосрочный ущерб.
</a:t>
            </a:r>
            <a:endParaRPr lang="en-US" sz="1022" dirty="0"/>
          </a:p>
        </p:txBody>
      </p:sp>
      <p:sp>
        <p:nvSpPr>
          <p:cNvPr id="8" name="Text 4"/>
          <p:cNvSpPr txBox="1"/>
          <p:nvPr/>
        </p:nvSpPr>
        <p:spPr>
          <a:xfrm>
            <a:off x="261600" y="4138275"/>
            <a:ext cx="4409400" cy="2157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Учебная схематическая оценка сроков разложения бытовых отходов; значения приведены для сравнения
</a:t>
            </a:r>
            <a:endParaRPr lang="en-US" sz="722"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11</a:t>
            </a:r>
            <a:endParaRPr lang="en-US" sz="622" dirty="0"/>
          </a:p>
        </p:txBody>
      </p:sp>
      <p:sp>
        <p:nvSpPr>
          <p:cNvPr id="4" name="Text 1"/>
          <p:cNvSpPr txBox="1"/>
          <p:nvPr/>
        </p:nvSpPr>
        <p:spPr>
          <a:xfrm>
            <a:off x="5204650" y="1710750"/>
            <a:ext cx="3677700" cy="1722000"/>
          </a:xfrm>
          <a:prstGeom prst="rect">
            <a:avLst/>
          </a:prstGeom>
          <a:noFill/>
          <a:ln/>
        </p:spPr>
        <p:txBody>
          <a:bodyPr wrap="square" lIns="0" tIns="0" rIns="0" bIns="0" rtlCol="0" anchor="ctr"/>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Такая доля показывает, что soil pollution — не редкая проблема, а серьёзный риск для farmland, crops и безопасности продуктов.
</a:t>
            </a:r>
            <a:endParaRPr lang="en-US" sz="1022" dirty="0"/>
          </a:p>
        </p:txBody>
      </p:sp>
      <p:sp>
        <p:nvSpPr>
          <p:cNvPr id="5" name="Text 2"/>
          <p:cNvSpPr txBox="1"/>
          <p:nvPr/>
        </p:nvSpPr>
        <p:spPr>
          <a:xfrm>
            <a:off x="5204650" y="3751475"/>
            <a:ext cx="3677700" cy="183600"/>
          </a:xfrm>
          <a:prstGeom prst="rect">
            <a:avLst/>
          </a:prstGeom>
          <a:noFill/>
          <a:ln/>
        </p:spPr>
        <p:txBody>
          <a:bodyPr wrap="square" lIns="0" tIns="0" rIns="0" bIns="0" rtlCol="0" anchor="t"/>
          <a:lstStyle/>
          <a:p>
            <a:pPr algn="l" indent="0" marL="0">
              <a:lnSpc>
                <a:spcPct val="115000"/>
              </a:lnSpc>
              <a:buNone/>
            </a:pPr>
            <a:r>
              <a:rPr lang="en-US" sz="628" i="1" dirty="0">
                <a:solidFill>
                  <a:srgbClr val="FFFFFF"/>
                </a:solidFill>
                <a:latin typeface="Arial" pitchFamily="34" charset="0"/>
                <a:ea typeface="Arial" pitchFamily="34" charset="-122"/>
                <a:cs typeface="Arial" pitchFamily="34" charset="-120"/>
              </a:rPr>
              <a:t>FAO, Status of the World’s Soil Resources (оценка деградации почв); используется как ориентир для обсуждения проблемы
</a:t>
            </a:r>
            <a:endParaRPr lang="en-US" sz="628" dirty="0"/>
          </a:p>
        </p:txBody>
      </p:sp>
      <p:sp>
        <p:nvSpPr>
          <p:cNvPr id="6" name="Text 3"/>
          <p:cNvSpPr txBox="1"/>
          <p:nvPr/>
        </p:nvSpPr>
        <p:spPr>
          <a:xfrm>
            <a:off x="261600" y="1208427"/>
            <a:ext cx="4372200" cy="1309800"/>
          </a:xfrm>
          <a:prstGeom prst="rect">
            <a:avLst/>
          </a:prstGeom>
          <a:noFill/>
          <a:ln/>
        </p:spPr>
        <p:txBody>
          <a:bodyPr wrap="square" lIns="0" tIns="0" rIns="0" bIns="0" rtlCol="0" anchor="b"/>
          <a:lstStyle/>
          <a:p>
            <a:pPr algn="ctr" indent="0" marL="0">
              <a:lnSpc>
                <a:spcPct val="80000"/>
              </a:lnSpc>
              <a:buNone/>
            </a:pPr>
            <a:r>
              <a:rPr lang="en-US" sz="7200" b="1" dirty="0">
                <a:solidFill>
                  <a:srgbClr val="FFFFFF"/>
                </a:solidFill>
                <a:latin typeface="Arial" pitchFamily="34" charset="0"/>
                <a:ea typeface="Arial" pitchFamily="34" charset="-122"/>
                <a:cs typeface="Arial" pitchFamily="34" charset="-120"/>
              </a:rPr>
              <a:t>33%
</a:t>
            </a:r>
            <a:endParaRPr lang="en-US" sz="7200" dirty="0"/>
          </a:p>
        </p:txBody>
      </p:sp>
      <p:sp>
        <p:nvSpPr>
          <p:cNvPr id="7" name="Text 4"/>
          <p:cNvSpPr txBox="1"/>
          <p:nvPr/>
        </p:nvSpPr>
        <p:spPr>
          <a:xfrm>
            <a:off x="261600" y="2669675"/>
            <a:ext cx="4372200" cy="1265400"/>
          </a:xfrm>
          <a:prstGeom prst="rect">
            <a:avLst/>
          </a:prstGeom>
          <a:noFill/>
          <a:ln/>
        </p:spPr>
        <p:txBody>
          <a:bodyPr wrap="square" lIns="0" tIns="0" rIns="0" bIns="0" rtlCol="0" anchor="t"/>
          <a:lstStyle/>
          <a:p>
            <a:pPr algn="ctr" indent="0" marL="0">
              <a:lnSpc>
                <a:spcPct val="100000"/>
              </a:lnSpc>
              <a:buNone/>
            </a:pPr>
            <a:r>
              <a:rPr lang="en-US" sz="1992" b="1" dirty="0">
                <a:solidFill>
                  <a:srgbClr val="FFFFFF"/>
                </a:solidFill>
                <a:latin typeface="Arial" pitchFamily="34" charset="0"/>
                <a:ea typeface="Arial" pitchFamily="34" charset="-122"/>
                <a:cs typeface="Arial" pitchFamily="34" charset="-120"/>
              </a:rPr>
              <a:t>мировых почв уже считается деградированной, поэтому загрязнение земли напрямую угрожает урожаю и качеству пищи.
</a:t>
            </a:r>
            <a:endParaRPr lang="en-US" sz="1992"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550" y="1481832"/>
            <a:ext cx="8612400" cy="3401136"/>
          </a:xfrm>
          <a:prstGeom prst="rect">
            <a:avLst/>
          </a:prstGeom>
        </p:spPr>
      </p:pic>
      <p:sp>
        <p:nvSpPr>
          <p:cNvPr id="4" name="Text 0"/>
          <p:cNvSpPr txBox="1"/>
          <p:nvPr/>
        </p:nvSpPr>
        <p:spPr>
          <a:xfrm>
            <a:off x="261550" y="258900"/>
            <a:ext cx="8612400" cy="393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От отходов к загрязнению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12</a:t>
            </a:r>
            <a:endParaRPr lang="en-US" sz="622" dirty="0"/>
          </a:p>
        </p:txBody>
      </p:sp>
      <p:sp>
        <p:nvSpPr>
          <p:cNvPr id="6" name="Text 2"/>
          <p:cNvSpPr txBox="1"/>
          <p:nvPr/>
        </p:nvSpPr>
        <p:spPr>
          <a:xfrm>
            <a:off x="261550" y="710475"/>
            <a:ext cx="8612400" cy="323100"/>
          </a:xfrm>
          <a:prstGeom prst="rect">
            <a:avLst/>
          </a:prstGeom>
          <a:noFill/>
          <a:ln/>
        </p:spPr>
        <p:txBody>
          <a:bodyPr wrap="square" lIns="0" tIns="0" rIns="0" bIns="0" rtlCol="0" anchor="t"/>
          <a:lstStyle/>
          <a:p>
            <a:pPr algn="l" indent="0" marL="0">
              <a:lnSpc>
                <a:spcPct val="80000"/>
              </a:lnSpc>
              <a:buNone/>
            </a:pPr>
            <a:r>
              <a:rPr lang="en-US" sz="1112" dirty="0">
                <a:solidFill>
                  <a:srgbClr val="FFFFFF"/>
                </a:solidFill>
                <a:latin typeface="Arial" pitchFamily="34" charset="0"/>
                <a:ea typeface="Arial" pitchFamily="34" charset="-122"/>
                <a:cs typeface="Arial" pitchFamily="34" charset="-120"/>
              </a:rPr>
              <a:t>Учебная схема о том, как повседневные действия превращают waste в pollution и как сортировка снижает вред.
</a:t>
            </a:r>
            <a:endParaRPr lang="en-US" sz="1112"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75700" y="1405400"/>
            <a:ext cx="205500" cy="205500"/>
          </a:xfrm>
          <a:prstGeom prst="rect">
            <a:avLst/>
          </a:prstGeom>
        </p:spPr>
      </p:pic>
      <p:pic>
        <p:nvPicPr>
          <p:cNvPr id="4" name="Image 2" descr="preencoded.png">    </p:cNvPr>
          <p:cNvPicPr>
            <a:picLocks noChangeAspect="1"/>
          </p:cNvPicPr>
          <p:nvPr/>
        </p:nvPicPr>
        <p:blipFill>
          <a:blip r:embed="rId3"/>
          <a:stretch>
            <a:fillRect/>
          </a:stretch>
        </p:blipFill>
        <p:spPr>
          <a:xfrm>
            <a:off x="275700" y="3057275"/>
            <a:ext cx="205500" cy="205500"/>
          </a:xfrm>
          <a:prstGeom prst="rect">
            <a:avLst/>
          </a:prstGeom>
        </p:spPr>
      </p:pic>
      <p:pic>
        <p:nvPicPr>
          <p:cNvPr id="5" name="Image 3" descr="preencoded.png">    </p:cNvPr>
          <p:cNvPicPr>
            <a:picLocks noChangeAspect="1"/>
          </p:cNvPicPr>
          <p:nvPr/>
        </p:nvPicPr>
        <p:blipFill>
          <a:blip r:embed="rId4"/>
          <a:stretch>
            <a:fillRect/>
          </a:stretch>
        </p:blipFill>
        <p:spPr>
          <a:xfrm>
            <a:off x="4385906" y="1405400"/>
            <a:ext cx="231188" cy="205500"/>
          </a:xfrm>
          <a:prstGeom prst="rect">
            <a:avLst/>
          </a:prstGeom>
        </p:spPr>
      </p:pic>
      <p:pic>
        <p:nvPicPr>
          <p:cNvPr id="6" name="Image 4" descr="preencoded.png">    </p:cNvPr>
          <p:cNvPicPr>
            <a:picLocks noChangeAspect="1"/>
          </p:cNvPicPr>
          <p:nvPr/>
        </p:nvPicPr>
        <p:blipFill>
          <a:blip r:embed="rId5"/>
          <a:stretch>
            <a:fillRect/>
          </a:stretch>
        </p:blipFill>
        <p:spPr>
          <a:xfrm>
            <a:off x="4398750" y="3057275"/>
            <a:ext cx="205500" cy="205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13</a:t>
            </a:r>
            <a:endParaRPr lang="en-US" sz="622" dirty="0"/>
          </a:p>
        </p:txBody>
      </p:sp>
      <p:sp>
        <p:nvSpPr>
          <p:cNvPr id="8" name="Text 1"/>
          <p:cNvSpPr txBox="1"/>
          <p:nvPr/>
        </p:nvSpPr>
        <p:spPr>
          <a:xfrm>
            <a:off x="261600" y="258900"/>
            <a:ext cx="8620800" cy="525600"/>
          </a:xfrm>
          <a:prstGeom prst="rect">
            <a:avLst/>
          </a:prstGeom>
          <a:noFill/>
          <a:ln/>
        </p:spPr>
        <p:txBody>
          <a:bodyPr wrap="square" lIns="0" tIns="0" rIns="0" bIns="0" rtlCol="0" anchor="t"/>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Загрязнение и живые организмы
</a:t>
            </a:r>
            <a:endParaRPr lang="en-US" sz="2012" dirty="0"/>
          </a:p>
        </p:txBody>
      </p:sp>
      <p:sp>
        <p:nvSpPr>
          <p:cNvPr id="9" name="Text 2"/>
          <p:cNvSpPr txBox="1"/>
          <p:nvPr/>
        </p:nvSpPr>
        <p:spPr>
          <a:xfrm>
            <a:off x="660800" y="1405250"/>
            <a:ext cx="3452100" cy="1478100"/>
          </a:xfrm>
          <a:prstGeom prst="rect">
            <a:avLst/>
          </a:prstGeom>
          <a:noFill/>
          <a:ln/>
        </p:spPr>
        <p:txBody>
          <a:bodyPr wrap="square" lIns="0" tIns="0" rIns="0" bIns="0" rtlCol="0" anchor="t"/>
          <a:lstStyle/>
          <a:p>
            <a:pPr algn="l" indent="0" marL="0">
              <a:lnSpc>
                <a:spcPct val="115000"/>
              </a:lnSpc>
              <a:buNone/>
            </a:pPr>
            <a:r>
              <a:rPr lang="en-US" sz="1137" b="1" dirty="0">
                <a:solidFill>
                  <a:srgbClr val="FFFFFF"/>
                </a:solidFill>
                <a:latin typeface="Arial" pitchFamily="34" charset="0"/>
                <a:ea typeface="Arial" pitchFamily="34" charset="-122"/>
                <a:cs typeface="Arial" pitchFamily="34" charset="-120"/>
              </a:rPr>
              <a:t>Птицы
</a:t>
            </a:r>
            <a:pPr algn="l" indent="0" marL="0">
              <a:lnSpc>
                <a:spcPct val="115000"/>
              </a:lnSpc>
              <a:buNone/>
            </a:pPr>
            <a:r>
              <a:rPr lang="en-US" sz="46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5" dirty="0">
                <a:solidFill>
                  <a:srgbClr val="FFFFFF"/>
                </a:solidFill>
                <a:latin typeface="Arial" pitchFamily="34" charset="0"/>
                <a:ea typeface="Arial" pitchFamily="34" charset="-122"/>
                <a:cs typeface="Arial" pitchFamily="34" charset="-120"/>
              </a:rPr>
              <a:t>Птицы могут запутываться в пластике или использовать мусор для гнёзд, где он ломается и травмирует их. Это мешает им летать, кормить птенцов и безопасно жить.
</a:t>
            </a:r>
            <a:endParaRPr lang="en-US" sz="1137" dirty="0"/>
          </a:p>
        </p:txBody>
      </p:sp>
      <p:sp>
        <p:nvSpPr>
          <p:cNvPr id="10" name="Text 3"/>
          <p:cNvSpPr txBox="1"/>
          <p:nvPr/>
        </p:nvSpPr>
        <p:spPr>
          <a:xfrm>
            <a:off x="660800" y="3057125"/>
            <a:ext cx="3452100" cy="1478100"/>
          </a:xfrm>
          <a:prstGeom prst="rect">
            <a:avLst/>
          </a:prstGeom>
          <a:noFill/>
          <a:ln/>
        </p:spPr>
        <p:txBody>
          <a:bodyPr wrap="square" lIns="0" tIns="0" rIns="0" bIns="0" rtlCol="0" anchor="t"/>
          <a:lstStyle/>
          <a:p>
            <a:pPr algn="l" indent="0" marL="0">
              <a:lnSpc>
                <a:spcPct val="115000"/>
              </a:lnSpc>
              <a:buNone/>
            </a:pPr>
            <a:r>
              <a:rPr lang="en-US" sz="1137" b="1" dirty="0">
                <a:solidFill>
                  <a:srgbClr val="FFFFFF"/>
                </a:solidFill>
                <a:latin typeface="Arial" pitchFamily="34" charset="0"/>
                <a:ea typeface="Arial" pitchFamily="34" charset="-122"/>
                <a:cs typeface="Arial" pitchFamily="34" charset="-120"/>
              </a:rPr>
              <a:t>Насекомые
</a:t>
            </a:r>
            <a:pPr algn="l" indent="0" marL="0">
              <a:lnSpc>
                <a:spcPct val="115000"/>
              </a:lnSpc>
              <a:buNone/>
            </a:pPr>
            <a:r>
              <a:rPr lang="en-US" sz="56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5" dirty="0">
                <a:solidFill>
                  <a:srgbClr val="FFFFFF"/>
                </a:solidFill>
                <a:latin typeface="Arial" pitchFamily="34" charset="0"/>
                <a:ea typeface="Arial" pitchFamily="34" charset="-122"/>
                <a:cs typeface="Arial" pitchFamily="34" charset="-120"/>
              </a:rPr>
              <a:t>Насекомые особенно чувствительны к ядохимикатам. Если их становится меньше, растения хуже опыляются, а многие птицы и мелкие животные теряют привычный источник пищи.
</a:t>
            </a:r>
            <a:endParaRPr lang="en-US" sz="1137" dirty="0"/>
          </a:p>
        </p:txBody>
      </p:sp>
      <p:sp>
        <p:nvSpPr>
          <p:cNvPr id="11" name="Text 4"/>
          <p:cNvSpPr txBox="1"/>
          <p:nvPr/>
        </p:nvSpPr>
        <p:spPr>
          <a:xfrm>
            <a:off x="4783850" y="1405250"/>
            <a:ext cx="3452100" cy="1478100"/>
          </a:xfrm>
          <a:prstGeom prst="rect">
            <a:avLst/>
          </a:prstGeom>
          <a:noFill/>
          <a:ln/>
        </p:spPr>
        <p:txBody>
          <a:bodyPr wrap="square" lIns="0" tIns="0" rIns="0" bIns="0" rtlCol="0" anchor="t"/>
          <a:lstStyle/>
          <a:p>
            <a:pPr algn="l" indent="0" marL="0">
              <a:lnSpc>
                <a:spcPct val="115000"/>
              </a:lnSpc>
              <a:buNone/>
            </a:pPr>
            <a:r>
              <a:rPr lang="en-US" sz="1137" b="1" dirty="0">
                <a:solidFill>
                  <a:srgbClr val="FFFFFF"/>
                </a:solidFill>
                <a:latin typeface="Arial" pitchFamily="34" charset="0"/>
                <a:ea typeface="Arial" pitchFamily="34" charset="-122"/>
                <a:cs typeface="Arial" pitchFamily="34" charset="-120"/>
              </a:rPr>
              <a:t>Рыбы
</a:t>
            </a:r>
            <a:pPr algn="l" indent="0" marL="0">
              <a:lnSpc>
                <a:spcPct val="115000"/>
              </a:lnSpc>
              <a:buNone/>
            </a:pPr>
            <a:r>
              <a:rPr lang="en-US" sz="46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5" dirty="0">
                <a:solidFill>
                  <a:srgbClr val="FFFFFF"/>
                </a:solidFill>
                <a:latin typeface="Arial" pitchFamily="34" charset="0"/>
                <a:ea typeface="Arial" pitchFamily="34" charset="-122"/>
                <a:cs typeface="Arial" pitchFamily="34" charset="-120"/>
              </a:rPr>
              <a:t>Рыбы страдают, когда в воду попадают микропластик и химикаты: они проглатывают частицы, а затем загрязнение поднимается по пищевой цепи и затрагивает других животных и людей.
</a:t>
            </a:r>
            <a:endParaRPr lang="en-US" sz="1137" dirty="0"/>
          </a:p>
        </p:txBody>
      </p:sp>
      <p:sp>
        <p:nvSpPr>
          <p:cNvPr id="12" name="Text 5"/>
          <p:cNvSpPr txBox="1"/>
          <p:nvPr/>
        </p:nvSpPr>
        <p:spPr>
          <a:xfrm>
            <a:off x="4783850" y="3057125"/>
            <a:ext cx="3452100" cy="1478100"/>
          </a:xfrm>
          <a:prstGeom prst="rect">
            <a:avLst/>
          </a:prstGeom>
          <a:noFill/>
          <a:ln/>
        </p:spPr>
        <p:txBody>
          <a:bodyPr wrap="square" lIns="0" tIns="0" rIns="0" bIns="0" rtlCol="0" anchor="t"/>
          <a:lstStyle/>
          <a:p>
            <a:pPr algn="l" indent="0" marL="0">
              <a:lnSpc>
                <a:spcPct val="115000"/>
              </a:lnSpc>
              <a:buNone/>
            </a:pPr>
            <a:r>
              <a:rPr lang="en-US" sz="1137" b="1" dirty="0">
                <a:solidFill>
                  <a:srgbClr val="FFFFFF"/>
                </a:solidFill>
                <a:latin typeface="Arial" pitchFamily="34" charset="0"/>
                <a:ea typeface="Arial" pitchFamily="34" charset="-122"/>
                <a:cs typeface="Arial" pitchFamily="34" charset="-120"/>
              </a:rPr>
              <a:t>Растения
</a:t>
            </a:r>
            <a:pPr algn="l" indent="0" marL="0">
              <a:lnSpc>
                <a:spcPct val="115000"/>
              </a:lnSpc>
              <a:buNone/>
            </a:pPr>
            <a:r>
              <a:rPr lang="en-US" sz="56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5" dirty="0">
                <a:solidFill>
                  <a:srgbClr val="FFFFFF"/>
                </a:solidFill>
                <a:latin typeface="Arial" pitchFamily="34" charset="0"/>
                <a:ea typeface="Arial" pitchFamily="34" charset="-122"/>
                <a:cs typeface="Arial" pitchFamily="34" charset="-120"/>
              </a:rPr>
              <a:t>Растения хуже растут в загрязнённой почве и под кислотными дождями. Повреждённые корни и нехватка полезных веществ делают урожай слабее и уменьшают устойчивость экосистемы.
</a:t>
            </a:r>
            <a:endParaRPr lang="en-US" sz="1137"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2030" y="1258050"/>
            <a:ext cx="4408541" cy="2816700"/>
          </a:xfrm>
          <a:prstGeom prst="rect">
            <a:avLst/>
          </a:prstGeom>
        </p:spPr>
      </p:pic>
      <p:sp>
        <p:nvSpPr>
          <p:cNvPr id="4" name="Text 0"/>
          <p:cNvSpPr txBox="1"/>
          <p:nvPr/>
        </p:nvSpPr>
        <p:spPr>
          <a:xfrm>
            <a:off x="261600" y="258900"/>
            <a:ext cx="86166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Последствия для здоровья, города и природы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14</a:t>
            </a:r>
            <a:endParaRPr lang="en-US" sz="622" dirty="0"/>
          </a:p>
        </p:txBody>
      </p:sp>
      <p:sp>
        <p:nvSpPr>
          <p:cNvPr id="6" name="Text 2"/>
          <p:cNvSpPr txBox="1"/>
          <p:nvPr/>
        </p:nvSpPr>
        <p:spPr>
          <a:xfrm>
            <a:off x="4953725" y="1257999"/>
            <a:ext cx="3589200" cy="1328700"/>
          </a:xfrm>
          <a:prstGeom prst="rect">
            <a:avLst/>
          </a:prstGeom>
          <a:noFill/>
          <a:ln/>
        </p:spPr>
        <p:txBody>
          <a:bodyPr wrap="square" lIns="0" tIns="0" rIns="0" bIns="0" rtlCol="0" anchor="b"/>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Диаграмма объединяет три стороны одной проблемы: люди болеют, города тратят больше ресурсов, а экосистемы теряют устойчивость и разнообразие.
</a:t>
            </a:r>
            <a:endParaRPr lang="en-US" sz="1022" dirty="0"/>
          </a:p>
        </p:txBody>
      </p:sp>
      <p:sp>
        <p:nvSpPr>
          <p:cNvPr id="7" name="Text 3"/>
          <p:cNvSpPr txBox="1"/>
          <p:nvPr/>
        </p:nvSpPr>
        <p:spPr>
          <a:xfrm>
            <a:off x="4953725" y="2746103"/>
            <a:ext cx="3589200" cy="1328700"/>
          </a:xfrm>
          <a:prstGeom prst="rect">
            <a:avLst/>
          </a:prstGeom>
          <a:noFill/>
          <a:ln/>
        </p:spPr>
        <p:txBody>
          <a:bodyPr wrap="square" lIns="0" tIns="0" rIns="0" bIns="0" rtlCol="0" anchor="t"/>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Загрязнение создаёт не только экологический, но и общественный ущерб: оно отражается на здоровье, бюджете города и состоянии природы.
</a:t>
            </a:r>
            <a:endParaRPr lang="en-US" sz="1022" dirty="0"/>
          </a:p>
        </p:txBody>
      </p:sp>
      <p:sp>
        <p:nvSpPr>
          <p:cNvPr id="8" name="Text 4"/>
          <p:cNvSpPr txBox="1"/>
          <p:nvPr/>
        </p:nvSpPr>
        <p:spPr>
          <a:xfrm>
            <a:off x="261600" y="4138275"/>
            <a:ext cx="4409400" cy="2157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Учебный синтез по теме pollution; качественное сравнение последствий для урока английского языка
</a:t>
            </a:r>
            <a:endParaRPr lang="en-US" sz="722"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15</a:t>
            </a:r>
            <a:endParaRPr lang="en-US" sz="622" dirty="0"/>
          </a:p>
        </p:txBody>
      </p:sp>
      <p:sp>
        <p:nvSpPr>
          <p:cNvPr id="7" name="Text 1"/>
          <p:cNvSpPr txBox="1"/>
          <p:nvPr/>
        </p:nvSpPr>
        <p:spPr>
          <a:xfrm>
            <a:off x="261600" y="258900"/>
            <a:ext cx="8620800" cy="6549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Как измеряют загрязнение
</a:t>
            </a:r>
            <a:endParaRPr lang="en-US" sz="2212" dirty="0"/>
          </a:p>
        </p:txBody>
      </p:sp>
      <p:sp>
        <p:nvSpPr>
          <p:cNvPr id="8" name="Text 2"/>
          <p:cNvSpPr txBox="1"/>
          <p:nvPr/>
        </p:nvSpPr>
        <p:spPr>
          <a:xfrm>
            <a:off x="261600" y="2009410"/>
            <a:ext cx="2784900" cy="1511400"/>
          </a:xfrm>
          <a:prstGeom prst="rect">
            <a:avLst/>
          </a:prstGeom>
          <a:noFill/>
          <a:ln/>
        </p:spPr>
        <p:txBody>
          <a:bodyPr wrap="square" lIns="0" tIns="0" rIns="0" bIns="0" rtlCol="0" anchor="t"/>
          <a:lstStyle/>
          <a:p>
            <a:pPr algn="l" indent="0" marL="0">
              <a:lnSpc>
                <a:spcPct val="115000"/>
              </a:lnSpc>
              <a:buNone/>
            </a:pPr>
            <a:r>
              <a:rPr lang="en-US" sz="1539" b="1" dirty="0">
                <a:solidFill>
                  <a:srgbClr val="FFFFFF"/>
                </a:solidFill>
                <a:latin typeface="Arial" pitchFamily="34" charset="0"/>
                <a:ea typeface="Arial" pitchFamily="34" charset="-122"/>
                <a:cs typeface="Arial" pitchFamily="34" charset="-120"/>
              </a:rPr>
              <a:t>Воздух
</a:t>
            </a:r>
            <a:pPr algn="l" indent="0" marL="0">
              <a:lnSpc>
                <a:spcPct val="115000"/>
              </a:lnSpc>
              <a:buNone/>
            </a:pPr>
            <a:r>
              <a:rPr lang="en-US" sz="80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334" dirty="0">
                <a:solidFill>
                  <a:srgbClr val="FFFFFF"/>
                </a:solidFill>
                <a:latin typeface="Arial" pitchFamily="34" charset="0"/>
                <a:ea typeface="Arial" pitchFamily="34" charset="-122"/>
                <a:cs typeface="Arial" pitchFamily="34" charset="-120"/>
              </a:rPr>
              <a:t>Качество воздуха проверяют по уровню твёрдых частиц и вредных газов. Если показатели растут, это значит, что воздух становится менее safe и может вредить здоровью.
</a:t>
            </a:r>
            <a:endParaRPr lang="en-US" sz="1539" dirty="0"/>
          </a:p>
        </p:txBody>
      </p:sp>
      <p:sp>
        <p:nvSpPr>
          <p:cNvPr id="9" name="Text 3"/>
          <p:cNvSpPr txBox="1"/>
          <p:nvPr/>
        </p:nvSpPr>
        <p:spPr>
          <a:xfrm>
            <a:off x="3179491" y="2010510"/>
            <a:ext cx="2784900" cy="1511400"/>
          </a:xfrm>
          <a:prstGeom prst="rect">
            <a:avLst/>
          </a:prstGeom>
          <a:noFill/>
          <a:ln/>
        </p:spPr>
        <p:txBody>
          <a:bodyPr wrap="square" lIns="0" tIns="0" rIns="0" bIns="0" rtlCol="0" anchor="t"/>
          <a:lstStyle/>
          <a:p>
            <a:pPr algn="l" indent="0" marL="0">
              <a:lnSpc>
                <a:spcPct val="115000"/>
              </a:lnSpc>
              <a:buNone/>
            </a:pPr>
            <a:r>
              <a:rPr lang="en-US" sz="1539" b="1" dirty="0">
                <a:solidFill>
                  <a:srgbClr val="FFFFFF"/>
                </a:solidFill>
                <a:latin typeface="Arial" pitchFamily="34" charset="0"/>
                <a:ea typeface="Arial" pitchFamily="34" charset="-122"/>
                <a:cs typeface="Arial" pitchFamily="34" charset="-120"/>
              </a:rPr>
              <a:t>Вода
</a:t>
            </a:r>
            <a:pPr algn="l" indent="0" marL="0">
              <a:lnSpc>
                <a:spcPct val="115000"/>
              </a:lnSpc>
              <a:buNone/>
            </a:pPr>
            <a:r>
              <a:rPr lang="en-US" sz="80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334" dirty="0">
                <a:solidFill>
                  <a:srgbClr val="FFFFFF"/>
                </a:solidFill>
                <a:latin typeface="Arial" pitchFamily="34" charset="0"/>
                <a:ea typeface="Arial" pitchFamily="34" charset="-122"/>
                <a:cs typeface="Arial" pitchFamily="34" charset="-120"/>
              </a:rPr>
              <a:t>Качество воды оценивают по прозрачности, количеству бактерий и химическому составу. Такие tests помогают вовремя заметить, когда water becomes dirty and unsafe.
</a:t>
            </a:r>
            <a:endParaRPr lang="en-US" sz="1539" dirty="0"/>
          </a:p>
        </p:txBody>
      </p:sp>
      <p:sp>
        <p:nvSpPr>
          <p:cNvPr id="10" name="Text 4"/>
          <p:cNvSpPr txBox="1"/>
          <p:nvPr/>
        </p:nvSpPr>
        <p:spPr>
          <a:xfrm>
            <a:off x="6097381" y="2010523"/>
            <a:ext cx="2784900" cy="1511400"/>
          </a:xfrm>
          <a:prstGeom prst="rect">
            <a:avLst/>
          </a:prstGeom>
          <a:noFill/>
          <a:ln/>
        </p:spPr>
        <p:txBody>
          <a:bodyPr wrap="square" lIns="0" tIns="0" rIns="0" bIns="0" rtlCol="0" anchor="t"/>
          <a:lstStyle/>
          <a:p>
            <a:pPr algn="l" indent="0" marL="0">
              <a:lnSpc>
                <a:spcPct val="115000"/>
              </a:lnSpc>
              <a:buNone/>
            </a:pPr>
            <a:r>
              <a:rPr lang="en-US" sz="1542" b="1" dirty="0">
                <a:solidFill>
                  <a:srgbClr val="FFFFFF"/>
                </a:solidFill>
                <a:latin typeface="Arial" pitchFamily="34" charset="0"/>
                <a:ea typeface="Arial" pitchFamily="34" charset="-122"/>
                <a:cs typeface="Arial" pitchFamily="34" charset="-120"/>
              </a:rPr>
              <a:t>Почва
</a:t>
            </a:r>
            <a:pPr algn="l" indent="0" marL="0">
              <a:lnSpc>
                <a:spcPct val="115000"/>
              </a:lnSpc>
              <a:buNone/>
            </a:pPr>
            <a:r>
              <a:rPr lang="en-US" sz="80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337" dirty="0">
                <a:solidFill>
                  <a:srgbClr val="FFFFFF"/>
                </a:solidFill>
                <a:latin typeface="Arial" pitchFamily="34" charset="0"/>
                <a:ea typeface="Arial" pitchFamily="34" charset="-122"/>
                <a:cs typeface="Arial" pitchFamily="34" charset="-120"/>
              </a:rPr>
              <a:t>Состояние почвы изучают по тяжёлым металлам, пестицидам и другим toxins. Monitoring показывает, где soil is dirty and where farms need protection.
</a:t>
            </a:r>
            <a:endParaRPr lang="en-US" sz="1542"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59525" y="1042040"/>
            <a:ext cx="8625000" cy="2435294"/>
          </a:xfrm>
          <a:prstGeom prst="rect">
            <a:avLst/>
          </a:prstGeom>
        </p:spPr>
      </p:pic>
      <p:sp>
        <p:nvSpPr>
          <p:cNvPr id="4" name="Text 0"/>
          <p:cNvSpPr txBox="1"/>
          <p:nvPr/>
        </p:nvSpPr>
        <p:spPr>
          <a:xfrm>
            <a:off x="265813" y="258900"/>
            <a:ext cx="86124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Источники и решения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16</a:t>
            </a:r>
            <a:endParaRPr lang="en-US" sz="622" dirty="0"/>
          </a:p>
        </p:txBody>
      </p:sp>
      <p:sp>
        <p:nvSpPr>
          <p:cNvPr id="6" name="Text 2"/>
          <p:cNvSpPr txBox="1"/>
          <p:nvPr/>
        </p:nvSpPr>
        <p:spPr>
          <a:xfrm>
            <a:off x="265825" y="4000500"/>
            <a:ext cx="4201200" cy="884100"/>
          </a:xfrm>
          <a:prstGeom prst="rect">
            <a:avLst/>
          </a:prstGeom>
          <a:noFill/>
          <a:ln/>
        </p:spPr>
        <p:txBody>
          <a:bodyPr wrap="square" lIns="0" tIns="0" rIns="0" bIns="0" rtlCol="0" anchor="ctr"/>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Таблица показывает, что для каждого источника pollution нужны свои меры снижения вреда.
</a:t>
            </a:r>
            <a:endParaRPr lang="en-US" sz="1022" dirty="0"/>
          </a:p>
        </p:txBody>
      </p:sp>
      <p:sp>
        <p:nvSpPr>
          <p:cNvPr id="7" name="Text 3"/>
          <p:cNvSpPr txBox="1"/>
          <p:nvPr/>
        </p:nvSpPr>
        <p:spPr>
          <a:xfrm>
            <a:off x="4689510" y="4000500"/>
            <a:ext cx="4201200" cy="884100"/>
          </a:xfrm>
          <a:prstGeom prst="rect">
            <a:avLst/>
          </a:prstGeom>
          <a:noFill/>
          <a:ln/>
        </p:spPr>
        <p:txBody>
          <a:bodyPr wrap="square" lIns="0" tIns="0" rIns="0" bIns="0" rtlCol="0" anchor="ctr"/>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Транспорт, промышленность, свалки и сельское хозяйство загрязняют по-разному, поэтому универсального решения нет: меры должны соответствовать конкретному источнику.
</a:t>
            </a:r>
            <a:endParaRPr lang="en-US" sz="1022" dirty="0"/>
          </a:p>
        </p:txBody>
      </p:sp>
      <p:sp>
        <p:nvSpPr>
          <p:cNvPr id="8" name="Text 4"/>
          <p:cNvSpPr txBox="1"/>
          <p:nvPr/>
        </p:nvSpPr>
        <p:spPr>
          <a:xfrm>
            <a:off x="259525" y="3715950"/>
            <a:ext cx="4405200" cy="162300"/>
          </a:xfrm>
          <a:prstGeom prst="rect">
            <a:avLst/>
          </a:prstGeom>
          <a:noFill/>
          <a:ln/>
        </p:spPr>
        <p:txBody>
          <a:bodyPr wrap="square" lIns="0" tIns="0" rIns="0" bIns="0" rtlCol="0" anchor="t"/>
          <a:lstStyle/>
          <a:p>
            <a:pPr algn="l" indent="0" marL="0">
              <a:lnSpc>
                <a:spcPct val="115000"/>
              </a:lnSpc>
              <a:buNone/>
            </a:pPr>
            <a:r>
              <a:rPr lang="en-US" sz="722" i="1" dirty="0">
                <a:solidFill>
                  <a:srgbClr val="FFFFFF"/>
                </a:solidFill>
                <a:latin typeface="Arial" pitchFamily="34" charset="0"/>
                <a:ea typeface="Arial" pitchFamily="34" charset="-122"/>
                <a:cs typeface="Arial" pitchFamily="34" charset="-120"/>
              </a:rPr>
              <a:t>Учебное обобщение по теме pollution
</a:t>
            </a:r>
            <a:endParaRPr lang="en-US" sz="722"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070" y="62"/>
            <a:ext cx="3651684"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940575" y="258900"/>
            <a:ext cx="4941900" cy="10530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Что могут сделать ученики и семьи
</a:t>
            </a:r>
            <a:endParaRPr lang="en-US" sz="2212" dirty="0"/>
          </a:p>
        </p:txBody>
      </p:sp>
      <p:sp>
        <p:nvSpPr>
          <p:cNvPr id="10"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17</a:t>
            </a:r>
            <a:endParaRPr lang="en-US" sz="622" dirty="0"/>
          </a:p>
        </p:txBody>
      </p:sp>
      <p:sp>
        <p:nvSpPr>
          <p:cNvPr id="11" name="Text 2"/>
          <p:cNvSpPr txBox="1"/>
          <p:nvPr/>
        </p:nvSpPr>
        <p:spPr>
          <a:xfrm>
            <a:off x="3940575" y="1577350"/>
            <a:ext cx="4165200" cy="6087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Меньше отходов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Покупайте только нужное и выбирайте вещи, которые служат дольше. Чем меньше лишних упаковок и одноразовых предметов, тем меньше litter попадает в природу.
</a:t>
            </a:r>
            <a:endParaRPr lang="en-US" sz="1100" dirty="0"/>
          </a:p>
        </p:txBody>
      </p:sp>
      <p:sp>
        <p:nvSpPr>
          <p:cNvPr id="12" name="Text 3"/>
          <p:cNvSpPr txBox="1"/>
          <p:nvPr/>
        </p:nvSpPr>
        <p:spPr>
          <a:xfrm>
            <a:off x="3940575" y="2252016"/>
            <a:ext cx="4165200" cy="6087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Повторное использование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Используйте многоразовые бутылки, сумки и контейнеры. Это простой способ reduce waste, сэкономить деньги и показать, что protect the environment можно каждый день.
</a:t>
            </a:r>
            <a:endParaRPr lang="en-US" sz="1100" dirty="0"/>
          </a:p>
        </p:txBody>
      </p:sp>
      <p:sp>
        <p:nvSpPr>
          <p:cNvPr id="13" name="Text 4"/>
          <p:cNvSpPr txBox="1"/>
          <p:nvPr/>
        </p:nvSpPr>
        <p:spPr>
          <a:xfrm>
            <a:off x="3940575" y="2926681"/>
            <a:ext cx="4165200" cy="6087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Сортировка мусора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Разделяйте бумагу, пластик, стекло и органические отходы, если рядом есть контейнеры. Правильная сортировка помогает recycling и уменьшает количество waste on landfills.
</a:t>
            </a:r>
            <a:endParaRPr lang="en-US" sz="1100" dirty="0"/>
          </a:p>
        </p:txBody>
      </p:sp>
      <p:sp>
        <p:nvSpPr>
          <p:cNvPr id="14" name="Text 5"/>
          <p:cNvSpPr txBox="1"/>
          <p:nvPr/>
        </p:nvSpPr>
        <p:spPr>
          <a:xfrm>
            <a:off x="3940575" y="3601346"/>
            <a:ext cx="4165200" cy="6087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Экономия ресурсов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Закрывайте кран, выключайте свет и не оставляйте зарядные устройства в сети без необходимости. Такие привычки save water and electricity и уменьшают общий вред.
</a:t>
            </a:r>
            <a:endParaRPr lang="en-US" sz="1100" dirty="0"/>
          </a:p>
        </p:txBody>
      </p:sp>
      <p:sp>
        <p:nvSpPr>
          <p:cNvPr id="15" name="Text 6"/>
          <p:cNvSpPr txBox="1"/>
          <p:nvPr/>
        </p:nvSpPr>
        <p:spPr>
          <a:xfrm>
            <a:off x="3940575" y="4276026"/>
            <a:ext cx="4165200" cy="6087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Участие в уборках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Присоединяйтесь к clean-up days в школе или во дворе. Совместная уборка развивает ответственность и показывает, что даже маленькая команда может clean up a lot.
</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1550" y="1481832"/>
            <a:ext cx="8612400" cy="3401136"/>
          </a:xfrm>
          <a:prstGeom prst="rect">
            <a:avLst/>
          </a:prstGeom>
        </p:spPr>
      </p:pic>
      <p:sp>
        <p:nvSpPr>
          <p:cNvPr id="4" name="Text 0"/>
          <p:cNvSpPr txBox="1"/>
          <p:nvPr/>
        </p:nvSpPr>
        <p:spPr>
          <a:xfrm>
            <a:off x="261550" y="258900"/>
            <a:ext cx="8612400" cy="393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Шаги к более чистому городу
</a:t>
            </a:r>
            <a:endParaRPr lang="en-US" sz="2212" dirty="0"/>
          </a:p>
        </p:txBody>
      </p:sp>
      <p:sp>
        <p:nvSpPr>
          <p:cNvPr id="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18</a:t>
            </a:r>
            <a:endParaRPr lang="en-US" sz="622" dirty="0"/>
          </a:p>
        </p:txBody>
      </p:sp>
      <p:sp>
        <p:nvSpPr>
          <p:cNvPr id="6" name="Text 2"/>
          <p:cNvSpPr txBox="1"/>
          <p:nvPr/>
        </p:nvSpPr>
        <p:spPr>
          <a:xfrm>
            <a:off x="261550" y="710475"/>
            <a:ext cx="8612400" cy="323100"/>
          </a:xfrm>
          <a:prstGeom prst="rect">
            <a:avLst/>
          </a:prstGeom>
          <a:noFill/>
          <a:ln/>
        </p:spPr>
        <p:txBody>
          <a:bodyPr wrap="square" lIns="0" tIns="0" rIns="0" bIns="0" rtlCol="0" anchor="t"/>
          <a:lstStyle/>
          <a:p>
            <a:pPr algn="l" indent="0" marL="0">
              <a:lnSpc>
                <a:spcPct val="80000"/>
              </a:lnSpc>
              <a:buNone/>
            </a:pPr>
            <a:r>
              <a:rPr lang="en-US" sz="1112" dirty="0">
                <a:solidFill>
                  <a:srgbClr val="FFFFFF"/>
                </a:solidFill>
                <a:latin typeface="Arial" pitchFamily="34" charset="0"/>
                <a:ea typeface="Arial" pitchFamily="34" charset="-122"/>
                <a:cs typeface="Arial" pitchFamily="34" charset="-120"/>
              </a:rPr>
              <a:t>Учебная последовательность действий: от уменьшения отходов до заметного улучшения состояния воздуха, воды и почвы.
</a:t>
            </a:r>
            <a:endParaRPr lang="en-US" sz="1112"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65813" y="258900"/>
            <a:ext cx="8612400" cy="540600"/>
          </a:xfrm>
          <a:prstGeom prst="rect">
            <a:avLst/>
          </a:prstGeom>
          <a:noFill/>
          <a:ln/>
        </p:spPr>
        <p:txBody>
          <a:bodyPr wrap="square" lIns="0" tIns="0" rIns="0" bIns="0" rtlCol="0" anchor="t"/>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Примеры успешных изменений
</a:t>
            </a:r>
            <a:endParaRPr lang="en-US" sz="2212" dirty="0"/>
          </a:p>
        </p:txBody>
      </p:sp>
      <p:sp>
        <p:nvSpPr>
          <p:cNvPr id="8"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19</a:t>
            </a:r>
            <a:endParaRPr lang="en-US" sz="622" dirty="0"/>
          </a:p>
        </p:txBody>
      </p:sp>
      <p:sp>
        <p:nvSpPr>
          <p:cNvPr id="9" name="Text 2"/>
          <p:cNvSpPr txBox="1"/>
          <p:nvPr/>
        </p:nvSpPr>
        <p:spPr>
          <a:xfrm>
            <a:off x="265851" y="1491950"/>
            <a:ext cx="2781300" cy="1573500"/>
          </a:xfrm>
          <a:prstGeom prst="rect">
            <a:avLst/>
          </a:prstGeom>
          <a:noFill/>
          <a:ln/>
        </p:spPr>
        <p:txBody>
          <a:bodyPr wrap="square" lIns="0" tIns="0" rIns="0" bIns="0" rtlCol="0" anchor="b"/>
          <a:lstStyle/>
          <a:p>
            <a:pPr algn="ctr" indent="0" marL="0">
              <a:lnSpc>
                <a:spcPct val="115000"/>
              </a:lnSpc>
              <a:buNone/>
            </a:pPr>
            <a:r>
              <a:rPr lang="en-US" sz="1100" b="1" dirty="0">
                <a:solidFill>
                  <a:srgbClr val="FFFFFF"/>
                </a:solidFill>
                <a:latin typeface="Arial" pitchFamily="34" charset="0"/>
                <a:ea typeface="Arial" pitchFamily="34" charset="-122"/>
                <a:cs typeface="Arial" pitchFamily="34" charset="-120"/>
              </a:rPr>
              <a:t>Ограничение одноразовых пакетов
</a:t>
            </a:r>
            <a:pPr algn="ctr"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Во многих местах запреты или ограничения на одноразовые пакеты помогли уменьшить litter на улицах и возле рек, потому что люди стали чаще использовать многоразовые сумки.
</a:t>
            </a:r>
            <a:endParaRPr lang="en-US" sz="1100" dirty="0"/>
          </a:p>
        </p:txBody>
      </p:sp>
      <p:sp>
        <p:nvSpPr>
          <p:cNvPr id="10" name="Text 3"/>
          <p:cNvSpPr txBox="1"/>
          <p:nvPr/>
        </p:nvSpPr>
        <p:spPr>
          <a:xfrm>
            <a:off x="6097175" y="1491950"/>
            <a:ext cx="2781300" cy="1573500"/>
          </a:xfrm>
          <a:prstGeom prst="rect">
            <a:avLst/>
          </a:prstGeom>
          <a:noFill/>
          <a:ln/>
        </p:spPr>
        <p:txBody>
          <a:bodyPr wrap="square" lIns="0" tIns="0" rIns="0" bIns="0" rtlCol="0" anchor="b"/>
          <a:lstStyle/>
          <a:p>
            <a:pPr algn="ctr" indent="0" marL="0">
              <a:lnSpc>
                <a:spcPct val="115000"/>
              </a:lnSpc>
              <a:buNone/>
            </a:pPr>
            <a:r>
              <a:rPr lang="en-US" sz="1100" b="1" dirty="0">
                <a:solidFill>
                  <a:srgbClr val="FFFFFF"/>
                </a:solidFill>
                <a:latin typeface="Arial" pitchFamily="34" charset="0"/>
                <a:ea typeface="Arial" pitchFamily="34" charset="-122"/>
                <a:cs typeface="Arial" pitchFamily="34" charset="-120"/>
              </a:rPr>
              <a:t>Велодорожки и электробусы
</a:t>
            </a:r>
            <a:pPr algn="ctr"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Развитие bicycle lanes и electric buses помогло уменьшить exhaust fumes. Это показывает, что хорошие изменения возможны, когда действуют вместе жители и власти.
</a:t>
            </a:r>
            <a:endParaRPr lang="en-US" sz="1100" dirty="0"/>
          </a:p>
        </p:txBody>
      </p:sp>
      <p:sp>
        <p:nvSpPr>
          <p:cNvPr id="11" name="Text 4"/>
          <p:cNvSpPr txBox="1"/>
          <p:nvPr/>
        </p:nvSpPr>
        <p:spPr>
          <a:xfrm>
            <a:off x="3181513" y="1491950"/>
            <a:ext cx="2781300" cy="1573500"/>
          </a:xfrm>
          <a:prstGeom prst="rect">
            <a:avLst/>
          </a:prstGeom>
          <a:noFill/>
          <a:ln/>
        </p:spPr>
        <p:txBody>
          <a:bodyPr wrap="square" lIns="0" tIns="0" rIns="0" bIns="0" rtlCol="0" anchor="b"/>
          <a:lstStyle/>
          <a:p>
            <a:pPr algn="ctr" indent="0" marL="0">
              <a:lnSpc>
                <a:spcPct val="115000"/>
              </a:lnSpc>
              <a:buNone/>
            </a:pPr>
            <a:r>
              <a:rPr lang="en-US" sz="1100" b="1" dirty="0">
                <a:solidFill>
                  <a:srgbClr val="FFFFFF"/>
                </a:solidFill>
                <a:latin typeface="Arial" pitchFamily="34" charset="0"/>
                <a:ea typeface="Arial" pitchFamily="34" charset="-122"/>
                <a:cs typeface="Arial" pitchFamily="34" charset="-120"/>
              </a:rPr>
              <a:t>Новые очистные системы
</a:t>
            </a:r>
            <a:pPr algn="ctr"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Современные sewage treatment systems сделали воду чище во многих городах, снизив количество вредных веществ и улучшив условия для рыбы и других водных организмов.
</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61600" y="1100350"/>
            <a:ext cx="6155400" cy="1298400"/>
          </a:xfrm>
          <a:prstGeom prst="rect">
            <a:avLst/>
          </a:prstGeom>
          <a:noFill/>
          <a:ln/>
        </p:spPr>
        <p:txBody>
          <a:bodyPr wrap="square" lIns="0" tIns="0" rIns="0" bIns="0" rtlCol="0" anchor="b"/>
          <a:lstStyle/>
          <a:p>
            <a:pPr algn="l" indent="0" marL="0">
              <a:lnSpc>
                <a:spcPct val="100000"/>
              </a:lnSpc>
              <a:buNone/>
            </a:pPr>
            <a:r>
              <a:rPr lang="en-US" sz="2412" b="1" dirty="0">
                <a:solidFill>
                  <a:srgbClr val="FFFFFF"/>
                </a:solidFill>
                <a:latin typeface="Arial" pitchFamily="34" charset="0"/>
                <a:ea typeface="Arial" pitchFamily="34" charset="-122"/>
                <a:cs typeface="Arial" pitchFamily="34" charset="-120"/>
              </a:rPr>
              <a:t>Что показал урок о pollution
</a:t>
            </a:r>
            <a:endParaRPr lang="en-US" sz="2412" dirty="0"/>
          </a:p>
        </p:txBody>
      </p:sp>
      <p:sp>
        <p:nvSpPr>
          <p:cNvPr id="4" name="Text 1"/>
          <p:cNvSpPr txBox="1"/>
          <p:nvPr/>
        </p:nvSpPr>
        <p:spPr>
          <a:xfrm>
            <a:off x="261600" y="2615925"/>
            <a:ext cx="4551300" cy="1188300"/>
          </a:xfrm>
          <a:prstGeom prst="rect">
            <a:avLst/>
          </a:prstGeom>
          <a:noFill/>
          <a:ln/>
        </p:spPr>
        <p:txBody>
          <a:bodyPr wrap="square" lIns="0" tIns="0" rIns="0" bIns="0" rtlCol="0" anchor="t"/>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Загрязнение затрагивает воздух, воду, почву, животных, растения и людей. Но его можно уменьшать: важно сокращать отходы, беречь ресурсы и соблюдать общие правила.
</a:t>
            </a:r>
            <a:endParaRPr lang="en-US" sz="98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2026-05-30T21:33:50Z</dcterms:created>
  <dcterms:modified xsi:type="dcterms:W3CDTF">2026-05-30T21:33:50Z</dcterms:modified>
</cp:coreProperties>
</file>