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переменные, новые и сверхновые звёзды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звёзды меняют яркость и что это рассказывает об их жизни?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астрономы изучают переменные и взрывные звёзды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изменению блеска можно судить о размерах, температуре и строении звезды, а цефеиды и сверхновые Ia помогают измерять огромные космические расстояния.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физически переменными звёздами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30" y="3732401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 переменные звёзды меняют блеск из-за процессов в самой звезде или рядом с ней, а не только из-за взаимного затмения компонентов в двойной системе.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1358266" y="4934943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ним относят пульсирующие, эруптивные, вращающиеся и катаклизмические переменные. У каждой группы свой механизм, поэтому форма кривой блеска может сильно различаться.
</a:t>
            </a:r>
            <a:endParaRPr lang="en-US" sz="2322" dirty="0"/>
          </a:p>
        </p:txBody>
      </p:sp>
      <p:sp>
        <p:nvSpPr>
          <p:cNvPr id="13" name="Text 4"/>
          <p:cNvSpPr txBox="1"/>
          <p:nvPr/>
        </p:nvSpPr>
        <p:spPr>
          <a:xfrm>
            <a:off x="2024929" y="6137501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масштабы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изменения яркости варьируют от минут и часов до многих лет, что отражает различия в размерах звёзд, их строении и характере энергии, участвующей в процессе.
</a:t>
            </a:r>
            <a:endParaRPr lang="en-US" sz="2432" dirty="0"/>
          </a:p>
        </p:txBody>
      </p:sp>
      <p:sp>
        <p:nvSpPr>
          <p:cNvPr id="14" name="Text 5"/>
          <p:cNvSpPr txBox="1"/>
          <p:nvPr/>
        </p:nvSpPr>
        <p:spPr>
          <a:xfrm>
            <a:off x="2710954" y="7340048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Амплитуда колебаний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одних объектов блеск меняется лишь слегка, на доли звёздной величины, а у других — на несколько звёздных величин, что делает их особенно заметными при наблюдениях.
</a:t>
            </a:r>
            <a:endParaRPr lang="en-US" sz="2393" dirty="0"/>
          </a:p>
        </p:txBody>
      </p:sp>
      <p:sp>
        <p:nvSpPr>
          <p:cNvPr id="15" name="Text 6"/>
          <p:cNvSpPr txBox="1"/>
          <p:nvPr/>
        </p:nvSpPr>
        <p:spPr>
          <a:xfrm>
            <a:off x="3457898" y="8542604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ценность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таких звёзд позволяет проверять модели звёздной эволюции и понимать, как внутренние процессы, вращение и взаимодействие в двойных системах влияют на наблюдаемую яркость.
</a:t>
            </a:r>
            <a:endParaRPr lang="en-US" sz="215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2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переменность может возникать из разных процессов, поэтому по одной лишь яркости важно не делать поспешных выводов.
</a:t>
            </a:r>
            <a:pPr algn="l" indent="0" marL="0">
              <a:lnSpc>
                <a:spcPct val="150041"/>
              </a:lnSpc>
              <a:buNone/>
            </a:pPr>
            <a:r>
              <a:rPr lang="en-US" sz="22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2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изменений яркости важнее самого факта переменности: одинаковый результат может иметь пульсационную, вращательную, вспышечную или двойную природу.
</a:t>
            </a:r>
            <a:endParaRPr lang="en-US" sz="229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изменения блеска звёзд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школьной классификации переменных звёзд
</a:t>
            </a:r>
            <a:endParaRPr lang="en-US" sz="145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Пульсирующие переменные и физика их колебаний
</a:t>
            </a:r>
            <a:endParaRPr lang="en-US" sz="4009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981375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Неустойчивость слоёв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внутренних областях звезды возникает неустойчивость, из-за которой оболочка начинает периодически расширяться и сжиматься. Именно это лежит в основе пульсаций.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8588550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сжатии температура поверхности возрастает, и звезда становится ярче. Цикл повторяется, формируя регулярные колебания блеска.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51578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звезда расширяется, её поверхность охлаждается, а излучение ослабевает. В этот момент на кривой блеска наблюдается спад яркости.
</a:t>
            </a:r>
            <a:endParaRPr lang="en-US" sz="3000" dirty="0"/>
          </a:p>
        </p:txBody>
      </p:sp>
      <p:sp>
        <p:nvSpPr>
          <p:cNvPr id="12" name="Text 5"/>
          <p:cNvSpPr txBox="1"/>
          <p:nvPr/>
        </p:nvSpPr>
        <p:spPr>
          <a:xfrm>
            <a:off x="118532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параметрами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пульсаций зависит от плотности и размера звезды: чем она больше и разреженнее, тем медленнее происходят колебания. Для цефеид это особенно важно.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049712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переменных звёзд и их характерные параметры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похожее изменение блеска может иметь совершенно разные физические причины и временные масштабы.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и амплитуда помогают различать типы переменных, но для надёжной классификации нужен учёт физического механизма.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характеристики классических типов переменных звёзд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Цефеиды как эталон для измерения расстояний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53185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Пульсирующие сверхгиганты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Цефеиды — это жёлтые сверхгиганты, у которых блеск меняется периодически. Их внутренняя физика делает связь между периодом и светимостью особенно устойчивой.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5272576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период–светимость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длиннее период пульсаций, тем выше абсолютная светимость звезды. Это позволяет сопоставить видимую яркость с истинной и вычислить расстояние до объекта.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9497508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Космическая шкала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Цефеиды наблюдали в Млечном Пути и в ближайших галактиках, включая Магеллановы Облака и туманность Андромеды. Они стали важным инструментом внегалактической астрономии.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13722492" y="3444168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кривой блеска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цефеид характерен асимметричный цикл: яркость быстро возрастает и медленнее снижается. Такая форма помогает уверенно отличать их от других переменных.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наблюдения к классификации переменной звезды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Фотометрия и спектроскопия позволяют восстановить физическую природу изменения блеска.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Затменные и вращающиеся переменные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Затмения в двойной системе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затменных переменных яркость падает, когда один компонент частично или полностью закрывает другой. Такой механизм даёт регулярные провалы блеска и хорошо прослеживается на кривой светимости.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Пятна и неоднородности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вращающихся переменных блеск меняется из-за тёмных пятен, неравномерного распределения вещества или вытянутой формы звезды. При вращении видимая яркость становится неодинаковой.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Алголь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Алголь — классический и очень наглядный пример затменной переменной. Его периодические ослабления блеска давно помогли астрономам понять роль геометрии двойных систем.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периодические изменения позволяют изучать поверхность звезды, магнитное поле и особенности вещества в её внешних слоях, не прибегая к прямому наблюдению поверхности.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Разброс по времени показывает, насколько по-разному звёзды могут терять и накапливать энергию в своих слоях и оболочках.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Физический механизм задаёт масштаб изменений: чем сложнее и крупнее система, тем длиннее или резче её переменность.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и амплитуды разных переменных звёзд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типичные значения для классических переменных звёзд
</a:t>
            </a:r>
            <a:endParaRPr lang="en-US" sz="145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скачок делает новую заметной даже на фоне привычной звезды-компаньона и позволяет астрономам отслеживать вспышку на больших расстояниях.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6–15 звёздных величин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столько может вырасти яркость системы во время вспышки новой звезды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классическим новым звёздам; типичный диапазон вспышки новых
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75" y="1879782"/>
            <a:ext cx="8490900" cy="4311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050" y="1879807"/>
            <a:ext cx="8490900" cy="43117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69325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Газовый кокон вокруг яркого ядра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новая звезда выглядит как компактный очень яркий источник, окружённый расширяющейся оболочкой газа. Именно эта оболочка формирует характерный образ вспышки и постепенно делает систему менее заметной по мере рассеяния вещества.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458400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вспышки в спектре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спектре хорошо видны широкие линии водорода, гелия и ионизованных элементов. Их ширина связана с быстрым расширением оболочки, которое превращает вспышку в динамичную космическую картину, а не в краткий одиночный световой импульс.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образа вспышки новой: спектр и оболочка
</a:t>
            </a:r>
            <a:endParaRPr lang="en-US" sz="5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3155613"/>
            <a:ext cx="10121400" cy="35871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 сверхновые звёзды: основные различия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оба явления связаны с резким ростом яркости, но их физическая природа и последствия принципиально различны.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звезда — локальный поверхностный взрыв, а сверхновая — катастрофическое событие, которое может полностью изменить судьбу звезды.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звёздной эволюции и вспышечным явлениям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Достижение этого порога делает такие сверхновые особенно важными: их яркость оказывается достаточно однородной, чтобы служить надёжным ориентиром для измерения расстояний.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1,4 массы Солнца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к этой массе стремится белый карлик перед термоядерным взрывом типа Ia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пределу Чандрасекара и сверхновым типа Ia
</a:t>
            </a:r>
            <a:endParaRPr lang="en-US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линиях элементов отражают состав оболочки и помогают отделить взрыв белого карлика от коллапса массивной звезды.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 показывает, какие слои звезды были выброшены, поэтому по нему можно восстановить механизм взрыва.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сверхновых по спектру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спектральной классификации сверхновых
</a:t>
            </a:r>
            <a:endParaRPr lang="en-US" sz="145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911375"/>
            <a:ext cx="84930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Сверхновые с коллапсом ядра массивной звезды
</a:t>
            </a:r>
            <a:endParaRPr lang="en-US" sz="4000" dirty="0"/>
          </a:p>
        </p:txBody>
      </p:sp>
      <p:sp>
        <p:nvSpPr>
          <p:cNvPr id="10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321625" y="2227225"/>
            <a:ext cx="68337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определяет судьбу
</a:t>
            </a:r>
            <a:pPr algn="l" indent="0" marL="0">
              <a:lnSpc>
                <a:spcPct val="100000"/>
              </a:lnSpc>
              <a:buNone/>
            </a:pPr>
            <a:r>
              <a:rPr lang="en-US" sz="1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звезда массивнее примерно восьми солнечных масс, она проходит через последовательные стадии термоядерного горения и в конце образует железное ядро, которое уже не даёт энергии.
</a:t>
            </a:r>
            <a:endParaRPr lang="en-US" sz="1968" dirty="0"/>
          </a:p>
        </p:txBody>
      </p:sp>
      <p:sp>
        <p:nvSpPr>
          <p:cNvPr id="12" name="Text 3"/>
          <p:cNvSpPr txBox="1"/>
          <p:nvPr/>
        </p:nvSpPr>
        <p:spPr>
          <a:xfrm>
            <a:off x="706023" y="3827750"/>
            <a:ext cx="68337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Коллапс запускает взрыв
</a:t>
            </a:r>
            <a:pPr algn="l" indent="0" marL="0">
              <a:lnSpc>
                <a:spcPct val="100000"/>
              </a:lnSpc>
              <a:buNone/>
            </a:pPr>
            <a:r>
              <a:rPr lang="en-US" sz="1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ядро становится нестабильным, гравитация резко сжимает его, а возникающая ударная волна выбрасывает внешние слои звезды в межзвёздное пространство и делает вспышку сверхновой.
</a:t>
            </a:r>
            <a:endParaRPr lang="en-US" sz="1968" dirty="0"/>
          </a:p>
        </p:txBody>
      </p:sp>
      <p:sp>
        <p:nvSpPr>
          <p:cNvPr id="13" name="Text 4"/>
          <p:cNvSpPr txBox="1"/>
          <p:nvPr/>
        </p:nvSpPr>
        <p:spPr>
          <a:xfrm>
            <a:off x="2321639" y="5448307"/>
            <a:ext cx="68337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компактного остатка
</a:t>
            </a:r>
            <a:pPr algn="l" indent="0" marL="0">
              <a:lnSpc>
                <a:spcPct val="100000"/>
              </a:lnSpc>
              <a:buNone/>
            </a:pPr>
            <a:r>
              <a:rPr lang="en-US" sz="2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взрыва центральная часть может превратиться в нейтронную звезду или чёрную дыру, в зависимости от массы ядра и условий коллапса.
</a:t>
            </a:r>
            <a:endParaRPr lang="en-US" sz="2002" dirty="0"/>
          </a:p>
        </p:txBody>
      </p:sp>
      <p:sp>
        <p:nvSpPr>
          <p:cNvPr id="14" name="Text 5"/>
          <p:cNvSpPr txBox="1"/>
          <p:nvPr/>
        </p:nvSpPr>
        <p:spPr>
          <a:xfrm>
            <a:off x="706023" y="7082125"/>
            <a:ext cx="68337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тяжёлых элементов
</a:t>
            </a:r>
            <a:pPr algn="l" indent="0" marL="0">
              <a:lnSpc>
                <a:spcPct val="100000"/>
              </a:lnSpc>
              <a:buNone/>
            </a:pPr>
            <a:r>
              <a:rPr lang="en-US" sz="1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взрыва и в выброшенном веществе образуются и рассеиваются тяжёлые элементы, которые затем становятся частью новых звёзд, планет и межзвёздной среды.
</a:t>
            </a:r>
            <a:endParaRPr lang="en-US" sz="1968" dirty="0"/>
          </a:p>
        </p:txBody>
      </p:sp>
      <p:sp>
        <p:nvSpPr>
          <p:cNvPr id="15" name="Text 6"/>
          <p:cNvSpPr txBox="1"/>
          <p:nvPr/>
        </p:nvSpPr>
        <p:spPr>
          <a:xfrm>
            <a:off x="2321624" y="8680825"/>
            <a:ext cx="68337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Космическая роль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1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сверхновые завершают эволюцию массивных звёзд не тихо, а катастрофически, одновременно обогащая Галактику веществом, необходимым для будущих поколений звёздных систем.
</a:t>
            </a:r>
            <a:endParaRPr lang="en-US" sz="196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275" y="2118335"/>
            <a:ext cx="7900200" cy="53928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625" y="2083614"/>
            <a:ext cx="7900200" cy="542367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сверхновые и их следы в небе
</a:t>
            </a:r>
            <a:endParaRPr lang="en-US" sz="5000" dirty="0"/>
          </a:p>
        </p:txBody>
      </p:sp>
      <p:sp>
        <p:nvSpPr>
          <p:cNvPr id="7" name="Text 2"/>
          <p:cNvSpPr txBox="1"/>
          <p:nvPr/>
        </p:nvSpPr>
        <p:spPr>
          <a:xfrm>
            <a:off x="1101270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Крабовидная туманность как память о 1054 году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 1054 была замечена китайскими и арабскими наблюдателями, а её остаток сегодня известен как Крабовидная туманность. Это редкий пример того, как историческое свидетельство и современная астрофизика соединяются в одном объекте.
</a:t>
            </a:r>
            <a:endParaRPr lang="en-US" sz="2086" dirty="0"/>
          </a:p>
        </p:txBody>
      </p:sp>
      <p:sp>
        <p:nvSpPr>
          <p:cNvPr id="8" name="Text 3"/>
          <p:cNvSpPr txBox="1"/>
          <p:nvPr/>
        </p:nvSpPr>
        <p:spPr>
          <a:xfrm>
            <a:off x="9286625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небо перестало казаться неизменным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Сверхновые 1572 и 1604 годов, наблюдавшиеся Тихо Браге и Иоганном Кеплером, показали, что изменения возможны даже среди «неподвижных» звёзд. Их наблюдения стали важным шагом к новому пониманию эволюции светил.
</a:t>
            </a:r>
            <a:endParaRPr lang="en-US" sz="20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рождения звезды до сверхновой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двух эволюционных сценариях: коллапсе массивной звезды и взрыве белого карлика типа Ia.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125" y="3234319"/>
            <a:ext cx="711300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825" y="3234319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125" y="6651824"/>
            <a:ext cx="753300" cy="602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6825" y="6582569"/>
            <a:ext cx="711300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звёзды важны для астрономии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расстояний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Цефеиды и сверхновые типа Ia позволяют сопоставлять видимую и истинную светимость. Благодаря этому астрономы строят шкалу расстояний до далёких галактик и проверяют, как расширяется Вселенная.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Лаборатория звёздной физики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Переменные звёзды показывают, как ведут себя недра, поверхность и магнитные поля светил. По их кривым блеска можно уточнять размеры, температуру и внутреннее строение звезды.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вещества в космос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звёзды выбрасывают оболочку, а сверхновые рассеивают тяжёлые элементы в межзвёздной среде. Это вещество затем входит в состав новых звёздных систем, планет и органических соединений.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теорий эволюции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переменных, новых и сверхновых звёзд помогают проверять модели звёздной эволюции, нуклеосинтеза и конечных стадий жизни светил, а не только описывать отдельные яркие события.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Переменность света — ключ к жизни звёзд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блеска рассказывают о строении звезды, её взаимодействии с соседями и финале эволюции. По этим сигналам астрономы измеряют расстояния, изучают нуклеосинтез и лучше понимают устройство Галактики.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2026-05-29T17:46:04Z</dcterms:created>
  <dcterms:modified xsi:type="dcterms:W3CDTF">2026-05-29T17:46:04Z</dcterms:modified>
</cp:coreProperties>
</file>