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Западной Римской империи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могло рухнуть величайшее государство древности?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IV–V веках Рим владел землями от Британии до Северной Африки. Но управлять таким огромным государством из одного центра становилось все труднее, и Запад слабел быстрее Востока.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Римская империя накануне распада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  <p:sp>
        <p:nvSpPr>
          <p:cNvPr id="8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проблемы Западной империи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17468" y="2125648"/>
            <a:ext cx="3928500" cy="6651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смена правителей
</a:t>
            </a:r>
            <a:pPr algn="l" indent="0" marL="0">
              <a:lnSpc>
                <a:spcPct val="100000"/>
              </a:lnSpc>
              <a:buNone/>
            </a:pPr>
            <a:r>
              <a:rPr lang="en-US" sz="6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Императоры приходили и уходили слишком быстро, поэтому власть не успевала укрепиться. Чиновники и полководцы боролись между собой, а государство теряло устойчивость и доверие населения.
</a:t>
            </a:r>
            <a:endParaRPr lang="en-US" sz="1313" dirty="0"/>
          </a:p>
        </p:txBody>
      </p:sp>
      <p:sp>
        <p:nvSpPr>
          <p:cNvPr id="10" name="Text 3"/>
          <p:cNvSpPr txBox="1"/>
          <p:nvPr/>
        </p:nvSpPr>
        <p:spPr>
          <a:xfrm>
            <a:off x="2223259" y="2912619"/>
            <a:ext cx="3928500" cy="6651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налогов
</a:t>
            </a:r>
            <a:pPr algn="l" indent="0" marL="0">
              <a:lnSpc>
                <a:spcPct val="100000"/>
              </a:lnSpc>
              <a:buNone/>
            </a:pPr>
            <a:r>
              <a:rPr lang="en-US" sz="6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содержать армию и управление, власти повышали налоги. Для многих жителей это означало бедность, долги и бегство из городов, где становилось все труднее жить и работать.
</a:t>
            </a:r>
            <a:endParaRPr lang="en-US" sz="1313" dirty="0"/>
          </a:p>
        </p:txBody>
      </p:sp>
      <p:sp>
        <p:nvSpPr>
          <p:cNvPr id="11" name="Text 4"/>
          <p:cNvSpPr txBox="1"/>
          <p:nvPr/>
        </p:nvSpPr>
        <p:spPr>
          <a:xfrm>
            <a:off x="4100826" y="3714785"/>
            <a:ext cx="3928500" cy="6651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Упадок торговли
</a:t>
            </a:r>
            <a:pPr algn="l" indent="0" marL="0">
              <a:lnSpc>
                <a:spcPct val="100000"/>
              </a:lnSpc>
              <a:buNone/>
            </a:pPr>
            <a:r>
              <a:rPr lang="en-US" sz="6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на дорогах и морских путях ухудшалась, поэтому обмен товарами сокращался. Горожане меньше зарабатывали, мастерские закрывались, а богатые центры постепенно беднели.
</a:t>
            </a:r>
            <a:endParaRPr lang="en-US" sz="1313" dirty="0"/>
          </a:p>
        </p:txBody>
      </p:sp>
      <p:sp>
        <p:nvSpPr>
          <p:cNvPr id="12" name="Text 5"/>
          <p:cNvSpPr txBox="1"/>
          <p:nvPr/>
        </p:nvSpPr>
        <p:spPr>
          <a:xfrm>
            <a:off x="5989192" y="4524561"/>
            <a:ext cx="3928500" cy="6651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городов
</a:t>
            </a:r>
            <a:pPr algn="l" indent="0" marL="0">
              <a:lnSpc>
                <a:spcPct val="100000"/>
              </a:lnSpc>
              <a:buNone/>
            </a:pPr>
            <a:r>
              <a:rPr lang="en-US" sz="6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дороги, мосты, акведуки и здания переставали ремонтировать. Города теряли удобства и значение, а часть жителей переезжала в деревни, где можно было прокормиться земледелием.
</a:t>
            </a:r>
            <a:endParaRPr lang="en-US" sz="1313" dirty="0"/>
          </a:p>
        </p:txBody>
      </p:sp>
      <p:sp>
        <p:nvSpPr>
          <p:cNvPr id="13" name="Text 6"/>
          <p:cNvSpPr txBox="1"/>
          <p:nvPr/>
        </p:nvSpPr>
        <p:spPr>
          <a:xfrm>
            <a:off x="7910133" y="5334334"/>
            <a:ext cx="3928500" cy="6651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Ослабление армии
</a:t>
            </a:r>
            <a:pPr algn="l" indent="0" marL="0">
              <a:lnSpc>
                <a:spcPct val="100000"/>
              </a:lnSpc>
              <a:buNone/>
            </a:pPr>
            <a:r>
              <a:rPr lang="en-US" sz="6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чаще в войско нанимали варваров и наемников. Они были нужны для защиты границ, но не всегда были надежно связаны с интересами Рима и его императоров.
</a:t>
            </a:r>
            <a:endParaRPr lang="en-US" sz="131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2075" y="4368581"/>
            <a:ext cx="11728625" cy="18784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395 год: разделение Римской империи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421312" y="2406649"/>
            <a:ext cx="3393152" cy="16152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Смерть Феодосия I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императора Феодосия I единая Римская империя больше не управлялась как одно целое. Его наследники получили разные части государства и уже не смогли восстановить прежнее единство.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433395" y="2406649"/>
            <a:ext cx="3393152" cy="16152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Восток и Запад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Аркадий правил Востоком, а Гонорий — Западом. Восточная часть оказалась богаче и прочнее, потому что там было больше городов, денег и удобных торговых путей.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445481" y="2406649"/>
            <a:ext cx="3393152" cy="16152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столицы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столицей Запада стала Равенна, а Востока — Константинополь. Это разделение показало, что империя стала слишком большой, чтобы оставаться управляемой из одного центра.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слабела Западная Римская империя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причин и последствий по ходу исторического кризиса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17" y="2511713"/>
            <a:ext cx="485100" cy="48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33483" y="2511713"/>
            <a:ext cx="485100" cy="485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016" y="4753825"/>
            <a:ext cx="485100" cy="48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33483" y="4753825"/>
            <a:ext cx="485100" cy="485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37907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племен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693425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IV–V веках целые народы переходили на новые земли в Европе. Готы, вандалы, свевы и другие племена искали место для жизни, спасаясь от войн и давления соседей.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01752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 гуннов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6331900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гуннов усилило страх и заставило многие племена двигаться дальше на запад и юг. Это движение затронуло почти всю границу Римской империи.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37907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защита границ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693425" y="5469794"/>
            <a:ext cx="4899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Риму приходилось охранять слишком длинные рубежи, а сил на это уже не хватало. Когда защита ослабла, переселение народов стало еще опаснее для западных провинций.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701752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новых земель
</a:t>
            </a:r>
            <a:endParaRPr lang="en-US" sz="1800" dirty="0"/>
          </a:p>
        </p:txBody>
      </p:sp>
      <p:sp>
        <p:nvSpPr>
          <p:cNvPr id="15" name="Text 7"/>
          <p:cNvSpPr txBox="1"/>
          <p:nvPr/>
        </p:nvSpPr>
        <p:spPr>
          <a:xfrm>
            <a:off x="6331900" y="5469794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стремились найти плодородные территории и более безопасную жизнь. Для Рима это означало, что прежний порядок на границах постепенно исчезал, а новые поселения возникали внутри империи.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  <p:sp>
        <p:nvSpPr>
          <p:cNvPr id="17" name="Text 9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Великое переселение народов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кризис не имел одной причины: проблемы накапливались одновременно и усиливали друг друга.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опасными были нестабильность власти и вторжения: они быстрее всего разрушали управление и оборону.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материалу темы; качественная оценка значимости причин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причины ослабления Запада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6000" y="2243741"/>
            <a:ext cx="6095999" cy="461367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22075" y="355600"/>
            <a:ext cx="11652425" cy="16048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410 год: разграбление Рима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  <p:sp>
        <p:nvSpPr>
          <p:cNvPr id="9" name="Text 2"/>
          <p:cNvSpPr txBox="1"/>
          <p:nvPr/>
        </p:nvSpPr>
        <p:spPr>
          <a:xfrm>
            <a:off x="222075" y="2988726"/>
            <a:ext cx="2539500" cy="11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 к городу
</a:t>
            </a:r>
            <a:pPr algn="l" indent="0" marL="0">
              <a:lnSpc>
                <a:spcPct val="100000"/>
              </a:lnSpc>
              <a:buNone/>
            </a:pPr>
            <a:r>
              <a:rPr lang="en-US" sz="9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Вестготы под предводительством Алариха подошли к Риму после долгого противостояния с империей. Город, который веками казался неприступным, оказался под прямой угрозой.
</a:t>
            </a:r>
            <a:endParaRPr lang="en-US" sz="1276" dirty="0"/>
          </a:p>
        </p:txBody>
      </p:sp>
      <p:sp>
        <p:nvSpPr>
          <p:cNvPr id="10" name="Text 3"/>
          <p:cNvSpPr txBox="1"/>
          <p:nvPr/>
        </p:nvSpPr>
        <p:spPr>
          <a:xfrm>
            <a:off x="3172058" y="2988726"/>
            <a:ext cx="2539500" cy="11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Рима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410 году вестготы вошли в Рим и разграбили его. Это стало первым захватом города за многие столетия и потрясло жителей всей империи.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22075" y="5109750"/>
            <a:ext cx="5489400" cy="11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слабости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Событие показало, что даже столица древнего мира больше не может надежно защитить себя. Для современников это был знак глубокого кризиса Западной Римской империи.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717640" y="2120899"/>
            <a:ext cx="3191856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торговля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Средиземноморская торговля стала менее безопасной и выгодной. Города получали меньше товаров и доходов, а жители чаще сталкивались с нехваткой денег и ростом цен.
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4673503" y="2120899"/>
            <a:ext cx="3191856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Обесценивание монет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Государству не хватало средств, поэтому деньги теряли стоимость. Это делало торговлю и выплату жалованья сложнее, а доверие к власти — слабее.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8629367" y="2120899"/>
            <a:ext cx="3191856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ремесла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Мастерские работали хуже, а новые здания строили все реже. Городская жизнь теряла прежний размах, потому что у людей не хватало средств на развитие.
</a:t>
            </a:r>
            <a:endParaRPr lang="en-US" sz="1800" dirty="0"/>
          </a:p>
        </p:txBody>
      </p:sp>
      <p:sp>
        <p:nvSpPr>
          <p:cNvPr id="12" name="Text 4"/>
          <p:cNvSpPr txBox="1"/>
          <p:nvPr/>
        </p:nvSpPr>
        <p:spPr>
          <a:xfrm>
            <a:off x="2708274" y="4160925"/>
            <a:ext cx="3191856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инфраструктуры
</a:t>
            </a:r>
            <a:pPr algn="l" indent="0" marL="0">
              <a:lnSpc>
                <a:spcPct val="100000"/>
              </a:lnSpc>
              <a:buNone/>
            </a:pPr>
            <a:r>
              <a:rPr lang="en-US" sz="9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1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Дороги, мосты и акведуки переставали ремонтировать. Без надежных путей сообщения города быстрее приходили в упадок, а связь между провинциями слабела.
</a:t>
            </a:r>
            <a:endParaRPr lang="en-US" sz="1770" dirty="0"/>
          </a:p>
        </p:txBody>
      </p:sp>
      <p:sp>
        <p:nvSpPr>
          <p:cNvPr id="13" name="Text 5"/>
          <p:cNvSpPr txBox="1"/>
          <p:nvPr/>
        </p:nvSpPr>
        <p:spPr>
          <a:xfrm>
            <a:off x="6664138" y="4160925"/>
            <a:ext cx="3191856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к деревне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больше людей переходили к земледелию и жизни в сельской местности. Там можно было выжить даже при слабой власти и нарушенной торговле.
</a:t>
            </a:r>
            <a:endParaRPr lang="en-US" sz="1800" dirty="0"/>
          </a:p>
        </p:txBody>
      </p:sp>
      <p:sp>
        <p:nvSpPr>
          <p:cNvPr id="14" name="Text 6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упадок и разрушение городов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2348140"/>
            <a:ext cx="7101300" cy="216171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события падения Западной империи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показывает ключевые даты, которые привели к окончательному распаду Западной Римской империи.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был постепенным: каждое событие усиливало кризис и приближало конец западной власти.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 теме «Падение Западной Римской империи»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и потеря контроля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334476" y="2406651"/>
            <a:ext cx="4732348" cy="8856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солдат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римских войск сокращалась, а прежняя дисциплина ослабевала. Империи становилось все труднее быстро перебрасывать силы туда, где возникала новая угроза, и удерживать порядок в провинциях.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2621044" y="3383805"/>
            <a:ext cx="4732348" cy="8856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Наемники вместо граждан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службы все чаще принимали варваров-наемников. Они помогали закрыть нехватку солдат, но не всегда чувствовали связь с Римом и могли переходить на сторону сильнейшего.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907613" y="4360959"/>
            <a:ext cx="4732348" cy="8856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полководцы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командиры начинали влиять на политику больше, чем императоры. Когда власть в армии переходила к полководцам, управление государством становилось менее единым и более зависимым от силы оружия.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7194181" y="5338115"/>
            <a:ext cx="4732348" cy="8857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защита границ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нехватки надежных войск римляне хуже охраняли рубежи и крупные города. Это облегчало набеги, ускоряло потерю провинций и делало Западную империю все уязвимее.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2075" y="4368581"/>
            <a:ext cx="11728625" cy="18784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Гунны и новые угрозы для Рима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421312" y="2406649"/>
            <a:ext cx="3393152" cy="16152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племен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гуннов в Европе вызвало цепную реакцию переселений. Многие народы, спасаясь от давления, стали двигаться к границам Римской империи в поисках безопасных земель и новых мест для жизни.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433395" y="2406649"/>
            <a:ext cx="3393152" cy="16152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Напор на границы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Готы, вандалы, свевы и другие племена переходили на римские территории не только как враги, но и как переселенцы. Империи приходилось принимать их или воевать сразу на нескольких направлениях.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445481" y="2406649"/>
            <a:ext cx="3393152" cy="16152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угроза для Запада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Римская армия уже не могла надежно сдерживать такие масштабные перемещения народов. Это усиливало хаос на границах, разрушало привычный порядок и ускоряло ослабление Западной империи.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Кризис, который привел к 476 году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экономические, военные и политические проблемы последовательно усиливали друг друга и привели к падению западной императорской власти.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между частями империи особенно заметна в устойчивости городов и управлении. Восток имел больше ресурсов и мог дольше поддерживать порядок.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часть оказалась значительно крепче: она лучше финансировалась, управлялась и защищалась, поэтому пережила кризис Запада.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сравнение по признакам состояния империи в IV–V веках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и Восточная Римская империя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  <p:sp>
        <p:nvSpPr>
          <p:cNvPr id="4" name="Text 1"/>
          <p:cNvSpPr txBox="1"/>
          <p:nvPr/>
        </p:nvSpPr>
        <p:spPr>
          <a:xfrm>
            <a:off x="6420400" y="1621807"/>
            <a:ext cx="5122800" cy="31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этот год Одоакр сверг Ромула Августула. Событие стало знаком завершения многолетнего кризиса и перехода к новой политической карте Европы.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886700" y="1832400"/>
            <a:ext cx="4647000" cy="269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476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стал символической датой падения западной императорской власти в Италии.
</a:t>
            </a:r>
            <a:endParaRPr lang="en-US" sz="3000" dirty="0"/>
          </a:p>
        </p:txBody>
      </p:sp>
      <p:sp>
        <p:nvSpPr>
          <p:cNvPr id="6" name="Text 3"/>
          <p:cNvSpPr txBox="1"/>
          <p:nvPr/>
        </p:nvSpPr>
        <p:spPr>
          <a:xfrm>
            <a:off x="648800" y="4818000"/>
            <a:ext cx="51228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Традиционная хронология падения Западной Римской империи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250" y="3205860"/>
            <a:ext cx="6463500" cy="157785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558958" y="635508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6958475" y="1928850"/>
            <a:ext cx="5025000" cy="41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факторы разрушали Западную империю и к чему это привело.
</a:t>
            </a:r>
            <a:pPr algn="l" indent="0" marL="0">
              <a:lnSpc>
                <a:spcPct val="150041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действовали одновременно, поэтому государство не смогло быстро восстановиться и утратило единство.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67549" y="6492325"/>
            <a:ext cx="56493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падения Западной Римской империи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и последствия падения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22075" y="355600"/>
            <a:ext cx="11616558" cy="16048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изменилось в Европе после падения Запада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222075" y="2988726"/>
            <a:ext cx="5215500" cy="11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государства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бывших римских землях появились королевства вестготов, франков, вандалов и остготов. Они заменили старую власть и начали строить собственные правила управления и жизни.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79641" y="2988726"/>
            <a:ext cx="5215500" cy="11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Латинское наследие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Латынь не исчезла после падения империи. Со временем из нее развились романские языки, которыми позже стали пользоваться миллионы людей в Европе: французский, испанский, итальянский и другие.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22075" y="5109751"/>
            <a:ext cx="5215500" cy="11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церкви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Христианская церковь сохранила влияние в трудное время. Она помогала людям ориентироваться в новой политической реальности, поддерживала связь между разными народами и распространяла общие ценности.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379641" y="5109751"/>
            <a:ext cx="5215500" cy="11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эпоха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Запада не означало конец жизни в Европе. Оно стало началом долгого перехода от античного мира к средневековью, где важную роль играли королевства, вера и местные традиции.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2408833"/>
            <a:ext cx="6096000" cy="44469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  <p:sp>
        <p:nvSpPr>
          <p:cNvPr id="8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Восточная Римская империя выжила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52427" y="2406651"/>
            <a:ext cx="5457822" cy="118737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ресурсов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часть империи располагала богатыми городами и более устойчивыми доходами. Это позволяло содержать войско, укреплять власть и лучше справляться с кризисами, чем на Западе.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52427" y="3716630"/>
            <a:ext cx="5457822" cy="118737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Удобное положение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Константинополь находился на важном перекрестке между Европой и Азией. Через восточные земли проходили торговые пути, которые приносили деньги и помогали государству оставаться сильным.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352427" y="5026608"/>
            <a:ext cx="5457822" cy="118737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Крепкая 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защищали мощные стены и выгодное расположение. Благодаря этому Восточная Римская империя дольше сопротивлялась нападениям и сохраняла порядок в управлении.
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линии времени видно, что между важными событиями проходили годы напряжения, а не спокойствия. Каждый новый кризис делал положение Запада хуже.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показывает постепенное ослабление: от разделения империи к утрате Рима и затем к исчезновению западной императорской власти.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Традиционная хронология событий IV–V веков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падения Западной Римской империи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0400" y="932250"/>
            <a:ext cx="99405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Падение, изменившее Европу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Западной Римской империи показывает, что даже очень сильное государство может ослабеть из-за внутренних проблем и внешнего давления. 476 год стал знаком начала новой эпохи в Европе.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2026-05-31T23:19:06Z</dcterms:created>
  <dcterms:modified xsi:type="dcterms:W3CDTF">2026-05-31T23:19:06Z</dcterms:modified>
</cp:coreProperties>
</file>