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image" Target="../media/image-5-6.jpe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image" Target="../media/image-7-13.png"/><Relationship Id="rId14" Type="http://schemas.openxmlformats.org/officeDocument/2006/relationships/slideLayout" Target="../slideLayouts/slideLayout1.xml"/><Relationship Id="rId1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image" Target="../media/image-18-6.jpe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slideLayout" Target="../slideLayouts/slideLayout1.xml"/><Relationship Id="rId1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57977" y="253644"/>
            <a:ext cx="3690736" cy="24364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88729" y="651641"/>
            <a:ext cx="3582261" cy="355838"/>
          </a:xfrm>
          <a:prstGeom prst="rect">
            <a:avLst/>
          </a:prstGeom>
          <a:noFill/>
          <a:ln/>
        </p:spPr>
        <p:txBody>
          <a:bodyPr wrap="square" lIns="0" tIns="0" rIns="0" bIns="0" rtlCol="0" anchor="b"/>
          <a:lstStyle/>
          <a:p>
            <a:pPr algn="l" indent="0" marL="0">
              <a:lnSpc>
                <a:spcPct val="100000"/>
              </a:lnSpc>
              <a:buNone/>
            </a:pPr>
            <a:r>
              <a:rPr lang="en-US" sz="1050" dirty="0">
                <a:solidFill>
                  <a:srgbClr val="180939"/>
                </a:solidFill>
                <a:latin typeface="Arial" pitchFamily="34" charset="0"/>
                <a:ea typeface="Arial" pitchFamily="34" charset="-122"/>
                <a:cs typeface="Arial" pitchFamily="34" charset="-120"/>
              </a:rPr>
              <a:t>
</a:t>
            </a:r>
            <a:endParaRPr lang="en-US" sz="1050" dirty="0"/>
          </a:p>
        </p:txBody>
      </p:sp>
      <p:sp>
        <p:nvSpPr>
          <p:cNvPr id="5" name="Text 1"/>
          <p:cNvSpPr txBox="1"/>
          <p:nvPr/>
        </p:nvSpPr>
        <p:spPr>
          <a:xfrm>
            <a:off x="1085985" y="1196341"/>
            <a:ext cx="3585005" cy="2038082"/>
          </a:xfrm>
          <a:prstGeom prst="rect">
            <a:avLst/>
          </a:prstGeom>
          <a:noFill/>
          <a:ln/>
        </p:spPr>
        <p:txBody>
          <a:bodyPr wrap="square" lIns="0" tIns="0" rIns="0" bIns="0" rtlCol="0" anchor="t"/>
          <a:lstStyle/>
          <a:p>
            <a:pPr algn="l" indent="0" marL="0">
              <a:lnSpc>
                <a:spcPct val="90000"/>
              </a:lnSpc>
              <a:buNone/>
            </a:pPr>
            <a:r>
              <a:rPr lang="en-US" sz="3600" b="1" dirty="0">
                <a:solidFill>
                  <a:srgbClr val="FFFFFF"/>
                </a:solidFill>
                <a:latin typeface="Arial" pitchFamily="34" charset="0"/>
                <a:ea typeface="Arial" pitchFamily="34" charset="-122"/>
                <a:cs typeface="Arial" pitchFamily="34" charset="-120"/>
              </a:rPr>
              <a:t>Картирование хромосом: как читают геном
</a:t>
            </a:r>
            <a:endParaRPr lang="en-US" sz="3600" dirty="0"/>
          </a:p>
        </p:txBody>
      </p:sp>
      <p:sp>
        <p:nvSpPr>
          <p:cNvPr id="6" name="Text 2"/>
          <p:cNvSpPr txBox="1"/>
          <p:nvPr/>
        </p:nvSpPr>
        <p:spPr>
          <a:xfrm>
            <a:off x="5327650" y="2837051"/>
            <a:ext cx="3421063" cy="1529771"/>
          </a:xfrm>
          <a:prstGeom prst="rect">
            <a:avLst/>
          </a:prstGeom>
          <a:noFill/>
          <a:ln/>
        </p:spPr>
        <p:txBody>
          <a:bodyPr wrap="square" lIns="0" tIns="0" rIns="0" bIns="0" rtlCol="0" anchor="b"/>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Как находят гены на хромосомах?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1743" y="1245327"/>
            <a:ext cx="3101907" cy="3205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98525" y="399850"/>
            <a:ext cx="6621600" cy="387900"/>
          </a:xfrm>
          <a:prstGeom prst="rect">
            <a:avLst/>
          </a:prstGeom>
          <a:noFill/>
          <a:ln/>
        </p:spPr>
        <p:txBody>
          <a:bodyPr wrap="square" lIns="0" tIns="0" rIns="0" bIns="0" rtlCol="0" anchor="t"/>
          <a:lstStyle/>
          <a:p>
            <a:pPr algn="l" indent="0" marL="0">
              <a:lnSpc>
                <a:spcPct val="90000"/>
              </a:lnSpc>
              <a:buNone/>
            </a:pPr>
            <a:r>
              <a:rPr lang="en-US" sz="2026" b="1" dirty="0">
                <a:solidFill>
                  <a:srgbClr val="180939"/>
                </a:solidFill>
                <a:latin typeface="Arial" pitchFamily="34" charset="0"/>
                <a:ea typeface="Arial" pitchFamily="34" charset="-122"/>
                <a:cs typeface="Arial" pitchFamily="34" charset="-120"/>
              </a:rPr>
              <a:t>Зачем изучают расположение генов на хромосомах
</a:t>
            </a:r>
            <a:endParaRPr lang="en-US" sz="2026" dirty="0"/>
          </a:p>
        </p:txBody>
      </p:sp>
      <p:sp>
        <p:nvSpPr>
          <p:cNvPr id="7" name="Text 1"/>
          <p:cNvSpPr txBox="1"/>
          <p:nvPr/>
        </p:nvSpPr>
        <p:spPr>
          <a:xfrm>
            <a:off x="3851275" y="2009067"/>
            <a:ext cx="4678128" cy="1579747"/>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Карта хромосомы помогает связать признак с участком ДНК, понять наследование и быстрее находить причины мутаций. Без неё тысячи генов на одной хромосоме остаются лишь набором координат без биологического смысла.
</a:t>
            </a:r>
            <a:endParaRPr lang="en-US" sz="1200" dirty="0"/>
          </a:p>
        </p:txBody>
      </p:sp>
      <p:sp>
        <p:nvSpPr>
          <p:cNvPr id="8" name="Text 2"/>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6700" y="3128035"/>
            <a:ext cx="8582025" cy="16594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03662" y="409922"/>
            <a:ext cx="6624600" cy="387900"/>
          </a:xfrm>
          <a:prstGeom prst="rect">
            <a:avLst/>
          </a:prstGeom>
          <a:noFill/>
          <a:ln/>
        </p:spPr>
        <p:txBody>
          <a:bodyPr wrap="square" lIns="0" tIns="0" rIns="0" bIns="0" rtlCol="0" anchor="t"/>
          <a:lstStyle/>
          <a:p>
            <a:pPr algn="l" indent="0" marL="0">
              <a:lnSpc>
                <a:spcPct val="90000"/>
              </a:lnSpc>
              <a:buNone/>
            </a:pPr>
            <a:r>
              <a:rPr lang="en-US" sz="2562" b="1" dirty="0">
                <a:solidFill>
                  <a:srgbClr val="180939"/>
                </a:solidFill>
                <a:latin typeface="Arial" pitchFamily="34" charset="0"/>
                <a:ea typeface="Arial" pitchFamily="34" charset="-122"/>
                <a:cs typeface="Arial" pitchFamily="34" charset="-120"/>
              </a:rPr>
              <a:t>Три уровня хромосомного картирования
</a:t>
            </a:r>
            <a:endParaRPr lang="en-US" sz="2562" dirty="0"/>
          </a:p>
        </p:txBody>
      </p:sp>
      <p:sp>
        <p:nvSpPr>
          <p:cNvPr id="10"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3</a:t>
            </a:r>
            <a:endParaRPr lang="en-US" sz="1800" dirty="0"/>
          </a:p>
        </p:txBody>
      </p:sp>
      <p:sp>
        <p:nvSpPr>
          <p:cNvPr id="11" name="Text 2"/>
          <p:cNvSpPr txBox="1"/>
          <p:nvPr/>
        </p:nvSpPr>
        <p:spPr>
          <a:xfrm>
            <a:off x="611204" y="1280387"/>
            <a:ext cx="2348100" cy="1664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Генетическая карта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Показывает порядок генов и маркеров по частоте кроссинговера. Она удобна для анализа наследования и позволяет оценивать расстояния между локусами в сантиморганидах.
</a:t>
            </a:r>
            <a:endParaRPr lang="en-US" sz="1400" dirty="0"/>
          </a:p>
        </p:txBody>
      </p:sp>
      <p:sp>
        <p:nvSpPr>
          <p:cNvPr id="12" name="Text 3"/>
          <p:cNvSpPr txBox="1"/>
          <p:nvPr/>
        </p:nvSpPr>
        <p:spPr>
          <a:xfrm>
            <a:off x="3512533" y="1280387"/>
            <a:ext cx="2348015" cy="1664386"/>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Физическая карта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Опирается на реальное число пар оснований и точные координаты ДНК. Такой формат нужен, когда важно найти конкретный фрагмент, а не только его положение относительно соседних маркеров.
</a:t>
            </a:r>
            <a:endParaRPr lang="en-US" sz="1400" dirty="0"/>
          </a:p>
        </p:txBody>
      </p:sp>
      <p:sp>
        <p:nvSpPr>
          <p:cNvPr id="13" name="Text 4"/>
          <p:cNvSpPr txBox="1"/>
          <p:nvPr/>
        </p:nvSpPr>
        <p:spPr>
          <a:xfrm>
            <a:off x="6413862" y="1280387"/>
            <a:ext cx="2348015" cy="1664386"/>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Цитогенетическая карта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Основана на полосах, видимых под микроскопом после окрашивания хромосом. Она особенно полезна для поиска крупных перестроек, когда нужно увидеть участок целиком, а не отдельный ген.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1000" b="1" dirty="0">
                <a:solidFill>
                  <a:srgbClr val="180939"/>
                </a:solidFill>
                <a:latin typeface="Arial" pitchFamily="34" charset="0"/>
                <a:ea typeface="Arial" pitchFamily="34" charset="-122"/>
                <a:cs typeface="Arial" pitchFamily="34" charset="-120"/>
              </a:rPr>
              <a:t>Схематическая зависимость по материалам школьной и университетской генетики
</a:t>
            </a:r>
            <a:endParaRPr lang="en-US" sz="1000"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2075" b="1" dirty="0">
                <a:solidFill>
                  <a:srgbClr val="180939"/>
                </a:solidFill>
                <a:latin typeface="Arial" pitchFamily="34" charset="0"/>
                <a:ea typeface="Arial" pitchFamily="34" charset="-122"/>
                <a:cs typeface="Arial" pitchFamily="34" charset="-120"/>
              </a:rPr>
              <a:t>Частота рекомбинации и генетическое расстояние
</a:t>
            </a:r>
            <a:endParaRPr lang="en-US" sz="2075"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На малых интервалах данные почти совпадают с линейной зависимостью, но на больших расстояниях появляются искажения из-за повторных кроссоверов.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Чем дальше друг от друга маркеры, тем выше вероятность рекомбинации, однако точность оценки падает на длинных участках.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9305" y="1354071"/>
            <a:ext cx="2590141" cy="2116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92603" y="1354071"/>
            <a:ext cx="2590141" cy="21162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965783" y="1354071"/>
            <a:ext cx="2590141" cy="21162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1922" b="1" dirty="0">
                <a:solidFill>
                  <a:srgbClr val="180939"/>
                </a:solidFill>
                <a:latin typeface="Arial" pitchFamily="34" charset="0"/>
                <a:ea typeface="Arial" pitchFamily="34" charset="-122"/>
                <a:cs typeface="Arial" pitchFamily="34" charset="-120"/>
              </a:rPr>
              <a:t>Цитогенетическая карта: хромосома под микроскопом
</a:t>
            </a:r>
            <a:endParaRPr lang="en-US" sz="1922" dirty="0"/>
          </a:p>
        </p:txBody>
      </p:sp>
      <p:sp>
        <p:nvSpPr>
          <p:cNvPr id="11" name="Text 1"/>
          <p:cNvSpPr txBox="1"/>
          <p:nvPr/>
        </p:nvSpPr>
        <p:spPr>
          <a:xfrm>
            <a:off x="611750" y="3242474"/>
            <a:ext cx="2158200" cy="872400"/>
          </a:xfrm>
          <a:prstGeom prst="rect">
            <a:avLst/>
          </a:prstGeom>
          <a:noFill/>
          <a:ln/>
        </p:spPr>
        <p:txBody>
          <a:bodyPr wrap="square" lIns="0" tIns="0" rIns="0" bIns="0" rtlCol="0" anchor="t"/>
          <a:lstStyle/>
          <a:p>
            <a:pPr algn="l" indent="0" marL="0">
              <a:lnSpc>
                <a:spcPct val="90000"/>
              </a:lnSpc>
              <a:buNone/>
            </a:pPr>
            <a:r>
              <a:rPr lang="en-US" sz="1153" b="1" dirty="0">
                <a:solidFill>
                  <a:srgbClr val="180939"/>
                </a:solidFill>
                <a:latin typeface="Arial" pitchFamily="34" charset="0"/>
                <a:ea typeface="Arial" pitchFamily="34" charset="-122"/>
                <a:cs typeface="Arial" pitchFamily="34" charset="-120"/>
              </a:rPr>
              <a:t>Плечи и центромера
</a:t>
            </a:r>
            <a:pPr algn="l" indent="0" marL="0">
              <a:lnSpc>
                <a:spcPct val="90000"/>
              </a:lnSpc>
              <a:buNone/>
            </a:pPr>
            <a:r>
              <a:rPr lang="en-US" sz="384"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22" dirty="0">
                <a:solidFill>
                  <a:srgbClr val="180939"/>
                </a:solidFill>
                <a:latin typeface="Arial" pitchFamily="34" charset="0"/>
                <a:ea typeface="Arial" pitchFamily="34" charset="-122"/>
                <a:cs typeface="Arial" pitchFamily="34" charset="-120"/>
              </a:rPr>
              <a:t>На метафазной хромосоме хорошо различимы центромера, короткое плечо p и длинное плечо q. Именно это деление помогает ориентироваться в локализации участка и сопоставлять его с данными других методов.
</a:t>
            </a:r>
            <a:endParaRPr lang="en-US" sz="1153" dirty="0"/>
          </a:p>
        </p:txBody>
      </p:sp>
      <p:sp>
        <p:nvSpPr>
          <p:cNvPr id="12" name="Text 2"/>
          <p:cNvSpPr txBox="1"/>
          <p:nvPr/>
        </p:nvSpPr>
        <p:spPr>
          <a:xfrm>
            <a:off x="3432325" y="3242474"/>
            <a:ext cx="2158200" cy="872400"/>
          </a:xfrm>
          <a:prstGeom prst="rect">
            <a:avLst/>
          </a:prstGeom>
          <a:noFill/>
          <a:ln/>
        </p:spPr>
        <p:txBody>
          <a:bodyPr wrap="square" lIns="0" tIns="0" rIns="0" bIns="0" rtlCol="0" anchor="t"/>
          <a:lstStyle/>
          <a:p>
            <a:pPr algn="l" indent="0" marL="0">
              <a:lnSpc>
                <a:spcPct val="90000"/>
              </a:lnSpc>
              <a:buNone/>
            </a:pPr>
            <a:r>
              <a:rPr lang="en-US" sz="1223" b="1" dirty="0">
                <a:solidFill>
                  <a:srgbClr val="180939"/>
                </a:solidFill>
                <a:latin typeface="Arial" pitchFamily="34" charset="0"/>
                <a:ea typeface="Arial" pitchFamily="34" charset="-122"/>
                <a:cs typeface="Arial" pitchFamily="34" charset="-120"/>
              </a:rPr>
              <a:t>Полосы как ориентиры
</a:t>
            </a:r>
            <a:pPr algn="l" indent="0" marL="0">
              <a:lnSpc>
                <a:spcPct val="90000"/>
              </a:lnSpc>
              <a:buNone/>
            </a:pPr>
            <a:r>
              <a:rPr lang="en-US" sz="408"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79" dirty="0">
                <a:solidFill>
                  <a:srgbClr val="180939"/>
                </a:solidFill>
                <a:latin typeface="Arial" pitchFamily="34" charset="0"/>
                <a:ea typeface="Arial" pitchFamily="34" charset="-122"/>
                <a:cs typeface="Arial" pitchFamily="34" charset="-120"/>
              </a:rPr>
              <a:t>После G-окрашивания на хромосоме появляются чередующиеся светлые и тёмные полосы. По их рисунку можно узнавать отдельные районы хромосомы и замечать крупные изменения её строения.
</a:t>
            </a:r>
            <a:endParaRPr lang="en-US" sz="1223" dirty="0"/>
          </a:p>
        </p:txBody>
      </p:sp>
      <p:sp>
        <p:nvSpPr>
          <p:cNvPr id="13" name="Text 3"/>
          <p:cNvSpPr txBox="1"/>
          <p:nvPr/>
        </p:nvSpPr>
        <p:spPr>
          <a:xfrm>
            <a:off x="6186450" y="3242474"/>
            <a:ext cx="2158200" cy="872400"/>
          </a:xfrm>
          <a:prstGeom prst="rect">
            <a:avLst/>
          </a:prstGeom>
          <a:noFill/>
          <a:ln/>
        </p:spPr>
        <p:txBody>
          <a:bodyPr wrap="square" lIns="0" tIns="0" rIns="0" bIns="0" rtlCol="0" anchor="t"/>
          <a:lstStyle/>
          <a:p>
            <a:pPr algn="l" indent="0" marL="0">
              <a:lnSpc>
                <a:spcPct val="90000"/>
              </a:lnSpc>
              <a:buNone/>
            </a:pPr>
            <a:r>
              <a:rPr lang="en-US" sz="1124" b="1" dirty="0">
                <a:solidFill>
                  <a:srgbClr val="180939"/>
                </a:solidFill>
                <a:latin typeface="Arial" pitchFamily="34" charset="0"/>
                <a:ea typeface="Arial" pitchFamily="34" charset="-122"/>
                <a:cs typeface="Arial" pitchFamily="34" charset="-120"/>
              </a:rPr>
              <a:t>Поиск перестроек
</a:t>
            </a:r>
            <a:pPr algn="l" indent="0" marL="0">
              <a:lnSpc>
                <a:spcPct val="90000"/>
              </a:lnSpc>
              <a:buNone/>
            </a:pPr>
            <a:r>
              <a:rPr lang="en-US" sz="375"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899" dirty="0">
                <a:solidFill>
                  <a:srgbClr val="180939"/>
                </a:solidFill>
                <a:latin typeface="Arial" pitchFamily="34" charset="0"/>
                <a:ea typeface="Arial" pitchFamily="34" charset="-122"/>
                <a:cs typeface="Arial" pitchFamily="34" charset="-120"/>
              </a:rPr>
              <a:t>Цитогенетическая карта особенно полезна при делециях, дупликациях, инверсиях и транслокациях. Она позволяет быстро увидеть изменение крупного фрагмента и понять, затронута ли значимая область хромосомы.
</a:t>
            </a:r>
            <a:endParaRPr lang="en-US" sz="1124" dirty="0"/>
          </a:p>
        </p:txBody>
      </p:sp>
      <p:sp>
        <p:nvSpPr>
          <p:cNvPr id="14" name="Text 4"/>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1922" b="1" dirty="0">
                <a:solidFill>
                  <a:srgbClr val="180939"/>
                </a:solidFill>
                <a:latin typeface="Arial" pitchFamily="34" charset="0"/>
                <a:ea typeface="Arial" pitchFamily="34" charset="-122"/>
                <a:cs typeface="Arial" pitchFamily="34" charset="-120"/>
              </a:rPr>
              <a:t>Цитогенетическая карта: хромосома под микроскопом
</a:t>
            </a:r>
            <a:endParaRPr lang="en-US" sz="1922" dirty="0"/>
          </a:p>
        </p:txBody>
      </p:sp>
      <p:sp>
        <p:nvSpPr>
          <p:cNvPr id="15"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8856" y="1754181"/>
            <a:ext cx="7954527" cy="233396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425" y="397625"/>
            <a:ext cx="6621600" cy="941796"/>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Как строят генетическую карту
</a:t>
            </a:r>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Схема показывает последовательность анализа маркеров, потомства и рекомбинаций
</a:t>
            </a:r>
            <a:endParaRPr lang="en-US" sz="2800" dirty="0"/>
          </a:p>
        </p:txBody>
      </p:sp>
      <p:sp>
        <p:nvSpPr>
          <p:cNvPr id="6"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35773" y="1160879"/>
            <a:ext cx="457784" cy="45778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845387" y="1175618"/>
            <a:ext cx="481766" cy="428237"/>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67779" y="1160879"/>
            <a:ext cx="457715" cy="457715"/>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7057843" y="1175618"/>
            <a:ext cx="481766" cy="428237"/>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sp>
        <p:nvSpPr>
          <p:cNvPr id="15" name="Text 0"/>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2713" b="1" dirty="0">
                <a:solidFill>
                  <a:srgbClr val="180939"/>
                </a:solidFill>
                <a:latin typeface="Arial" pitchFamily="34" charset="0"/>
                <a:ea typeface="Arial" pitchFamily="34" charset="-122"/>
                <a:cs typeface="Arial" pitchFamily="34" charset="-120"/>
              </a:rPr>
              <a:t>Основные маркеры для картирования
</a:t>
            </a:r>
            <a:endParaRPr lang="en-US" sz="2713" dirty="0"/>
          </a:p>
        </p:txBody>
      </p:sp>
      <p:sp>
        <p:nvSpPr>
          <p:cNvPr id="16" name="Text 1"/>
          <p:cNvSpPr txBox="1"/>
          <p:nvPr/>
        </p:nvSpPr>
        <p:spPr>
          <a:xfrm>
            <a:off x="63033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SNP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Одиночные замены нуклеотидов встречаются очень часто и удобны для построения плотных карт. Они помогают точно отслеживать различия между участками генома и сопоставлять маркеры у разных людей или линий.
</a:t>
            </a:r>
            <a:endParaRPr lang="en-US" sz="1300" dirty="0"/>
          </a:p>
        </p:txBody>
      </p:sp>
      <p:sp>
        <p:nvSpPr>
          <p:cNvPr id="17" name="Text 2"/>
          <p:cNvSpPr txBox="1"/>
          <p:nvPr/>
        </p:nvSpPr>
        <p:spPr>
          <a:xfrm>
            <a:off x="275544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STR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Короткие повторы ДНК особенно полезны в анализе родства и наследования. Их число легко различается между особями, поэтому такие маркеры удобно использовать в семейных и популяционных исследованиях.
</a:t>
            </a:r>
            <a:endParaRPr lang="en-US" sz="1300" dirty="0"/>
          </a:p>
        </p:txBody>
      </p:sp>
      <p:sp>
        <p:nvSpPr>
          <p:cNvPr id="18" name="Text 3"/>
          <p:cNvSpPr txBox="1"/>
          <p:nvPr/>
        </p:nvSpPr>
        <p:spPr>
          <a:xfrm>
            <a:off x="488055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RFLP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Эти маркеры основаны на различии длины фрагментов ДНК после разрезания ферментами. Они исторически важны для раннего картирования и до сих пор помогают сравнивать генетические варианты.
</a:t>
            </a:r>
            <a:endParaRPr lang="en-US" sz="1300" dirty="0"/>
          </a:p>
        </p:txBody>
      </p:sp>
      <p:sp>
        <p:nvSpPr>
          <p:cNvPr id="19" name="Text 4"/>
          <p:cNvSpPr txBox="1"/>
          <p:nvPr/>
        </p:nvSpPr>
        <p:spPr>
          <a:xfrm>
            <a:off x="698964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STS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Маркерные последовательности с известным положением служат ориентирами при сборке физической карты. С их помощью проще находить нужные фрагменты ДНК и связывать отдельные контиги в единую последовательность.
</a:t>
            </a:r>
            <a:endParaRPr lang="en-US" sz="1300" dirty="0"/>
          </a:p>
        </p:txBody>
      </p:sp>
      <p:sp>
        <p:nvSpPr>
          <p:cNvPr id="20"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7</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5721" y="1996159"/>
            <a:ext cx="4724400" cy="12853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84645" y="4055250"/>
            <a:ext cx="3071400" cy="6906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Генетическая карта удобна для анализа сцепления, физическая — для точной локализации, цитогенетическая — для видимых перестроек; вместе они дают наиболее надёжный результат.
</a:t>
            </a:r>
            <a:endParaRPr lang="en-US" sz="1100" dirty="0"/>
          </a:p>
        </p:txBody>
      </p:sp>
      <p:sp>
        <p:nvSpPr>
          <p:cNvPr id="7" name="Text 1"/>
          <p:cNvSpPr txBox="1"/>
          <p:nvPr/>
        </p:nvSpPr>
        <p:spPr>
          <a:xfrm>
            <a:off x="3670771" y="941092"/>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Школьная и университетская генетика
</a:t>
            </a:r>
            <a:endParaRPr lang="en-US" sz="1100" dirty="0"/>
          </a:p>
        </p:txBody>
      </p:sp>
      <p:sp>
        <p:nvSpPr>
          <p:cNvPr id="8" name="Text 2"/>
          <p:cNvSpPr txBox="1"/>
          <p:nvPr/>
        </p:nvSpPr>
        <p:spPr>
          <a:xfrm>
            <a:off x="533152" y="1457473"/>
            <a:ext cx="2768100" cy="2352600"/>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Разные карты описывают одну хромосому с разных сторон и решают разные задачи.
</a:t>
            </a:r>
            <a:endParaRPr lang="en-US" sz="1200" dirty="0"/>
          </a:p>
        </p:txBody>
      </p:sp>
      <p:sp>
        <p:nvSpPr>
          <p:cNvPr id="9" name="Text 3"/>
          <p:cNvSpPr txBox="1"/>
          <p:nvPr/>
        </p:nvSpPr>
        <p:spPr>
          <a:xfrm>
            <a:off x="395850" y="399850"/>
            <a:ext cx="66240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Сравнение генетической, физической и цитогенетической карт
</a:t>
            </a:r>
            <a:endParaRPr lang="en-US" sz="1695"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8</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1000" b="1" dirty="0">
                <a:solidFill>
                  <a:srgbClr val="180939"/>
                </a:solidFill>
                <a:latin typeface="Arial" pitchFamily="34" charset="0"/>
                <a:ea typeface="Arial" pitchFamily="34" charset="-122"/>
                <a:cs typeface="Arial" pitchFamily="34" charset="-120"/>
              </a:rPr>
              <a:t>Схематические данные по материалам школьной и университетской генетики
</a:t>
            </a:r>
            <a:endParaRPr lang="en-US" sz="1000"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2360" b="1" dirty="0">
                <a:solidFill>
                  <a:srgbClr val="180939"/>
                </a:solidFill>
                <a:latin typeface="Arial" pitchFamily="34" charset="0"/>
                <a:ea typeface="Arial" pitchFamily="34" charset="-122"/>
                <a:cs typeface="Arial" pitchFamily="34" charset="-120"/>
              </a:rPr>
              <a:t>Плотность маркеров на разных хромосомах
</a:t>
            </a:r>
            <a:endParaRPr lang="en-US" sz="2360"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Плотная карта ускоряет поиск гена-кандидата, потому что сужает интервал локализации и уменьшает число проверяемых участков.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Распределение маркеров неодинаково: чем плотнее покрытие, тем точнее поиск, но детализация зависит от особенностей самой хромосомы.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650033" y="3761817"/>
            <a:ext cx="3201242" cy="760721"/>
          </a:xfrm>
          <a:prstGeom prst="rect">
            <a:avLst/>
          </a:prstGeom>
          <a:noFill/>
          <a:ln/>
        </p:spPr>
        <p:txBody>
          <a:bodyPr wrap="square" lIns="0" tIns="0" rIns="0" bIns="0" rtlCol="0" anchor="t"/>
          <a:lstStyle/>
          <a:p>
            <a:pPr algn="l" indent="0" marL="0">
              <a:lnSpc>
                <a:spcPct val="90000"/>
              </a:lnSpc>
              <a:buNone/>
            </a:pPr>
            <a:r>
              <a:rPr lang="en-US" sz="1328" dirty="0">
                <a:solidFill>
                  <a:srgbClr val="000000"/>
                </a:solidFill>
                <a:latin typeface="Arial" pitchFamily="34" charset="0"/>
                <a:ea typeface="Arial" pitchFamily="34" charset="-122"/>
                <a:cs typeface="Arial" pitchFamily="34" charset="-120"/>
              </a:rPr>
              <a:t>кроссинговера обычно соответствует 1 сантиморганиде на генетической карте.
</a:t>
            </a:r>
            <a:pPr algn="l" indent="0" marL="0">
              <a:lnSpc>
                <a:spcPct val="115000"/>
              </a:lnSpc>
              <a:buNone/>
            </a:pPr>
            <a:r>
              <a:rPr lang="en-US" sz="1328" dirty="0">
                <a:solidFill>
                  <a:srgbClr val="0B4240"/>
                </a:solidFill>
                <a:latin typeface="Arial" pitchFamily="34" charset="0"/>
                <a:ea typeface="Arial" pitchFamily="34" charset="-122"/>
                <a:cs typeface="Arial" pitchFamily="34" charset="-120"/>
              </a:rPr>
              <a:t>
</a:t>
            </a:r>
            <a:pPr algn="l" indent="0" marL="0">
              <a:lnSpc>
                <a:spcPct val="90000"/>
              </a:lnSpc>
              <a:buNone/>
            </a:pPr>
            <a:r>
              <a:rPr lang="en-US" sz="1043" dirty="0">
                <a:solidFill>
                  <a:srgbClr val="FFFFFF"/>
                </a:solidFill>
                <a:latin typeface="Arial" pitchFamily="34" charset="0"/>
                <a:ea typeface="Arial" pitchFamily="34" charset="-122"/>
                <a:cs typeface="Arial" pitchFamily="34" charset="-120"/>
              </a:rPr>
              <a:t>Классическое определение генетического расстояния в школьной и университетской генетике
</a:t>
            </a:r>
            <a:endParaRPr lang="en-US" sz="1328" dirty="0"/>
          </a:p>
        </p:txBody>
      </p:sp>
      <p:sp>
        <p:nvSpPr>
          <p:cNvPr id="4" name="Text 1"/>
          <p:cNvSpPr txBox="1"/>
          <p:nvPr/>
        </p:nvSpPr>
        <p:spPr>
          <a:xfrm>
            <a:off x="3946009" y="1484723"/>
            <a:ext cx="3262512" cy="1315511"/>
          </a:xfrm>
          <a:prstGeom prst="rect">
            <a:avLst/>
          </a:prstGeom>
          <a:noFill/>
          <a:ln/>
        </p:spPr>
        <p:txBody>
          <a:bodyPr wrap="square" lIns="0" tIns="0" rIns="0" bIns="0" rtlCol="0" anchor="ctr"/>
          <a:lstStyle/>
          <a:p>
            <a:pPr algn="l" indent="0" marL="0">
              <a:lnSpc>
                <a:spcPct val="90000"/>
              </a:lnSpc>
              <a:buNone/>
            </a:pPr>
            <a:r>
              <a:rPr lang="en-US" sz="1400" dirty="0">
                <a:solidFill>
                  <a:srgbClr val="180939"/>
                </a:solidFill>
                <a:latin typeface="Arial" pitchFamily="34" charset="0"/>
                <a:ea typeface="Arial" pitchFamily="34" charset="-122"/>
                <a:cs typeface="Arial" pitchFamily="34" charset="-120"/>
              </a:rPr>
              <a:t>Эта связь позволяет оценивать расстояние между локусами по частоте разрыва сцепления, а не по длине молекулы ДНК.
</a:t>
            </a:r>
            <a:endParaRPr lang="en-US" sz="1400" dirty="0"/>
          </a:p>
        </p:txBody>
      </p:sp>
      <p:sp>
        <p:nvSpPr>
          <p:cNvPr id="5" name="Text 2"/>
          <p:cNvSpPr txBox="1"/>
          <p:nvPr/>
        </p:nvSpPr>
        <p:spPr>
          <a:xfrm>
            <a:off x="650033" y="2350692"/>
            <a:ext cx="1609922" cy="1218795"/>
          </a:xfrm>
          <a:prstGeom prst="rect">
            <a:avLst/>
          </a:prstGeom>
          <a:noFill/>
          <a:ln/>
        </p:spPr>
        <p:txBody>
          <a:bodyPr wrap="square" lIns="0" tIns="0" rIns="0" bIns="0" rtlCol="0" anchor="b"/>
          <a:lstStyle/>
          <a:p>
            <a:pPr algn="l" indent="0" marL="0">
              <a:lnSpc>
                <a:spcPct val="90000"/>
              </a:lnSpc>
              <a:buNone/>
            </a:pPr>
            <a:r>
              <a:rPr lang="en-US" sz="4400" b="1" dirty="0">
                <a:solidFill>
                  <a:srgbClr val="FFFFFF"/>
                </a:solidFill>
                <a:latin typeface="Arial" pitchFamily="34" charset="0"/>
                <a:ea typeface="Arial" pitchFamily="34" charset="-122"/>
                <a:cs typeface="Arial" pitchFamily="34" charset="-120"/>
              </a:rPr>
              <a:t>1%
</a:t>
            </a:r>
            <a:endParaRPr lang="en-US" sz="4400" dirty="0"/>
          </a:p>
        </p:txBody>
      </p:sp>
      <p:sp>
        <p:nvSpPr>
          <p:cNvPr id="6" name="Text 3"/>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6700" y="3128035"/>
            <a:ext cx="8582025" cy="16594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97150" y="397625"/>
            <a:ext cx="6622800" cy="387900"/>
          </a:xfrm>
          <a:prstGeom prst="rect">
            <a:avLst/>
          </a:prstGeom>
          <a:noFill/>
          <a:ln/>
        </p:spPr>
        <p:txBody>
          <a:bodyPr wrap="square" lIns="0" tIns="0" rIns="0" bIns="0" rtlCol="0" anchor="t"/>
          <a:lstStyle/>
          <a:p>
            <a:pPr algn="l" indent="0" marL="0">
              <a:lnSpc>
                <a:spcPct val="90000"/>
              </a:lnSpc>
              <a:buNone/>
            </a:pPr>
            <a:r>
              <a:rPr lang="en-US" sz="1695" b="1" dirty="0">
                <a:solidFill>
                  <a:srgbClr val="FFFFFF"/>
                </a:solidFill>
                <a:latin typeface="Arial" pitchFamily="34" charset="0"/>
                <a:ea typeface="Arial" pitchFamily="34" charset="-122"/>
                <a:cs typeface="Arial" pitchFamily="34" charset="-120"/>
              </a:rPr>
              <a:t>Картирование генов, связанных с наследственными болезнями
</a:t>
            </a:r>
            <a:endParaRPr lang="en-US" sz="1695" dirty="0"/>
          </a:p>
        </p:txBody>
      </p:sp>
      <p:sp>
        <p:nvSpPr>
          <p:cNvPr id="9" name="Text 1"/>
          <p:cNvSpPr txBox="1"/>
          <p:nvPr/>
        </p:nvSpPr>
        <p:spPr>
          <a:xfrm>
            <a:off x="607915" y="1274858"/>
            <a:ext cx="2365212" cy="1664387"/>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Точная локализация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Карта хромосомы позволяет сузить поиск до конкретного участка ДНК, а не анализировать весь геном целиком. Так связывают клинические признаки с определённым локусом и быстрее находят причину заболевания.
</a:t>
            </a:r>
            <a:endParaRPr lang="en-US" sz="1400" dirty="0"/>
          </a:p>
        </p:txBody>
      </p:sp>
      <p:sp>
        <p:nvSpPr>
          <p:cNvPr id="10" name="Text 2"/>
          <p:cNvSpPr txBox="1"/>
          <p:nvPr/>
        </p:nvSpPr>
        <p:spPr>
          <a:xfrm>
            <a:off x="3502352" y="1274858"/>
            <a:ext cx="2365212" cy="1664387"/>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Показательные примеры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Ген BRCA1 расположен на 17q21 и связан с наследственной предрасположенностью к раку молочной железы и яичников. Мутации CFTR на 7q31 приводят к муковисцидозу и нарушают работу ионного транспорта.
</a:t>
            </a:r>
            <a:endParaRPr lang="en-US" sz="1400" dirty="0"/>
          </a:p>
        </p:txBody>
      </p:sp>
      <p:sp>
        <p:nvSpPr>
          <p:cNvPr id="11" name="Text 3"/>
          <p:cNvSpPr txBox="1"/>
          <p:nvPr/>
        </p:nvSpPr>
        <p:spPr>
          <a:xfrm>
            <a:off x="6391835" y="1274858"/>
            <a:ext cx="2365212" cy="1664387"/>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От карты к диагнозу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 выделения нужного участка исследователи проверяют последовательность нуклеотидов и ищут конкретную мутацию. Такой путь особенно важен для редких болезней, где внешние симптомы могут быть похожи у разных синдромов.
</a:t>
            </a:r>
            <a:endParaRPr lang="en-US" sz="1400" dirty="0"/>
          </a:p>
        </p:txBody>
      </p:sp>
      <p:sp>
        <p:nvSpPr>
          <p:cNvPr id="12"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69494" y="1518350"/>
            <a:ext cx="4942262" cy="22143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02901" y="4055250"/>
            <a:ext cx="3062100" cy="6906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Выбор метода зависит от масштаба задачи: для поиска по семье, по участку хромосомы или по точной последовательности ДНК.
</a:t>
            </a:r>
            <a:endParaRPr lang="en-US" sz="1100" dirty="0"/>
          </a:p>
        </p:txBody>
      </p:sp>
      <p:sp>
        <p:nvSpPr>
          <p:cNvPr id="7" name="Text 1"/>
          <p:cNvSpPr txBox="1"/>
          <p:nvPr/>
        </p:nvSpPr>
        <p:spPr>
          <a:xfrm>
            <a:off x="402908" y="991291"/>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Школьная и университетская генетика
</a:t>
            </a:r>
            <a:endParaRPr lang="en-US" sz="1100" dirty="0"/>
          </a:p>
        </p:txBody>
      </p:sp>
      <p:sp>
        <p:nvSpPr>
          <p:cNvPr id="8" name="Text 2"/>
          <p:cNvSpPr txBox="1"/>
          <p:nvPr/>
        </p:nvSpPr>
        <p:spPr>
          <a:xfrm>
            <a:off x="398425" y="397625"/>
            <a:ext cx="6621600" cy="387900"/>
          </a:xfrm>
          <a:prstGeom prst="rect">
            <a:avLst/>
          </a:prstGeom>
          <a:noFill/>
          <a:ln/>
        </p:spPr>
        <p:txBody>
          <a:bodyPr wrap="square" lIns="0" tIns="0" rIns="0" bIns="0" rtlCol="0" anchor="t"/>
          <a:lstStyle/>
          <a:p>
            <a:pPr algn="l" indent="0" marL="0">
              <a:lnSpc>
                <a:spcPct val="90000"/>
              </a:lnSpc>
              <a:buNone/>
            </a:pPr>
            <a:r>
              <a:rPr lang="en-US" sz="2581" b="1" dirty="0">
                <a:solidFill>
                  <a:srgbClr val="FFFFFF"/>
                </a:solidFill>
                <a:latin typeface="Arial" pitchFamily="34" charset="0"/>
                <a:ea typeface="Arial" pitchFamily="34" charset="-122"/>
                <a:cs typeface="Arial" pitchFamily="34" charset="-120"/>
              </a:rPr>
              <a:t>Методы картирования и их особенности
</a:t>
            </a:r>
            <a:endParaRPr lang="en-US" sz="2581" dirty="0"/>
          </a:p>
        </p:txBody>
      </p:sp>
      <p:sp>
        <p:nvSpPr>
          <p:cNvPr id="9" name="Text 3"/>
          <p:cNvSpPr txBox="1"/>
          <p:nvPr/>
        </p:nvSpPr>
        <p:spPr>
          <a:xfrm>
            <a:off x="6640402" y="1457473"/>
            <a:ext cx="1916856" cy="2352528"/>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Сравнение показывает, что каждый метод удобен для своей задачи: от семейного анализа до точного поиска границ перестроек и нуклеотидной последовательности.
</a:t>
            </a:r>
            <a:endParaRPr lang="en-US" sz="1200"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1000" b="1" dirty="0">
                <a:solidFill>
                  <a:srgbClr val="180939"/>
                </a:solidFill>
                <a:latin typeface="Arial" pitchFamily="34" charset="0"/>
                <a:ea typeface="Arial" pitchFamily="34" charset="-122"/>
                <a:cs typeface="Arial" pitchFamily="34" charset="-120"/>
              </a:rPr>
              <a:t>Схематическая иллюстрация по принципу сравнительной геномики
</a:t>
            </a:r>
            <a:endParaRPr lang="en-US" sz="1000"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2114" b="1" dirty="0">
                <a:solidFill>
                  <a:srgbClr val="180939"/>
                </a:solidFill>
                <a:latin typeface="Arial" pitchFamily="34" charset="0"/>
                <a:ea typeface="Arial" pitchFamily="34" charset="-122"/>
                <a:cs typeface="Arial" pitchFamily="34" charset="-120"/>
              </a:rPr>
              <a:t>Синтения и сравнение хромосом у разных видов
</a:t>
            </a:r>
            <a:endParaRPr lang="en-US" sz="2114"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Синтение сохраняет порядок генов на больших участках, даже если число и форма хромосом меняются. Это помогает сопоставлять геномы и искать следы эволюционных перестроек.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Чем ближе виды, тем больше общих синтенических блоков. Сравнительное картирование показывает родство и направление хромосомных изменений.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99200" y="397625"/>
            <a:ext cx="66207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Физическая карта и сборка генома
</a:t>
            </a:r>
            <a:endParaRPr lang="en-US" sz="2800" dirty="0"/>
          </a:p>
        </p:txBody>
      </p:sp>
      <p:sp>
        <p:nvSpPr>
          <p:cNvPr id="7" name="Text 1"/>
          <p:cNvSpPr txBox="1"/>
          <p:nvPr/>
        </p:nvSpPr>
        <p:spPr>
          <a:xfrm>
            <a:off x="578005" y="1646575"/>
            <a:ext cx="1589700" cy="2293800"/>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Измеряемые фрагменты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Работа начинается с участков ДНК, длину которых можно измерить в парах оснований. Это делает физическую карту опорой для точного позиционирования фрагментов.
</a:t>
            </a:r>
            <a:endParaRPr lang="en-US" sz="1500" dirty="0"/>
          </a:p>
        </p:txBody>
      </p:sp>
      <p:sp>
        <p:nvSpPr>
          <p:cNvPr id="8" name="Text 2"/>
          <p:cNvSpPr txBox="1"/>
          <p:nvPr/>
        </p:nvSpPr>
        <p:spPr>
          <a:xfrm>
            <a:off x="2532265" y="1646575"/>
            <a:ext cx="1589700" cy="2293800"/>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Клонирование и BAC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Затем используют клонированные фрагменты, включая BAC-клоны, чтобы получить набор перекрывающихся участков. Они помогают связать отдельные фрагменты в упорядоченную цепочку.
</a:t>
            </a:r>
            <a:endParaRPr lang="en-US" sz="1500" dirty="0"/>
          </a:p>
        </p:txBody>
      </p:sp>
      <p:sp>
        <p:nvSpPr>
          <p:cNvPr id="9" name="Text 3"/>
          <p:cNvSpPr txBox="1"/>
          <p:nvPr/>
        </p:nvSpPr>
        <p:spPr>
          <a:xfrm>
            <a:off x="4481565" y="1646575"/>
            <a:ext cx="1589700" cy="2293800"/>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Сборка контигов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После секвенирования данные выравнивают и объединяют в контиги. Так восстанавливают взаимное расположение фрагментов и уточняют структуру генома.
</a:t>
            </a:r>
            <a:endParaRPr lang="en-US" sz="1500" dirty="0"/>
          </a:p>
        </p:txBody>
      </p:sp>
      <p:sp>
        <p:nvSpPr>
          <p:cNvPr id="10" name="Text 4"/>
          <p:cNvSpPr txBox="1"/>
          <p:nvPr/>
        </p:nvSpPr>
        <p:spPr>
          <a:xfrm>
            <a:off x="6453015" y="1646575"/>
            <a:ext cx="1589700" cy="2293800"/>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Поиск перестроек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Когда карта готова, по ней легче находить микроделеции, микродупликации и границы хромосомных перестроек. Это особенно важно для диагностики структурных вариантов.
</a:t>
            </a:r>
            <a:endParaRPr lang="en-US" sz="1500" dirty="0"/>
          </a:p>
        </p:txBody>
      </p:sp>
      <p:sp>
        <p:nvSpPr>
          <p:cNvPr id="11"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8856" y="1754181"/>
            <a:ext cx="7954527" cy="233396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425" y="397625"/>
            <a:ext cx="6621600" cy="941796"/>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Путь от симптома к гену
</a:t>
            </a:r>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Схема показывает, как по клиническим признакам и генетическим маркерам находят участок ДНК, связанный с заболеванием.
</a:t>
            </a:r>
            <a:endParaRPr lang="en-US" sz="2800" dirty="0"/>
          </a:p>
        </p:txBody>
      </p:sp>
      <p:sp>
        <p:nvSpPr>
          <p:cNvPr id="6"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91275" y="397625"/>
            <a:ext cx="6628800" cy="387900"/>
          </a:xfrm>
          <a:prstGeom prst="rect">
            <a:avLst/>
          </a:prstGeom>
          <a:noFill/>
          <a:ln/>
        </p:spPr>
        <p:txBody>
          <a:bodyPr wrap="square" lIns="0" tIns="0" rIns="0" bIns="0" rtlCol="0" anchor="t"/>
          <a:lstStyle/>
          <a:p>
            <a:pPr algn="l" indent="0" marL="0">
              <a:lnSpc>
                <a:spcPct val="90000"/>
              </a:lnSpc>
              <a:buNone/>
            </a:pPr>
            <a:r>
              <a:rPr lang="en-US" sz="2111" b="1" dirty="0">
                <a:solidFill>
                  <a:srgbClr val="180939"/>
                </a:solidFill>
                <a:latin typeface="Arial" pitchFamily="34" charset="0"/>
                <a:ea typeface="Arial" pitchFamily="34" charset="-122"/>
                <a:cs typeface="Arial" pitchFamily="34" charset="-120"/>
              </a:rPr>
              <a:t>Ограничения и возможные ошибки картирования
</a:t>
            </a:r>
            <a:endParaRPr lang="en-US" sz="2111" dirty="0"/>
          </a:p>
        </p:txBody>
      </p:sp>
      <p:sp>
        <p:nvSpPr>
          <p:cNvPr id="8" name="Text 1"/>
          <p:cNvSpPr txBox="1"/>
          <p:nvPr/>
        </p:nvSpPr>
        <p:spPr>
          <a:xfrm>
            <a:off x="587335" y="1972579"/>
            <a:ext cx="2019600" cy="25095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Ограниченная выборка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Если исследовано мало мейозов, частоты рекомбинации оцениваются неточно. Тогда порядок маркеров может быть верным, но расстояния между ними оказываются искажёнными и требуют повторной проверки.
</a:t>
            </a:r>
            <a:endParaRPr lang="en-US" sz="1200" dirty="0"/>
          </a:p>
        </p:txBody>
      </p:sp>
      <p:sp>
        <p:nvSpPr>
          <p:cNvPr id="9" name="Text 2"/>
          <p:cNvSpPr txBox="1"/>
          <p:nvPr/>
        </p:nvSpPr>
        <p:spPr>
          <a:xfrm>
            <a:off x="3231992" y="1972583"/>
            <a:ext cx="2019600" cy="25095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Сложные участки ДНК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Повторы, неравномерная рекомбинация и редкие кроссоверы снижают разрешение карты. В таких зонах генетическая и физическая карты могут заметно расходиться, хотя описывают одну и ту же хромосому.
</a:t>
            </a:r>
            <a:endParaRPr lang="en-US" sz="1200" dirty="0"/>
          </a:p>
        </p:txBody>
      </p:sp>
      <p:sp>
        <p:nvSpPr>
          <p:cNvPr id="10" name="Text 3"/>
          <p:cNvSpPr txBox="1"/>
          <p:nvPr/>
        </p:nvSpPr>
        <p:spPr>
          <a:xfrm>
            <a:off x="5877982" y="1972583"/>
            <a:ext cx="2019600" cy="25095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Независимая проверка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Ошибки генотипирования и крупные перестройки хромосом исправляют несколькими методами сразу. Сопоставление результатов уменьшает риск неверного вывода и повышает надёжность картирования.
</a:t>
            </a:r>
            <a:endParaRPr lang="en-US" sz="1200" dirty="0"/>
          </a:p>
        </p:txBody>
      </p:sp>
      <p:sp>
        <p:nvSpPr>
          <p:cNvPr id="11" name="Text 4"/>
          <p:cNvSpPr txBox="1"/>
          <p:nvPr/>
        </p:nvSpPr>
        <p:spPr>
          <a:xfrm>
            <a:off x="8435340" y="4482077"/>
            <a:ext cx="326400" cy="1662300"/>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985" b="1" dirty="0">
                <a:solidFill>
                  <a:srgbClr val="180939"/>
                </a:solidFill>
                <a:latin typeface="Arial" pitchFamily="34" charset="0"/>
                <a:ea typeface="Arial" pitchFamily="34" charset="-122"/>
                <a:cs typeface="Arial" pitchFamily="34" charset="-120"/>
              </a:rPr>
              <a:t>Схематическое сравнение областей применения на основе школьной и университетской генетики
</a:t>
            </a:r>
            <a:endParaRPr lang="en-US" sz="985"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1829" b="1" dirty="0">
                <a:solidFill>
                  <a:srgbClr val="180939"/>
                </a:solidFill>
                <a:latin typeface="Arial" pitchFamily="34" charset="0"/>
                <a:ea typeface="Arial" pitchFamily="34" charset="-122"/>
                <a:cs typeface="Arial" pitchFamily="34" charset="-120"/>
              </a:rPr>
              <a:t>Где хромосомное картирование применяется чаще всего
</a:t>
            </a:r>
            <a:endParaRPr lang="en-US" sz="1829"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На практике картирование работает как инструмент связи между маркерами ДНК и конкретными задачами — от диагностики до отбора полезных признаков у организмов.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Наиболее высока роль метода в медицине и селекции, но и в судебной генетике, и в эволюционных исследованиях он остаётся важным.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4602" y="1331125"/>
            <a:ext cx="2696796" cy="2164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17002" y="1331550"/>
            <a:ext cx="2696796" cy="21642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35375" y="1332609"/>
            <a:ext cx="2713200" cy="2162081"/>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99119" y="3701543"/>
            <a:ext cx="2465363" cy="481837"/>
          </a:xfrm>
          <a:prstGeom prst="rect">
            <a:avLst/>
          </a:prstGeom>
          <a:noFill/>
          <a:ln/>
        </p:spPr>
        <p:txBody>
          <a:bodyPr wrap="square" lIns="0" tIns="0" rIns="0" bIns="0" rtlCol="0" anchor="t"/>
          <a:lstStyle/>
          <a:p>
            <a:pPr algn="l" indent="0" marL="0">
              <a:lnSpc>
                <a:spcPct val="90000"/>
              </a:lnSpc>
              <a:buNone/>
            </a:pPr>
            <a:r>
              <a:rPr lang="en-US" sz="771" b="1" dirty="0">
                <a:solidFill>
                  <a:srgbClr val="FFFFFF"/>
                </a:solidFill>
                <a:latin typeface="Arial" pitchFamily="34" charset="0"/>
                <a:ea typeface="Arial" pitchFamily="34" charset="-122"/>
                <a:cs typeface="Arial" pitchFamily="34" charset="-120"/>
              </a:rPr>
              <a:t>FISH: хромосома под светом зонда
</a:t>
            </a:r>
            <a:pPr algn="l" indent="0" marL="0">
              <a:lnSpc>
                <a:spcPct val="90000"/>
              </a:lnSpc>
              <a:buNone/>
            </a:pPr>
            <a:r>
              <a:rPr lang="en-US" sz="257"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16" dirty="0">
                <a:solidFill>
                  <a:srgbClr val="FFFFFF"/>
                </a:solidFill>
                <a:latin typeface="Arial" pitchFamily="34" charset="0"/>
                <a:ea typeface="Arial" pitchFamily="34" charset="-122"/>
                <a:cs typeface="Arial" pitchFamily="34" charset="-120"/>
              </a:rPr>
              <a:t>Флуоресцентная гибридизация in situ помогает увидеть конкретный участок ДНК прямо на хромосоме. Метод особенно полезен, когда нужно быстро подтвердить локализацию фрагмента или заметить крупную перестройку. Он не даёт буквенную последовательность, но отлично показывает положение сигнала.
</a:t>
            </a:r>
            <a:endParaRPr lang="en-US" sz="771" dirty="0"/>
          </a:p>
        </p:txBody>
      </p:sp>
      <p:sp>
        <p:nvSpPr>
          <p:cNvPr id="11" name="Text 1"/>
          <p:cNvSpPr txBox="1"/>
          <p:nvPr/>
        </p:nvSpPr>
        <p:spPr>
          <a:xfrm>
            <a:off x="3347224" y="3701543"/>
            <a:ext cx="2436788" cy="481837"/>
          </a:xfrm>
          <a:prstGeom prst="rect">
            <a:avLst/>
          </a:prstGeom>
          <a:noFill/>
          <a:ln/>
        </p:spPr>
        <p:txBody>
          <a:bodyPr wrap="square" lIns="0" tIns="0" rIns="0" bIns="0" rtlCol="0" anchor="t"/>
          <a:lstStyle/>
          <a:p>
            <a:pPr algn="l" indent="0" marL="0">
              <a:lnSpc>
                <a:spcPct val="90000"/>
              </a:lnSpc>
              <a:buNone/>
            </a:pPr>
            <a:r>
              <a:rPr lang="en-US" sz="790" b="1" dirty="0">
                <a:solidFill>
                  <a:srgbClr val="FFFFFF"/>
                </a:solidFill>
                <a:latin typeface="Arial" pitchFamily="34" charset="0"/>
                <a:ea typeface="Arial" pitchFamily="34" charset="-122"/>
                <a:cs typeface="Arial" pitchFamily="34" charset="-120"/>
              </a:rPr>
              <a:t>ДНК-микрочипы: поиск потерь и избытков
</a:t>
            </a:r>
            <a:pPr algn="l" indent="0" marL="0">
              <a:lnSpc>
                <a:spcPct val="90000"/>
              </a:lnSpc>
              <a:buNone/>
            </a:pPr>
            <a:r>
              <a:rPr lang="en-US" sz="263"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32" dirty="0">
                <a:solidFill>
                  <a:srgbClr val="FFFFFF"/>
                </a:solidFill>
                <a:latin typeface="Arial" pitchFamily="34" charset="0"/>
                <a:ea typeface="Arial" pitchFamily="34" charset="-122"/>
                <a:cs typeface="Arial" pitchFamily="34" charset="-120"/>
              </a:rPr>
              <a:t>Микрочипы сравнивают множество участков генома одновременно и выявляют изменения числа копий. С их помощью находят микроделеции и микродупликации, которые не видны в обычный микроскоп. Это делает метод важным для диагностики сложных наследственных нарушений.
</a:t>
            </a:r>
            <a:endParaRPr lang="en-US" sz="790" dirty="0"/>
          </a:p>
        </p:txBody>
      </p:sp>
      <p:sp>
        <p:nvSpPr>
          <p:cNvPr id="12" name="Text 2"/>
          <p:cNvSpPr txBox="1"/>
          <p:nvPr/>
        </p:nvSpPr>
        <p:spPr>
          <a:xfrm>
            <a:off x="6179810" y="3701543"/>
            <a:ext cx="2436788" cy="481837"/>
          </a:xfrm>
          <a:prstGeom prst="rect">
            <a:avLst/>
          </a:prstGeom>
          <a:noFill/>
          <a:ln/>
        </p:spPr>
        <p:txBody>
          <a:bodyPr wrap="square" lIns="0" tIns="0" rIns="0" bIns="0" rtlCol="0" anchor="t"/>
          <a:lstStyle/>
          <a:p>
            <a:pPr algn="l" indent="0" marL="0">
              <a:lnSpc>
                <a:spcPct val="90000"/>
              </a:lnSpc>
              <a:buNone/>
            </a:pPr>
            <a:r>
              <a:rPr lang="en-US" sz="790" b="1" dirty="0">
                <a:solidFill>
                  <a:srgbClr val="FFFFFF"/>
                </a:solidFill>
                <a:latin typeface="Arial" pitchFamily="34" charset="0"/>
                <a:ea typeface="Arial" pitchFamily="34" charset="-122"/>
                <a:cs typeface="Arial" pitchFamily="34" charset="-120"/>
              </a:rPr>
              <a:t>NGS: чтение генома по буквам
</a:t>
            </a:r>
            <a:pPr algn="l" indent="0" marL="0">
              <a:lnSpc>
                <a:spcPct val="90000"/>
              </a:lnSpc>
              <a:buNone/>
            </a:pPr>
            <a:r>
              <a:rPr lang="en-US" sz="263"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32" dirty="0">
                <a:solidFill>
                  <a:srgbClr val="FFFFFF"/>
                </a:solidFill>
                <a:latin typeface="Arial" pitchFamily="34" charset="0"/>
                <a:ea typeface="Arial" pitchFamily="34" charset="-122"/>
                <a:cs typeface="Arial" pitchFamily="34" charset="-120"/>
              </a:rPr>
              <a:t>Секвенирование нового поколения позволяет анализировать ДНК с очень высоким разрешением. Оно помогает не только находить мутации, но и уточнять границы участков, связанных с болезнью. В сочетании с картированием метод превращает гипотезу о гене в проверяемый результат.
</a:t>
            </a:r>
            <a:endParaRPr lang="en-US" sz="790" dirty="0"/>
          </a:p>
        </p:txBody>
      </p:sp>
      <p:sp>
        <p:nvSpPr>
          <p:cNvPr id="13" name="Text 3"/>
          <p:cNvSpPr txBox="1"/>
          <p:nvPr/>
        </p:nvSpPr>
        <p:spPr>
          <a:xfrm>
            <a:off x="7968815" y="4482077"/>
            <a:ext cx="792900" cy="554100"/>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18</a:t>
            </a:r>
            <a:endParaRPr lang="en-US" sz="1800" dirty="0"/>
          </a:p>
        </p:txBody>
      </p:sp>
      <p:sp>
        <p:nvSpPr>
          <p:cNvPr id="14" name="Text 4"/>
          <p:cNvSpPr txBox="1"/>
          <p:nvPr/>
        </p:nvSpPr>
        <p:spPr>
          <a:xfrm>
            <a:off x="425668" y="397625"/>
            <a:ext cx="6617700" cy="387900"/>
          </a:xfrm>
          <a:prstGeom prst="rect">
            <a:avLst/>
          </a:prstGeom>
          <a:noFill/>
          <a:ln/>
        </p:spPr>
        <p:txBody>
          <a:bodyPr wrap="square" lIns="0" tIns="0" rIns="0" bIns="0" rtlCol="0" anchor="t"/>
          <a:lstStyle/>
          <a:p>
            <a:pPr algn="l" indent="0" marL="0">
              <a:lnSpc>
                <a:spcPct val="90000"/>
              </a:lnSpc>
              <a:buNone/>
            </a:pPr>
            <a:r>
              <a:rPr lang="en-US" sz="2316" b="1" dirty="0">
                <a:solidFill>
                  <a:srgbClr val="FFFFFF"/>
                </a:solidFill>
                <a:latin typeface="Arial" pitchFamily="34" charset="0"/>
                <a:ea typeface="Arial" pitchFamily="34" charset="-122"/>
                <a:cs typeface="Arial" pitchFamily="34" charset="-120"/>
              </a:rPr>
              <a:t>Современные методы высокого разрешения
</a:t>
            </a:r>
            <a:endParaRPr lang="en-US" sz="2316"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21074" y="1410754"/>
            <a:ext cx="368813" cy="421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73920" y="1410754"/>
            <a:ext cx="421500" cy="421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66523" y="1444024"/>
            <a:ext cx="443700" cy="35496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81230" y="1410754"/>
            <a:ext cx="421500" cy="421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1971" b="1" dirty="0">
                <a:solidFill>
                  <a:srgbClr val="180939"/>
                </a:solidFill>
                <a:latin typeface="Arial" pitchFamily="34" charset="0"/>
                <a:ea typeface="Arial" pitchFamily="34" charset="-122"/>
                <a:cs typeface="Arial" pitchFamily="34" charset="-120"/>
              </a:rPr>
              <a:t>Практическая ценность хромосомного картирования
</a:t>
            </a:r>
            <a:endParaRPr lang="en-US" sz="1971" dirty="0"/>
          </a:p>
        </p:txBody>
      </p:sp>
      <p:sp>
        <p:nvSpPr>
          <p:cNvPr id="13" name="Text 1"/>
          <p:cNvSpPr txBox="1"/>
          <p:nvPr/>
        </p:nvSpPr>
        <p:spPr>
          <a:xfrm>
            <a:off x="583625" y="1935900"/>
            <a:ext cx="1619100" cy="1791900"/>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Медицина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Картирование ускоряет поиск причин наследственных заболеваний и помогает уточнять диагнозы. Врачи получают возможность связать симптомы с конкретным участком хромосомы и выбрать более точное обследование.
</a:t>
            </a:r>
            <a:endParaRPr lang="en-US" sz="1300" dirty="0"/>
          </a:p>
        </p:txBody>
      </p:sp>
      <p:sp>
        <p:nvSpPr>
          <p:cNvPr id="14" name="Text 2"/>
          <p:cNvSpPr txBox="1"/>
          <p:nvPr/>
        </p:nvSpPr>
        <p:spPr>
          <a:xfrm>
            <a:off x="2662815" y="1935900"/>
            <a:ext cx="1619100" cy="1791900"/>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Селекция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В растениеводстве и животноводстве маркеры используют для отбора особей с полезными признаками. Это сокращает время селекции и повышает вероятность закрепить нужное свойство в потомстве.
</a:t>
            </a:r>
            <a:endParaRPr lang="en-US" sz="1300" dirty="0"/>
          </a:p>
        </p:txBody>
      </p:sp>
      <p:sp>
        <p:nvSpPr>
          <p:cNvPr id="15" name="Text 3"/>
          <p:cNvSpPr txBox="1"/>
          <p:nvPr/>
        </p:nvSpPr>
        <p:spPr>
          <a:xfrm>
            <a:off x="4766518" y="1935900"/>
            <a:ext cx="1619100" cy="1791900"/>
          </a:xfrm>
          <a:prstGeom prst="rect">
            <a:avLst/>
          </a:prstGeom>
          <a:noFill/>
          <a:ln/>
        </p:spPr>
        <p:txBody>
          <a:bodyPr wrap="square" lIns="0" tIns="0" rIns="0" bIns="0" rtlCol="0" anchor="t"/>
          <a:lstStyle/>
          <a:p>
            <a:pPr algn="l" indent="0" marL="0">
              <a:lnSpc>
                <a:spcPct val="100000"/>
              </a:lnSpc>
              <a:buNone/>
            </a:pPr>
            <a:r>
              <a:rPr lang="en-US" sz="1285" b="1" dirty="0">
                <a:solidFill>
                  <a:srgbClr val="180939"/>
                </a:solidFill>
                <a:latin typeface="Arial" pitchFamily="34" charset="0"/>
                <a:ea typeface="Arial" pitchFamily="34" charset="-122"/>
                <a:cs typeface="Arial" pitchFamily="34" charset="-120"/>
              </a:rPr>
              <a:t>Судебная генетика
</a:t>
            </a:r>
            <a:pPr algn="l" indent="0" marL="0">
              <a:lnSpc>
                <a:spcPct val="100000"/>
              </a:lnSpc>
              <a:buNone/>
            </a:pPr>
            <a:r>
              <a:rPr lang="en-US" sz="494"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087" dirty="0">
                <a:solidFill>
                  <a:srgbClr val="180939"/>
                </a:solidFill>
                <a:latin typeface="Arial" pitchFamily="34" charset="0"/>
                <a:ea typeface="Arial" pitchFamily="34" charset="-122"/>
                <a:cs typeface="Arial" pitchFamily="34" charset="-120"/>
              </a:rPr>
              <a:t>Генетические маркеры помогают устанавливать родство и проверять происхождение биологических образцов. Карты упрощают интерпретацию совпадений и повышают надёжность генетической экспертизы.
</a:t>
            </a:r>
            <a:endParaRPr lang="en-US" sz="1285" dirty="0"/>
          </a:p>
        </p:txBody>
      </p:sp>
      <p:sp>
        <p:nvSpPr>
          <p:cNvPr id="16" name="Text 4"/>
          <p:cNvSpPr txBox="1"/>
          <p:nvPr/>
        </p:nvSpPr>
        <p:spPr>
          <a:xfrm>
            <a:off x="6870125" y="1935900"/>
            <a:ext cx="1619100" cy="1791900"/>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Исследование генома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В фундаментальной биологии картирование помогает понять устройство генома, расположение генов и эволюцию хромосом. Оно переводит большие массивы данных в ясную биологическую картину.
</a:t>
            </a:r>
            <a:endParaRPr lang="en-US" sz="1300" dirty="0"/>
          </a:p>
        </p:txBody>
      </p:sp>
      <p:sp>
        <p:nvSpPr>
          <p:cNvPr id="17"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19</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242536" y="1903505"/>
            <a:ext cx="3565955" cy="2038082"/>
          </a:xfrm>
          <a:prstGeom prst="rect">
            <a:avLst/>
          </a:prstGeom>
          <a:noFill/>
          <a:ln/>
        </p:spPr>
        <p:txBody>
          <a:bodyPr wrap="square" lIns="0" tIns="0" rIns="0" bIns="0" rtlCol="0" anchor="b"/>
          <a:lstStyle/>
          <a:p>
            <a:pPr algn="l" indent="0" marL="0">
              <a:lnSpc>
                <a:spcPct val="90000"/>
              </a:lnSpc>
              <a:buNone/>
            </a:pPr>
            <a:r>
              <a:rPr lang="en-US" sz="3452" b="1" dirty="0">
                <a:solidFill>
                  <a:srgbClr val="FFFFFF"/>
                </a:solidFill>
                <a:latin typeface="Arial" pitchFamily="34" charset="0"/>
                <a:ea typeface="Arial" pitchFamily="34" charset="-122"/>
                <a:cs typeface="Arial" pitchFamily="34" charset="-120"/>
              </a:rPr>
              <a:t>Карта хромосомы превращает ДНК в понятную систему
</a:t>
            </a:r>
            <a:endParaRPr lang="en-US" sz="3452" dirty="0"/>
          </a:p>
        </p:txBody>
      </p:sp>
      <p:sp>
        <p:nvSpPr>
          <p:cNvPr id="5" name="Text 1"/>
          <p:cNvSpPr txBox="1"/>
          <p:nvPr/>
        </p:nvSpPr>
        <p:spPr>
          <a:xfrm>
            <a:off x="5327650" y="2411816"/>
            <a:ext cx="3456349" cy="1529771"/>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Хромосомное картирование связывает ген, признак и участок ДНК в единую логику. Чем точнее карта, тем быстрее находят причины наследственных болезней и понимают, как устроен геном.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2026-06-01T16:25:56Z</dcterms:created>
  <dcterms:modified xsi:type="dcterms:W3CDTF">2026-06-01T16:25:56Z</dcterms:modified>
</cp:coreProperties>
</file>