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меняли границы, власть и саму политическую карту мира.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Конфликты, свобода и рождение новых государств
</a:t>
            </a:r>
            <a:endParaRPr lang="en-US" sz="2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войны, борьба за независимость и соперничество держав — разные сюжеты одной эпохи перемен.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одной эпохи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трёх сюжетов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меняет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спор перерастает в конфликт: войны, восстания или дипломатическое давление вынуждают стороны делать выбор и искать опору.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бросает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новая идея, вера или политическая программа, которая ставит под вопрос старый порядок и привычные правила власти.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Переустройство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пересматриваются границы, права и источники легитимности, а власть получает новые инструменты управления и контроля.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договоры, союзы и новые государства, которые закрепляют перемены уже на международном уровне.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Реформация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4415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к протесту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стартовала в 1517 году как протест против продажи индульгенций и против слишком широких полномочий церковной иерархии в делах спасения.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047873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интеллектуальные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усилил интерес к первоисточникам и личной ответственности человека, а значит — к критике церковной практики и авторитета.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2654221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ускорил распространение памфлетов, переводов Библии и полемических текстов, сделав спор о вере общеевропейским.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996950" y="3260569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церковными доходами и привилегиями нарастало там, где население и знать не хотели мириться с финансовым давлением Рима.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996950" y="3866925"/>
            <a:ext cx="42336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монархии стремились подчинить церковь государственным интересам, потому что контроль над верой означал контроль над подданными и ресурсами.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религиозного раскола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раскололась на католические и протестантские государства, и религия стала не только вопросом совести, но и признаком политической лояльности.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и Швейцарии конфликт особенно остро затронул князей и города, которые выбирали конфессию вместе с политическим курсом.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 Англии религиозные споры усилили борьбу за централизацию власти и подчинение церкви интересам короны.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сопротивление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религиозный конфликт тесно переплёлся с борьбой против внешнего господства, поэтому вопрос веры стал вопросом свободы.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войны и договоры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шли с перерывами более века и постепенно втянули почти всю Европу в борьбу за порядок.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переход от локальных религиозных столкновений к общеевропейскому урегулированию через договор.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XVI–XVII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Вестфалия и новая модель международных отношений
</a:t>
            </a:r>
            <a:endParaRPr lang="en-US" sz="2129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княжеств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князья получили более чётко признанную политическую самостоятельность, что ослабило прежние универсальные претензии империи на полное единство.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вера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закрепил принцип, по которому правитель во многом определял конфессиональный порядок в пределах своих владений, ограничивая внешнее вмешательство.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универсализма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и имперская идея утратили статус единственного центра европейского порядка, потому что государства стали действовать как отдельные игроки.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сформировалась дипломатия Нового времени: важнее стало равновесие сил, а не стремление к единой религиозной модели 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Франция и цена религиозной войны
</a:t>
            </a:r>
            <a:endParaRPr lang="en-US" sz="283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1560-е: нарастание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Католики и гугеноты вступили в затяжное противостояние, которое быстро вышло за рамки богословского спора и стало борьбой за влияние при дворе и в провинциях.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1572: Варфоломеевская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 показала пределы религиозной нетерпимости: массовое насилие не укрепило страну, а лишь углубило политический кризис и страх взаимного уничтожения.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1598: путь к миру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 признал необходимость компромисса: государство поставило порядок и управляемость выше идеи полной религиозной унификации.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и политика интересов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905043" y="1659557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Католический лагерь
</a:t>
            </a:r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Габсбургская Австрия видели в защите католицизма не только религиозный долг, но и средство удержания влияния в Европе.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1885095" y="2626968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поддерживала протестантские силы, поскольку это усиливало её противостояние Испании и укрепляло собственную международную позицию.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1036450" y="3648641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 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связывали религиозную свободу с борьбой за самостоятельность, поэтому конфессиональный выбор стал частью национального освобождения.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5435472" y="1841024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выгоды
</a:t>
            </a:r>
            <a:pPr algn="l" indent="0" marL="0">
              <a:lnSpc>
                <a:spcPct val="115000"/>
              </a:lnSpc>
              <a:buNone/>
            </a:pPr>
            <a:r>
              <a:rPr lang="en-US" sz="6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часто действовала прагматично: в разные моменты она вступала в союзы не по конфессиональному принципу, а ради государственных интересов.
</a:t>
            </a:r>
            <a:endParaRPr lang="en-US" sz="933" dirty="0"/>
          </a:p>
        </p:txBody>
      </p:sp>
      <p:sp>
        <p:nvSpPr>
          <p:cNvPr id="15" name="Text 6"/>
          <p:cNvSpPr txBox="1"/>
          <p:nvPr/>
        </p:nvSpPr>
        <p:spPr>
          <a:xfrm>
            <a:off x="5308106" y="322924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как 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религия служила не только убеждением, но и языком дипломатии, мобилизации и внутренней централизации власти.
</a:t>
            </a:r>
            <a:endParaRPr lang="en-US" sz="10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закрепил новую логику международных отношений.
</a:t>
            </a:r>
            <a:endParaRPr lang="en-US" sz="2245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1648 года европейская дипломатия всё чаще строилась не на единой вере, а на балансе интересов держав.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времени: Вестфальский мир 1648 года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отсчёта пересмотра внешнеполитических приоритетов России.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 задача престижа стала ключевой: ограничение в 1856 году подчёркивало необходимость вернуть влияние.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мирный договор 1856 года, исторические обзоры внешней политики России XIX века
</a:t>
            </a:r>
            <a:endParaRPr lang="en-US" sz="7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 регионы интересов
</a:t>
            </a:r>
            <a:endParaRPr lang="en-US" sz="2213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657514" y="1495392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были главным направлением, потому что здесь сталкивались интересы России, Османской империи и Австро-Венгрии. Поддержка православных и славянских народов усиливала влияние, но повышала риск международного кризиса.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559662" y="2098767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и 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направление связывало безопасность юга с контролем над проливами и доступом к морским коммуникациям. После поражения в Крымской войне это стало вопросом долгосрочного восстановления позиций.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757443" y="270975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определяла дипломатический баланс России: отношения с Германией, Австро-Венгрией, Британией и Францией менялись в зависимости от угроз и союзов. Изоляции старались избегать любой ценой.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657514" y="3317441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 стала зоной соперничества за безопасность границ и влияние в сопредельных областях. Продвижение туда сочетало стратегические расчёты с задачей укрепления имперского статуса.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900211" y="3925105"/>
            <a:ext cx="3937070" cy="5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манёвра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Россия стремилась не только расширять влияние, но и удерживать пространство для манёвра. Это требовало одновременно силы, осторожности и умения быстро менять приоритеты.
</a:t>
            </a:r>
            <a:endParaRPr lang="en-US" sz="8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Цель, инструмент, результат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целей, средств и результатов показывает, что внешняя политика России строилась как последовательность практических решений, а не как единая линия без компромиссов.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были значимы, но каждый успех создавал новые ограничения и конфликты с соседями.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внешней политике России во второй половине XIX века
</a:t>
            </a:r>
            <a:endParaRPr lang="en-US" sz="6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и пределы успеха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1877–1878 годов стала ответом на кризис Османской империи и борьбу за судьбу балканских народов. Россия добилась военного успеха, но вопрос о его признании решался уже в Европе.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Непрочный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Сан-Стефанский мир усилил влияние России и её союзников, однако вызвал тревогу других держав. Дипломатический успех оказался нестабильным, потому что европейские кабинеты опасались слишком сильного усиления России.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сократил достижения войны и показал пределы одностороннего давления. Для российской дипломатии это стало уроком: даже победа на поле боя не отменяет необходимости международных договорённостей.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дипломатические манёвры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менялись внешнеполитические ориентиры России в зависимости от европейского баланса и состояния союзов.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 условие силы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сокращали время переброски войск и связывали центр с окраинами. Без транспортной сети государство проигрывало в скорости, а значит, и в дипломатическом торге.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мобилизация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была важна не сама по себе, а как условие внешнеполитической надёжности. Обновление армии позволяло быстрее реагировать на кризисы, но требовало дисциплины, подготовки и устойчивого снабжения.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Управленческая реформа повышала способность государства собирать налоги, учитывать ресурсы и координировать решения. Внешняя политика зависела от того, насколько эффективно работали министерства и местная администрация.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 определяла, может ли страна долго вести крупный конфликт. В конкуренции с индустриальными державами Россия нуждалась в модернизации не ради престижа, а ради реальной силы.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начались войны за независимость
</a:t>
            </a:r>
            <a:endParaRPr lang="en-US" sz="2213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42586" y="1457075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метрополии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Испанской империи после 1808 года лишил колонии привычного центра власти. Когда метрополия ослабла, местные элиты увидели возможность самостоятельно решать политическое будущее.
</a:t>
            </a:r>
            <a:endParaRPr lang="en-US" sz="843" dirty="0"/>
          </a:p>
        </p:txBody>
      </p:sp>
      <p:sp>
        <p:nvSpPr>
          <p:cNvPr id="15" name="Text 3"/>
          <p:cNvSpPr txBox="1"/>
          <p:nvPr/>
        </p:nvSpPr>
        <p:spPr>
          <a:xfrm>
            <a:off x="693270" y="2068200"/>
            <a:ext cx="4001649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дали языку независимости новые аргументы: народный суверенитет, права человека, законность власти. Для образованных кругов это стало не только лозунгом, но и программой действий.
</a:t>
            </a:r>
            <a:endParaRPr lang="en-US" sz="843" dirty="0"/>
          </a:p>
        </p:txBody>
      </p:sp>
      <p:sp>
        <p:nvSpPr>
          <p:cNvPr id="16" name="Text 4"/>
          <p:cNvSpPr txBox="1"/>
          <p:nvPr/>
        </p:nvSpPr>
        <p:spPr>
          <a:xfrm>
            <a:off x="675314" y="2687025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элит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Креолы всё чаще воспринимали ограничения со стороны колониальной администрации как несправедливость. Их недовольство усиливалось тем, что важные должности и торговые привилегии сохранялись за метрополией.
</a:t>
            </a:r>
            <a:endParaRPr lang="en-US" sz="843" dirty="0"/>
          </a:p>
        </p:txBody>
      </p:sp>
      <p:sp>
        <p:nvSpPr>
          <p:cNvPr id="17" name="Text 5"/>
          <p:cNvSpPr txBox="1"/>
          <p:nvPr/>
        </p:nvSpPr>
        <p:spPr>
          <a:xfrm>
            <a:off x="831889" y="3302500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торговые запреты и неравенство между группами населения превращали политический протест в социальный. Поэтому борьба за независимость затрагивала не только власть, но и повседневную жизнь.
</a:t>
            </a:r>
            <a:endParaRPr lang="en-US" sz="843" dirty="0"/>
          </a:p>
        </p:txBody>
      </p:sp>
      <p:sp>
        <p:nvSpPr>
          <p:cNvPr id="18" name="Text 6"/>
          <p:cNvSpPr txBox="1"/>
          <p:nvPr/>
        </p:nvSpPr>
        <p:spPr>
          <a:xfrm>
            <a:off x="704533" y="3917962"/>
            <a:ext cx="3982465" cy="570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восстаний
</a:t>
            </a:r>
            <a:pPr algn="l" indent="0" marL="0">
              <a:lnSpc>
                <a:spcPct val="115000"/>
              </a:lnSpc>
              <a:buNone/>
            </a:pPr>
            <a:r>
              <a:rPr lang="en-US" sz="2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возникали не в одном центре, а в разных регионах почти одновременно. Это сделало освобождение долгим, неровным и очень зависимым от местных условий.
</a:t>
            </a:r>
            <a:endParaRPr lang="en-US" sz="8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освобождения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освобождения шли неравномерно: одни территории поднимались раньше, другие завершали борьбу позже, поэтому карта региона менялась волнами.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не была единым событием: она развивалась поэтапно и завершалась лишь тогда, когда появлялись новые государственные институты.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независимости Латинской Америки, хронология 1808–1830 гг.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цена победы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Боливар и 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 Боливар стал символом освобождения северной части Южной Америки и борьбы за политическое единство. Однако после побед он столкнулся с трудностью: разные регионы по-разному понимали будущее новых государств.
</a:t>
            </a:r>
            <a:endParaRPr lang="en-US" sz="941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Сан-Мартин и кампания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де Сан-Мартин действовал в южной части континента и сыграл решающую роль в освобождении Аргентины, Чили и Перу. Его успехи показали, что независимость требовала не только идей, но и военной организации.
</a:t>
            </a:r>
            <a:endParaRPr lang="en-US" sz="941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Мексиканское восстание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Идальго и Хосе Мария Морелос подняли движение в Мексике и придали ему массовый характер. Их выступление стало началом долгой борьбы, в которой социальные требования переплелись с политическими.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новые государства столкнулись с внутренними конфликтами, спорами о границах и слабой централизацией. Победа над империей не означала немедленной устойчивости или согласия внутри общества.
</a:t>
            </a:r>
            <a:endParaRPr lang="en-US" sz="9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сюжета показывают общую закономерность: идеи и конфликты меняют государства быстрее, чем мирное развитие. Но прочный суверенитет возникает тогда, когда сила сочетается с договорённостью.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рождает порядок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2026-07-26T13:57:26Z</dcterms:created>
  <dcterms:modified xsi:type="dcterms:W3CDTF">2026-07-26T13:57:26Z</dcterms:modified>
</cp:coreProperties>
</file>