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31683" y="1684117"/>
            <a:ext cx="5641800" cy="18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 как основа классической генетики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2355245" y="3880413"/>
            <a:ext cx="443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подчиняется строгим закономерностям.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опытах с горохом Мендель показал, что признаки передаются не случайно, а по устойчивым количественным соотношениям. Его работа изменила представления о наследственности и стала фундаментом классической генетики, хотя признание пришло значительно позже.
</a:t>
            </a:r>
            <a:endParaRPr lang="en-US" sz="1446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Мендель открыл законы наследования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генетические понятия, необходимые для понимания законов
</a:t>
            </a:r>
            <a:endParaRPr lang="en-US" sz="2268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1520175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 — участок ДНК, который определяет развитие признака или направляет синтез определённого продукта. Именно гены несут наследственную информацию и задают основу различий между организмами.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179575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6246825" y="1520175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 — совокупность всех аллелей организма, а фенотип — набор реально проявляющихся признаков. Один и тот же генотип может давать внешний эффект только в определённых условиях.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246825" y="1179575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и фенотип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3289500" y="1520175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 — это разные варианты одного и того же гена. Они могут по-разному влиять на признак, поэтому в скрещиваниях важно учитывать, какие именно аллели получил организм.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3289500" y="1179575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
</a:t>
            </a:r>
            <a:endParaRPr lang="en-US" sz="1400" dirty="0"/>
          </a:p>
        </p:txBody>
      </p:sp>
      <p:sp>
        <p:nvSpPr>
          <p:cNvPr id="13" name="Text 8"/>
          <p:cNvSpPr txBox="1"/>
          <p:nvPr/>
        </p:nvSpPr>
        <p:spPr>
          <a:xfrm>
            <a:off x="4768263" y="3249600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Гомозигота содержит одинаковые аллели одного гена, а гетерозигота — разные. Эти состояния лежат в основе записи скрещиваний и позволяют предсказывать типы потомства.
</a:t>
            </a:r>
            <a:endParaRPr lang="en-US" sz="1100" dirty="0"/>
          </a:p>
        </p:txBody>
      </p:sp>
      <p:sp>
        <p:nvSpPr>
          <p:cNvPr id="14" name="Text 9"/>
          <p:cNvSpPr txBox="1"/>
          <p:nvPr/>
        </p:nvSpPr>
        <p:spPr>
          <a:xfrm>
            <a:off x="4768263" y="2909000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Гомозигота и гетерозигота
</a:t>
            </a:r>
            <a:endParaRPr lang="en-US" sz="1400" dirty="0"/>
          </a:p>
        </p:txBody>
      </p:sp>
      <p:sp>
        <p:nvSpPr>
          <p:cNvPr id="15" name="Text 10"/>
          <p:cNvSpPr txBox="1"/>
          <p:nvPr/>
        </p:nvSpPr>
        <p:spPr>
          <a:xfrm>
            <a:off x="1810938" y="3249600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Доминантный аллель проявляется уже в гетерозиготе, а рецессивный заметен только в гомозиготе. Это объясняет, почему некоторые признаки скрываются в первом поколении гибридов.
</a:t>
            </a:r>
            <a:endParaRPr lang="en-US" sz="1100" dirty="0"/>
          </a:p>
        </p:txBody>
      </p:sp>
      <p:sp>
        <p:nvSpPr>
          <p:cNvPr id="16" name="Text 11"/>
          <p:cNvSpPr txBox="1"/>
          <p:nvPr/>
        </p:nvSpPr>
        <p:spPr>
          <a:xfrm>
            <a:off x="1810938" y="2909000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Горох посевной как удобный объект для генетических опытов
</a:t>
            </a:r>
            <a:endParaRPr lang="en-US" sz="2268" dirty="0"/>
          </a:p>
        </p:txBody>
      </p:sp>
      <p:sp>
        <p:nvSpPr>
          <p:cNvPr id="12" name="Text 2"/>
          <p:cNvSpPr txBox="1"/>
          <p:nvPr/>
        </p:nvSpPr>
        <p:spPr>
          <a:xfrm>
            <a:off x="4879475" y="16469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Горох посевной быстро проходит жизненный цикл, поэтому результаты скрещиваний можно наблюдать за сравнительно короткое время. Это делало его особенно удобным для многолетних опытов Менделя.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487947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цикл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879475" y="37980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скрещивание давало достаточно большое число потомков, чтобы сравнивать доли признаков и видеть закономерности. Благодаря этому выводы можно было проверять на статистически надёжном материале.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4879475" y="36006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потомков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879475" y="30810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выбирал признаки с резко различимыми вариантами: жёлтые и зелёные семена, гладкие и морщинистые семена, фиолетовые и белые цветки, высокий и карликовый стебель.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4879475" y="28836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альтернативы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4879475" y="23639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способно к самоопылению, но при необходимости легко использовать искусственное перекрёстное опыление. Это позволяло точно задавать родительские формы и контролировать каждое скрещивание.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4879475" y="2166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опыления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скрещиваний и появление генотипического и фенотипического расщепления.
</a:t>
            </a:r>
            <a:endParaRPr lang="en-US" sz="1161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9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Моногибридное скрещивание: от родителей к потомству F2
</a:t>
            </a:r>
            <a:endParaRPr lang="en-US" sz="229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генотипов в F2 отражает расхождение аллелей при образовании гамет и их случайное соединение при оплодотворении.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Рецессивный аллель не исчезает в F1: он вновь проявляется в F2, создавая классическое расщепление 1:2:1.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результатов моногибридных скрещиваний Г. Менделя
</a:t>
            </a:r>
            <a:endParaRPr lang="en-US" sz="1092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признаков во втором поколении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8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закон Менделя — закон единообразия гибридов F1
</a:t>
            </a:r>
            <a:endParaRPr lang="en-US" sz="2281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02490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скрещиваются две чистые линии, различающиеся по одной паре альтернативных признаков, все потомки первого поколения получают одинаковый набор аллелей для этого гена.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198474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гомозиготных родителя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826215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полном доминировании в F1 проявляется только доминантный признак. Поэтому гибриды первого поколения выглядят одинаково, хотя их генотип уже содержит оба наследственных варианта.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22199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фенотип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802490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Рецессивный аллель не исчезает и не теряется: он сохраняется в генотипе гибрида. Это важно, потому что наследственный фактор может не проявляться внешне в первом поколении.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198474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Скрытый рецессивный аллель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826215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единообразия показывает, что внешнее сходство потомков не означает одинаковость наследственного материала. Именно поэтому для анализа наследования необходимо учитывать генотип, а не только фенотип.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222199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закона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70866"/>
            <a:ext cx="4356600" cy="1441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типичные итоги опытов при полном доминировании и помогает сопоставить несколько классических признаков гороха.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разных признаков при полном доминировании повторяется один и тот же результат: единообразие F1 и расщепление 3:1 во F2.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опыты Г. Менделя на горохе посевном
</a:t>
            </a:r>
            <a:endParaRPr lang="en-US" sz="137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5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результаты моногибридных скрещиваний
</a:t>
            </a:r>
            <a:endParaRPr lang="en-US" sz="24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70193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 F1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Гибриды первого поколения имеют одинаковый фенотип, но несут по два аллеля изучаемого гена. Это скрытое сочетание становится основой последующего расщепления.
</a:t>
            </a:r>
            <a:endParaRPr lang="en-US" sz="1348" dirty="0"/>
          </a:p>
        </p:txBody>
      </p:sp>
      <p:sp>
        <p:nvSpPr>
          <p:cNvPr id="8" name="Text 1"/>
          <p:cNvSpPr txBox="1"/>
          <p:nvPr/>
        </p:nvSpPr>
        <p:spPr>
          <a:xfrm>
            <a:off x="4763897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Потомство F2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случайном соединении гамет во втором поколении возникает генотипическое соотношение 1:2:1 и, при полном доминировании, фенотипическое расщепление 3:1.
</a:t>
            </a:r>
            <a:endParaRPr lang="en-US" sz="1348" dirty="0"/>
          </a:p>
        </p:txBody>
      </p:sp>
      <p:sp>
        <p:nvSpPr>
          <p:cNvPr id="9" name="Text 2"/>
          <p:cNvSpPr txBox="1"/>
          <p:nvPr/>
        </p:nvSpPr>
        <p:spPr>
          <a:xfrm>
            <a:off x="3017045" y="1461473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гамет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формировании гамет аллели одной пары расходятся, и каждая гамета получает только один из них. Именно это создаёт разные комбинации при дальнейшем оплодотворении.
</a:t>
            </a:r>
            <a:endParaRPr lang="en-US" sz="1348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закон Менделя — закон расщепления признаков
</a:t>
            </a:r>
            <a:endParaRPr lang="en-US" sz="241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575" y="1329931"/>
            <a:ext cx="3495000" cy="28396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7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как клеточная основа расхождения аллелей
</a:t>
            </a:r>
            <a:endParaRPr lang="en-US" sz="2679" dirty="0"/>
          </a:p>
        </p:txBody>
      </p:sp>
      <p:sp>
        <p:nvSpPr>
          <p:cNvPr id="11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837650" y="1575775"/>
            <a:ext cx="359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мейозе I гомологичные хромосомы расходятся к разным полюсам клетки, поэтому каждая будущая гамета получает только одну хромосому из пары и, следовательно, только один аллель.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37650" y="1242900"/>
            <a:ext cx="35427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Расхождение хромосом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37650" y="3787075"/>
            <a:ext cx="359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хромосом в мейозе объясняет, почему аллели расходятся по гаметам закономерно. Менделевские соотношения оказываются следствием клеточных процессов, а не случайности.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37650" y="3454200"/>
            <a:ext cx="35427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законами Менделя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837650" y="2681425"/>
            <a:ext cx="359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мейоза формируются гаплоидные клетки, которые содержат уменьшенный вдвое набор хромосом. Это обеспечивает сохранение постоянного числа хромосом у вида после оплодотворения.
</a:t>
            </a:r>
            <a:endParaRPr lang="en-US" sz="891" dirty="0"/>
          </a:p>
        </p:txBody>
      </p:sp>
      <p:sp>
        <p:nvSpPr>
          <p:cNvPr id="17" name="Text 7"/>
          <p:cNvSpPr txBox="1"/>
          <p:nvPr/>
        </p:nvSpPr>
        <p:spPr>
          <a:xfrm>
            <a:off x="4837650" y="2348550"/>
            <a:ext cx="35427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Гаплоидный набор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потомство от скрещивания с рецессивной гомозиготой помогает определить скрытый аллель у особи с доминантным фенотипом.
</a:t>
            </a:r>
            <a:endParaRPr lang="en-US" sz="1118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5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генотипа через анализирующее скрещивание
</a:t>
            </a:r>
            <a:endParaRPr lang="en-US" sz="24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закон Менделя — закон независимого наследования
</a:t>
            </a:r>
            <a:endParaRPr lang="en-US" sz="2268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02490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разных генов расходятся в гаметы независимо друг от друга, если соответствующие гены не сцеплены. Поэтому каждая гамета получает случайную комбинацию наследственных факторов.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198474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Сущность закона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826215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Классическое независимое наследование наблюдается, когда гены расположены в разных хромосомах или достаточно далеко друг от друга в одной хромосоме, чтобы кроссинговер разрушал сцепление.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22199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применимости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802490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скрещивании особей, различающихся по двум признакам, в F2 формируются четыре фенотипические группы. При полном доминировании и отсутствии сцепления возникает соотношение 9:3:3:1.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198474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Дигибридное скрещивание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826215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объясняет, почему признаки могут комбинироваться по-разному в потомстве и почему число возможных сочетаний возрастает при анализе нескольких генов одновременно.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222199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смысл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отражает независимое сочетание аллелей двух генов в гаметах и последующее случайное объединение их при оплодотворении.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Доминирующие комбинации встречаются чаще, но редкий двойной рецессивный вариант сохраняется, подтверждая вероятностный характер наследования.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схема дигибридного скрещивания по Менделю
</a:t>
            </a:r>
            <a:endParaRPr lang="en-US" sz="1179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Дигибридное расщепление 9:3:3:1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Условия, при которых работают законы Менделя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1520175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Менделевские соотношения проще всего наблюдать тогда, когда один аллель полностью подавляет проявление другого, а фенотипы легко различимы без промежуточных вариантов.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179575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доминирование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6246825" y="1520175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гены находятся в разных хромосомах или далеко друг от друга, они комбинируются свободно. При тесном сцеплении ожидаемые пропорции заметно искажаются.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246825" y="1179575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сцепления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3289500" y="1520175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анализа нужны признаки с ясно выраженными вариантами, например жёлтые и зелёные семена. Размытые или количественные признаки затрудняют выделение классических соотношений.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3289500" y="1179575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альтернативы
</a:t>
            </a:r>
            <a:endParaRPr lang="en-US" sz="1400" dirty="0"/>
          </a:p>
        </p:txBody>
      </p:sp>
      <p:sp>
        <p:nvSpPr>
          <p:cNvPr id="13" name="Text 8"/>
          <p:cNvSpPr txBox="1"/>
          <p:nvPr/>
        </p:nvSpPr>
        <p:spPr>
          <a:xfrm>
            <a:off x="4768263" y="3249600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 наиболее полно описывают организмы, у которых гаметы формируются через мейоз, а наследственные факторы передаются потомству при оплодотворении.
</a:t>
            </a:r>
            <a:endParaRPr lang="en-US" sz="1100" dirty="0"/>
          </a:p>
        </p:txBody>
      </p:sp>
      <p:sp>
        <p:nvSpPr>
          <p:cNvPr id="14" name="Text 9"/>
          <p:cNvSpPr txBox="1"/>
          <p:nvPr/>
        </p:nvSpPr>
        <p:spPr>
          <a:xfrm>
            <a:off x="4768263" y="2909000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
</a:t>
            </a:r>
            <a:endParaRPr lang="en-US" sz="1400" dirty="0"/>
          </a:p>
        </p:txBody>
      </p:sp>
      <p:sp>
        <p:nvSpPr>
          <p:cNvPr id="15" name="Text 10"/>
          <p:cNvSpPr txBox="1"/>
          <p:nvPr/>
        </p:nvSpPr>
        <p:spPr>
          <a:xfrm>
            <a:off x="1810938" y="3249600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Летальные аллели изменяют число выживших особей и нарушают стандартные пропорции. Поэтому расчёты Менделя точнее там, где все генотипы одинаково жизнеспособны.
</a:t>
            </a:r>
            <a:endParaRPr lang="en-US" sz="1100" dirty="0"/>
          </a:p>
        </p:txBody>
      </p:sp>
      <p:sp>
        <p:nvSpPr>
          <p:cNvPr id="16" name="Text 11"/>
          <p:cNvSpPr txBox="1"/>
          <p:nvPr/>
        </p:nvSpPr>
        <p:spPr>
          <a:xfrm>
            <a:off x="1810938" y="2909000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Жизнеспособное потомство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818" y="2992814"/>
            <a:ext cx="324000" cy="32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8499" y="3025214"/>
            <a:ext cx="324000" cy="25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83348" y="3025214"/>
            <a:ext cx="324000" cy="25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5939" y="1575494"/>
            <a:ext cx="324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50788" y="1575494"/>
            <a:ext cx="324000" cy="324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Случаи отклонения от классического менделевского наследования
</a:t>
            </a:r>
            <a:endParaRPr lang="en-US" sz="2268" dirty="0"/>
          </a:p>
        </p:txBody>
      </p:sp>
      <p:sp>
        <p:nvSpPr>
          <p:cNvPr id="11" name="Text 1"/>
          <p:cNvSpPr txBox="1"/>
          <p:nvPr/>
        </p:nvSpPr>
        <p:spPr>
          <a:xfrm>
            <a:off x="525818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Гетерозигота имеет промежуточный фенотип, поэтому расщепление по внешнему виду отличается от классической схемы. Примером служат розовые цветки львиного зева при скрещивании красных и белых форм.
</a:t>
            </a:r>
            <a:endParaRPr lang="en-US" sz="1010" dirty="0"/>
          </a:p>
        </p:txBody>
      </p:sp>
      <p:sp>
        <p:nvSpPr>
          <p:cNvPr id="12" name="Text 2"/>
          <p:cNvSpPr txBox="1"/>
          <p:nvPr/>
        </p:nvSpPr>
        <p:spPr>
          <a:xfrm>
            <a:off x="960649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доминирование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248499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Полигенные признаки формируются многими генами, а митохондриальная наследственность передаётся по материнской линии. В этих случаях классические менделевские пропорции либо сильно сглажены, либо отсутствуют.
</a:t>
            </a:r>
            <a:endParaRPr lang="en-US" sz="960" dirty="0"/>
          </a:p>
        </p:txBody>
      </p:sp>
      <p:sp>
        <p:nvSpPr>
          <p:cNvPr id="14" name="Text 4"/>
          <p:cNvSpPr txBox="1"/>
          <p:nvPr/>
        </p:nvSpPr>
        <p:spPr>
          <a:xfrm>
            <a:off x="6683330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типы наследования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383348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расположенные рядом в одной хромосоме, часто наследуются вместе. Это уменьшает число новых сочетаний признаков и делает результат скрещивания отличным от независимого наследования.
</a:t>
            </a:r>
            <a:endParaRPr lang="en-US" sz="1075" dirty="0"/>
          </a:p>
        </p:txBody>
      </p:sp>
      <p:sp>
        <p:nvSpPr>
          <p:cNvPr id="16" name="Text 6"/>
          <p:cNvSpPr txBox="1"/>
          <p:nvPr/>
        </p:nvSpPr>
        <p:spPr>
          <a:xfrm>
            <a:off x="3818179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Сцепление генов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50770" y="15797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4815939" y="193002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участками между гомологичными хромосомами создаёт рекомбинантные комбинации аллелей. Чем дальше гены друг от друга, тем выше вероятность их разъединения.
</a:t>
            </a:r>
            <a:endParaRPr lang="en-US" sz="1076" dirty="0"/>
          </a:p>
        </p:txBody>
      </p:sp>
      <p:sp>
        <p:nvSpPr>
          <p:cNvPr id="19" name="Text 9"/>
          <p:cNvSpPr txBox="1"/>
          <p:nvPr/>
        </p:nvSpPr>
        <p:spPr>
          <a:xfrm>
            <a:off x="1950788" y="193002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аллеля проявляются одновременно, не подавляя друг друга. В системе ABO это приводит к различимому сочетанию признаков, а не к простому доминированию одного варианта.
</a:t>
            </a:r>
            <a:endParaRPr lang="en-US" sz="1076" dirty="0"/>
          </a:p>
        </p:txBody>
      </p:sp>
      <p:sp>
        <p:nvSpPr>
          <p:cNvPr id="20" name="Text 10"/>
          <p:cNvSpPr txBox="1"/>
          <p:nvPr/>
        </p:nvSpPr>
        <p:spPr>
          <a:xfrm>
            <a:off x="2385620" y="15797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Кодоминирование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2090865"/>
            <a:ext cx="4356600" cy="1441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генетика и практические области применения менделевских закономерностей
</a:t>
            </a:r>
            <a:endParaRPr lang="en-US" sz="835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менделевские схемы помогают прогнозировать наследование и принимать практические решения.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сферах важны предсказуемость наследования и умение работать с вероятностями, а не только с внешним сходством родителей и потомков.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законов Менделя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575" y="1329931"/>
            <a:ext cx="3495000" cy="28396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менделевской генетики для медицины и селекции
</a:t>
            </a:r>
            <a:endParaRPr lang="en-US" sz="2273" dirty="0"/>
          </a:p>
        </p:txBody>
      </p:sp>
      <p:sp>
        <p:nvSpPr>
          <p:cNvPr id="11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837650" y="1575775"/>
            <a:ext cx="359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медицине менделевские модели позволяют оценивать вероятность проявления моногенных заболеваний и определять носителей рецессивных аллелей, особенно при анализе семейных историй и родословных.
</a:t>
            </a:r>
            <a:endParaRPr lang="en-US" sz="891" dirty="0"/>
          </a:p>
        </p:txBody>
      </p:sp>
      <p:sp>
        <p:nvSpPr>
          <p:cNvPr id="13" name="Text 3"/>
          <p:cNvSpPr txBox="1"/>
          <p:nvPr/>
        </p:nvSpPr>
        <p:spPr>
          <a:xfrm>
            <a:off x="4837650" y="1242900"/>
            <a:ext cx="35427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наследования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37650" y="3787075"/>
            <a:ext cx="359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известен тип наследования, тем надёжнее прогноз. Поэтому менделевские схемы остаются базовым инструментом для диагностики, планирования скрещиваний и учебного анализа задач.
</a:t>
            </a:r>
            <a:endParaRPr lang="en-US" sz="891" dirty="0"/>
          </a:p>
        </p:txBody>
      </p:sp>
      <p:sp>
        <p:nvSpPr>
          <p:cNvPr id="15" name="Text 5"/>
          <p:cNvSpPr txBox="1"/>
          <p:nvPr/>
        </p:nvSpPr>
        <p:spPr>
          <a:xfrm>
            <a:off x="4837650" y="3454200"/>
            <a:ext cx="35427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точность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837650" y="2681425"/>
            <a:ext cx="359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Селекционеры используют законы Менделя, чтобы заранее прогнозировать потомство, выбирать родительские пары и закреплять полезные признаки у растений и животных.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37650" y="2348550"/>
            <a:ext cx="35427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 селекции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удобно для быстрого распознавания типа скрещивания по результатам потомства и проверки гипотез о генотипах родителей.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задачи дают устойчивые и узнаваемые пропорции, поэтому таблица соотношений помогает быстро выбирать правильную модель наследования.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менделевские схемы наследования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8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соотношения потомства в генетических задачах
</a:t>
            </a:r>
            <a:endParaRPr lang="en-US" sz="23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185" y="1753568"/>
            <a:ext cx="2694900" cy="16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работ Менделя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611211" y="956436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1866 год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611211" y="1324766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опубликовал результаты своих опытов о наследовании признаков у гороха, но работа не получила немедленного признания научного сообщества.
</a:t>
            </a:r>
            <a:endParaRPr lang="en-US" sz="973" dirty="0"/>
          </a:p>
        </p:txBody>
      </p:sp>
      <p:sp>
        <p:nvSpPr>
          <p:cNvPr id="11" name="Text 3"/>
          <p:cNvSpPr txBox="1"/>
          <p:nvPr/>
        </p:nvSpPr>
        <p:spPr>
          <a:xfrm>
            <a:off x="3658651" y="1912245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1900 год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658651" y="2280575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Труды Менделя были переоткрыты Хуго де Фризом, Карлом Корренсом и Эрихом Чермаком, после чего их значение стало общепризнанным.
</a:t>
            </a:r>
            <a:endParaRPr lang="en-US" sz="1120" dirty="0"/>
          </a:p>
        </p:txBody>
      </p:sp>
      <p:sp>
        <p:nvSpPr>
          <p:cNvPr id="13" name="Text 5"/>
          <p:cNvSpPr txBox="1"/>
          <p:nvPr/>
        </p:nvSpPr>
        <p:spPr>
          <a:xfrm>
            <a:off x="6611211" y="2872340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генетики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611211" y="3240671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Менделевские идеи о дискретных наследственных факторах стали основой генетики как самостоятельной науки и повлияли на развитие биологии XX века.
</a:t>
            </a:r>
            <a:endParaRPr lang="en-US" sz="973" dirty="0"/>
          </a:p>
        </p:txBody>
      </p:sp>
      <p:sp>
        <p:nvSpPr>
          <p:cNvPr id="15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Менделя: основа предсказуемости наследования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 показывают, что наследование не хаотично: признаки передаются через гаметы, подчиняются вероятностным соотношениям и помогают точно анализировать потомство, заболевания и селекционные результаты.
</a:t>
            </a:r>
            <a:endParaRPr lang="en-US" sz="130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2026-06-02T02:14:27Z</dcterms:created>
  <dcterms:modified xsi:type="dcterms:W3CDTF">2026-06-02T02:14:27Z</dcterms:modified>
</cp:coreProperties>
</file>