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jpeg"/><Relationship Id="rId8" Type="http://schemas.openxmlformats.org/officeDocument/2006/relationships/image" Target="../media/image-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jpe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image" Target="../media/image-10-8.jpeg"/><Relationship Id="rId9" Type="http://schemas.openxmlformats.org/officeDocument/2006/relationships/image" Target="../media/image-10-9.png"/><Relationship Id="rId10" Type="http://schemas.openxmlformats.org/officeDocument/2006/relationships/image" Target="../media/image-10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jpeg"/><Relationship Id="rId8" Type="http://schemas.openxmlformats.org/officeDocument/2006/relationships/image" Target="../media/image-11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jpeg"/><Relationship Id="rId8" Type="http://schemas.openxmlformats.org/officeDocument/2006/relationships/image" Target="../media/image-1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image" Target="../media/image-15-8.png"/><Relationship Id="rId9" Type="http://schemas.openxmlformats.org/officeDocument/2006/relationships/image" Target="../media/image-15-9.png"/><Relationship Id="rId10" Type="http://schemas.openxmlformats.org/officeDocument/2006/relationships/image" Target="../media/image-15-10.png"/><Relationship Id="rId11" Type="http://schemas.openxmlformats.org/officeDocument/2006/relationships/image" Target="../media/image-15-11.png"/><Relationship Id="rId12" Type="http://schemas.openxmlformats.org/officeDocument/2006/relationships/image" Target="../media/image-15-12.png"/><Relationship Id="rId13" Type="http://schemas.openxmlformats.org/officeDocument/2006/relationships/image" Target="../media/image-15-13.png"/><Relationship Id="rId14" Type="http://schemas.openxmlformats.org/officeDocument/2006/relationships/image" Target="../media/image-15-14.png"/><Relationship Id="rId15" Type="http://schemas.openxmlformats.org/officeDocument/2006/relationships/slideLayout" Target="../slideLayouts/slideLayout1.xml"/><Relationship Id="rId1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jpeg"/><Relationship Id="rId8" Type="http://schemas.openxmlformats.org/officeDocument/2006/relationships/image" Target="../media/image-17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jpeg"/><Relationship Id="rId4" Type="http://schemas.openxmlformats.org/officeDocument/2006/relationships/image" Target="../media/image-18-4.png"/><Relationship Id="rId5" Type="http://schemas.openxmlformats.org/officeDocument/2006/relationships/image" Target="../media/image-18-5.jpeg"/><Relationship Id="rId6" Type="http://schemas.openxmlformats.org/officeDocument/2006/relationships/image" Target="../media/image-18-6.png"/><Relationship Id="rId7" Type="http://schemas.openxmlformats.org/officeDocument/2006/relationships/image" Target="../media/image-18-7.jpeg"/><Relationship Id="rId8" Type="http://schemas.openxmlformats.org/officeDocument/2006/relationships/image" Target="../media/image-18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58488" y="238187"/>
            <a:ext cx="4274529" cy="470657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290602" y="1394505"/>
            <a:ext cx="3141289" cy="117724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Чудо под ногами
</a:t>
            </a:r>
            <a:endParaRPr lang="en-US" sz="3600" dirty="0"/>
          </a:p>
        </p:txBody>
      </p:sp>
      <p:sp>
        <p:nvSpPr>
          <p:cNvPr id="7" name="Text 1"/>
          <p:cNvSpPr txBox="1"/>
          <p:nvPr/>
        </p:nvSpPr>
        <p:spPr>
          <a:xfrm>
            <a:off x="1290602" y="2914262"/>
            <a:ext cx="3141289" cy="69984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Почва — тонкий слой земли, который кормит растения и нас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1290602" y="3767116"/>
            <a:ext cx="3141289" cy="4447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64439" y="194425"/>
            <a:ext cx="4302673" cy="4727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98337" y="358714"/>
            <a:ext cx="4024563" cy="13078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EE5E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Почва — основа жизни вокруг нас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398337" y="1872267"/>
            <a:ext cx="4024563" cy="215680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Почва растёт очень медленно, но без неё не было бы лесов, огородов и урожая. В ней живут миллионы крошечных существ, а растения получают всё нужное для роста.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26922" y="3090836"/>
            <a:ext cx="2730700" cy="169335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398337" y="358714"/>
            <a:ext cx="7087622" cy="7215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чего состоит почва
</a:t>
            </a:r>
            <a:endParaRPr lang="en-US" sz="2400" dirty="0"/>
          </a:p>
        </p:txBody>
      </p:sp>
      <p:sp>
        <p:nvSpPr>
          <p:cNvPr id="12" name="Text 1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  <p:sp>
        <p:nvSpPr>
          <p:cNvPr id="13" name="Text 2"/>
          <p:cNvSpPr txBox="1"/>
          <p:nvPr/>
        </p:nvSpPr>
        <p:spPr>
          <a:xfrm>
            <a:off x="398338" y="1705331"/>
            <a:ext cx="2616307" cy="12319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Камешки и песок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почве есть мелкие камешки и песок. Они делают её более рыхлой и помогают воде проходить глубже, а корням — легче расправляться в земле.
</a:t>
            </a:r>
            <a:endParaRPr lang="en-US" sz="1100" dirty="0"/>
          </a:p>
        </p:txBody>
      </p:sp>
      <p:sp>
        <p:nvSpPr>
          <p:cNvPr id="14" name="Text 3"/>
          <p:cNvSpPr txBox="1"/>
          <p:nvPr/>
        </p:nvSpPr>
        <p:spPr>
          <a:xfrm>
            <a:off x="398338" y="3476563"/>
            <a:ext cx="2616307" cy="12319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Перегной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Перегной — это остатки листьев, корешков и других живых существ, которые разложились. Чем его больше, тем почва темнее и обычно плодороднее.
</a:t>
            </a:r>
            <a:endParaRPr lang="en-US" sz="1100" dirty="0"/>
          </a:p>
        </p:txBody>
      </p:sp>
      <p:sp>
        <p:nvSpPr>
          <p:cNvPr id="15" name="Text 4"/>
          <p:cNvSpPr txBox="1"/>
          <p:nvPr/>
        </p:nvSpPr>
        <p:spPr>
          <a:xfrm>
            <a:off x="3264396" y="1705331"/>
            <a:ext cx="2616307" cy="12319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Глина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Глина удерживает воду и делает землю плотнее. Если её слишком много, почва становится тяжёлой, а если в меру — помогает сохранять влагу для растений.
</a:t>
            </a:r>
            <a:endParaRPr lang="en-US" sz="1100" dirty="0"/>
          </a:p>
        </p:txBody>
      </p:sp>
      <p:sp>
        <p:nvSpPr>
          <p:cNvPr id="16" name="Text 5"/>
          <p:cNvSpPr txBox="1"/>
          <p:nvPr/>
        </p:nvSpPr>
        <p:spPr>
          <a:xfrm>
            <a:off x="6129357" y="3476563"/>
            <a:ext cx="2616307" cy="12319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Плодородная земля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Почва с хорошим запасом перегноя лучше подходит для растений. Она даёт им питание, удерживает влагу и помогает вырастить крепкие стебли, листья и плоды.
</a:t>
            </a:r>
            <a:endParaRPr lang="en-US" sz="1100" dirty="0"/>
          </a:p>
        </p:txBody>
      </p:sp>
      <p:sp>
        <p:nvSpPr>
          <p:cNvPr id="17" name="Text 6"/>
          <p:cNvSpPr txBox="1"/>
          <p:nvPr/>
        </p:nvSpPr>
        <p:spPr>
          <a:xfrm>
            <a:off x="6130454" y="1705331"/>
            <a:ext cx="2616307" cy="12319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и воздух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 частицами почвы находятся вода и воздух. Они нужны корням и почвенным жителям, чтобы дышать, пить и спокойно жить под землёй.
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23385" y="3387493"/>
            <a:ext cx="8522150" cy="1439777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живёт в почве
</a:t>
            </a:r>
            <a:endParaRPr lang="en-US" sz="2400" dirty="0"/>
          </a:p>
        </p:txBody>
      </p:sp>
      <p:sp>
        <p:nvSpPr>
          <p:cNvPr id="11" name="Text 1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  <p:sp>
        <p:nvSpPr>
          <p:cNvPr id="12" name="Text 2"/>
          <p:cNvSpPr txBox="1"/>
          <p:nvPr/>
        </p:nvSpPr>
        <p:spPr>
          <a:xfrm>
            <a:off x="673100" y="1880164"/>
            <a:ext cx="1460500" cy="116944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Дождевые черви
</a:t>
            </a:r>
            <a:pPr algn="l" indent="0" marL="0">
              <a:lnSpc>
                <a:spcPct val="100000"/>
              </a:lnSpc>
              <a:buNone/>
            </a:pPr>
            <a:r>
              <a:rPr lang="en-US" sz="26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7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Дождевые черви прокладывают в земле ходы. По ним в почву попадают воздух и вода, а сама земля становится мягче и удобнее для корней.
</a:t>
            </a:r>
            <a:endParaRPr lang="en-US" sz="1070" dirty="0"/>
          </a:p>
        </p:txBody>
      </p:sp>
      <p:sp>
        <p:nvSpPr>
          <p:cNvPr id="13" name="Text 3"/>
          <p:cNvSpPr txBox="1"/>
          <p:nvPr/>
        </p:nvSpPr>
        <p:spPr>
          <a:xfrm>
            <a:off x="2782528" y="1880164"/>
            <a:ext cx="1460500" cy="116944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9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Муравьи и жуки
</a:t>
            </a:r>
            <a:pPr algn="l" indent="0" marL="0">
              <a:lnSpc>
                <a:spcPct val="100000"/>
              </a:lnSpc>
              <a:buNone/>
            </a:pPr>
            <a:r>
              <a:rPr lang="en-US" sz="24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9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Муравьи и жуки тоже живут под землёй или рядом с ней. Они помогают перемешивать землю и участвуют в жизни маленького подземного мира.
</a:t>
            </a:r>
            <a:endParaRPr lang="en-US" sz="995" dirty="0"/>
          </a:p>
        </p:txBody>
      </p:sp>
      <p:sp>
        <p:nvSpPr>
          <p:cNvPr id="14" name="Text 4"/>
          <p:cNvSpPr txBox="1"/>
          <p:nvPr/>
        </p:nvSpPr>
        <p:spPr>
          <a:xfrm>
            <a:off x="4899576" y="1880164"/>
            <a:ext cx="1460500" cy="116944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Личинки
</a:t>
            </a:r>
            <a:pPr algn="l" indent="0" marL="0">
              <a:lnSpc>
                <a:spcPct val="100000"/>
              </a:lnSpc>
              <a:buNone/>
            </a:pPr>
            <a:r>
              <a:rPr lang="en-US" sz="26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Личинки насекомых проводят в почве часть своей жизни. Для них это настоящий дом, где можно спрятаться, расти и ждать превращения.
</a:t>
            </a:r>
            <a:endParaRPr lang="en-US" sz="1059" dirty="0"/>
          </a:p>
        </p:txBody>
      </p:sp>
      <p:sp>
        <p:nvSpPr>
          <p:cNvPr id="15" name="Text 5"/>
          <p:cNvSpPr txBox="1"/>
          <p:nvPr/>
        </p:nvSpPr>
        <p:spPr>
          <a:xfrm>
            <a:off x="7013190" y="1880164"/>
            <a:ext cx="1460500" cy="116944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9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Микробы
</a:t>
            </a:r>
            <a:pPr algn="l" indent="0" marL="0">
              <a:lnSpc>
                <a:spcPct val="100000"/>
              </a:lnSpc>
              <a:buNone/>
            </a:pPr>
            <a:r>
              <a:rPr lang="en-US" sz="24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9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Микробы слишком малы, чтобы увидеть их глазами, но они очень важны. Они разлагают остатки растений и помогают почве становиться живой и богатой.
</a:t>
            </a:r>
            <a:endParaRPr lang="en-US" sz="995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почва помогает растениям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2726965" y="2579073"/>
            <a:ext cx="1549291" cy="17905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для роста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почвы корни получают воду. Она нужна, чтобы листья не вяли, стебли росли, а цветы и плоды могли появиться вовремя.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4844013" y="2579073"/>
            <a:ext cx="1549291" cy="17905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Питательные вещества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земле есть полезные вещества, которые помогают растениям набирать силу. Без них зелёным жителям было бы трудно стать крепкими и здоровыми.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617537" y="2579073"/>
            <a:ext cx="1549291" cy="17905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Крепкие корни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Корни прочно держатся в почве, словно в надёжной опоре. Благодаря этому растение не падает и может спокойно расти вверх к свету.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6957626" y="2579073"/>
            <a:ext cx="1549291" cy="17905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Рыхлая земля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почва рыхлая и богатая перегноем, корням легче пробираться вглубь. Тогда овощи, цветы и ягоды растут бодро, как на весёлой зарядке.
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8336" y="1731637"/>
            <a:ext cx="8347328" cy="277291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567745"/>
            <a:ext cx="7027500" cy="7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из камня появляется почва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Процесс образования почвы идёт очень медленно, но постоянно.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66958" y="1671375"/>
            <a:ext cx="3193475" cy="311239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98337" y="358714"/>
            <a:ext cx="7087500" cy="72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Чёрная и светлая почва
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  <p:sp>
        <p:nvSpPr>
          <p:cNvPr id="11" name="Text 2"/>
          <p:cNvSpPr txBox="1"/>
          <p:nvPr/>
        </p:nvSpPr>
        <p:spPr>
          <a:xfrm>
            <a:off x="398337" y="3476563"/>
            <a:ext cx="2450893" cy="12319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любимчики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Одни растения любят влажную и мягкую землю, а другие предпочитают более сухую и лёгкую. У почвы тоже есть свои любимцы, как у нас есть любимая каша.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398337" y="1705331"/>
            <a:ext cx="2450893" cy="12319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Тёмная и богатая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Чёрная почва обычно содержит больше перегноя. Она лучше удерживает влагу и чаще бывает очень плодородной, поэтому растения чувствуют себя в ней особенно хорошо.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6294772" y="3476563"/>
            <a:ext cx="2450893" cy="12319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важно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знать, какая почва где лучше подходит, можно правильно ухаживать за грядками и клумбами. Тогда растения растут увереннее и радуют урожаем.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6294772" y="1705331"/>
            <a:ext cx="2450893" cy="12319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Светлая и песчаная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Светлая почва с большим количеством песка быстрее пропускает воду. Она быстрее высыхает, но зато остаётся лёгкой и рыхлой.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дождевой червь — помощник
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  <p:sp>
        <p:nvSpPr>
          <p:cNvPr id="11" name="Text 2"/>
          <p:cNvSpPr txBox="1"/>
          <p:nvPr/>
        </p:nvSpPr>
        <p:spPr>
          <a:xfrm>
            <a:off x="673100" y="2120900"/>
            <a:ext cx="1460500" cy="218432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Проглатывает землю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Дождевой червь пропускает землю через себя и оставляет после работы маленькие рыхлые комочки. Из-за этого почва становится мягче.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2782528" y="2120900"/>
            <a:ext cx="1460500" cy="218432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Делает ходы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ходы помогают воздуху и воде попадать глубже. Корни растений получают больше свободы, а земля не становится слишком плотной.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4899576" y="2120900"/>
            <a:ext cx="1460500" cy="218432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Помогает почве жить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работы червей почва становится более живой и удобной для растений. В ней легче движется вода и лучше дышат корни.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7013190" y="2120900"/>
            <a:ext cx="1460500" cy="218432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Незаметный труженик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Червь работает тихо, без шума и аплодисментов. Но его труд очень полезен: без такого помощника земле было бы труднее оставаться рыхлой.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98337" y="358714"/>
            <a:ext cx="7087622" cy="7215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нельзя сильно топтать землю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398337" y="3476563"/>
            <a:ext cx="4044745" cy="12319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Трудно червям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Дождевым червям и другим маленьким жителям тяжелее двигаться в уплотнённой почве. Им приходится пробираться почти как в очень тесном коридоре.
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398337" y="1705331"/>
            <a:ext cx="4044745" cy="12319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Меньше воздуха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почву сильно сжимают ногами или техникой, в ней остаётся меньше воздуха. Корням становится трудно дышать, а растения растут медленнее.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4571999" y="3476563"/>
            <a:ext cx="4044745" cy="12319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Помогают дорожки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ходить по тропинкам и беречь грядки, почва остаётся рыхлой. Тогда она лучше пропускает воздух и воду, а растения чувствуют себя спокойно.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4571999" y="1705331"/>
            <a:ext cx="4044745" cy="12319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Меньше воды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Плотная земля хуже впитывает влагу. Вода задерживается сверху или уходит не туда, где она особенно нужна растениям.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6774" y="1290793"/>
            <a:ext cx="2689325" cy="140244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68562" y="1290793"/>
            <a:ext cx="2689325" cy="1402441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133205" y="1290793"/>
            <a:ext cx="2689325" cy="1402441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670223" y="2680097"/>
            <a:ext cx="2160000" cy="3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Земля, которая пьёт дождь
</a:t>
            </a:r>
            <a:endParaRPr lang="en-US" sz="1200" dirty="0"/>
          </a:p>
        </p:txBody>
      </p:sp>
      <p:sp>
        <p:nvSpPr>
          <p:cNvPr id="13" name="Text 1"/>
          <p:cNvSpPr txBox="1"/>
          <p:nvPr/>
        </p:nvSpPr>
        <p:spPr>
          <a:xfrm>
            <a:off x="670225" y="3327800"/>
            <a:ext cx="2160000" cy="114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дождя почва впитывает воду, как губка. Она не торопится: сначала собирает капли, а потом понемногу делится ими с растениями. Так земля помогает зелёным жителям переживать сухие дни и не вянуть раньше времени.
</a:t>
            </a:r>
            <a:endParaRPr lang="en-US" sz="1125" dirty="0"/>
          </a:p>
        </p:txBody>
      </p:sp>
      <p:sp>
        <p:nvSpPr>
          <p:cNvPr id="14" name="Text 2"/>
          <p:cNvSpPr txBox="1"/>
          <p:nvPr/>
        </p:nvSpPr>
        <p:spPr>
          <a:xfrm>
            <a:off x="3539343" y="2680097"/>
            <a:ext cx="2160000" cy="3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корней мало
</a:t>
            </a:r>
            <a:endParaRPr lang="en-US" sz="1200" dirty="0"/>
          </a:p>
        </p:txBody>
      </p:sp>
      <p:sp>
        <p:nvSpPr>
          <p:cNvPr id="15" name="Text 3"/>
          <p:cNvSpPr txBox="1"/>
          <p:nvPr/>
        </p:nvSpPr>
        <p:spPr>
          <a:xfrm>
            <a:off x="3539343" y="3327797"/>
            <a:ext cx="2160000" cy="10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голой земле дождю легче смывать верхний слой. Вода уносит мелкие частицы, и почва становится беднее. Если же на участке растут трава, кусты и деревья, их корни удерживают землю на месте и работают как природная защита.
</a:t>
            </a:r>
            <a:endParaRPr lang="en-US" sz="1063" dirty="0"/>
          </a:p>
        </p:txBody>
      </p:sp>
      <p:sp>
        <p:nvSpPr>
          <p:cNvPr id="16" name="Text 4"/>
          <p:cNvSpPr txBox="1"/>
          <p:nvPr/>
        </p:nvSpPr>
        <p:spPr>
          <a:xfrm>
            <a:off x="6407595" y="2680097"/>
            <a:ext cx="2160000" cy="3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Зелёный щит для почвы
</a:t>
            </a:r>
            <a:endParaRPr lang="en-US" sz="1200" dirty="0"/>
          </a:p>
        </p:txBody>
      </p:sp>
      <p:sp>
        <p:nvSpPr>
          <p:cNvPr id="17" name="Text 5"/>
          <p:cNvSpPr txBox="1"/>
          <p:nvPr/>
        </p:nvSpPr>
        <p:spPr>
          <a:xfrm>
            <a:off x="6407595" y="3327797"/>
            <a:ext cx="2160000" cy="10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Трава и другие растения прикрывают землю от сильного дождя и ветра. Они помогают воде уходить в почву постепенно, а не уносить её прочь. Поэтому даже маленькая лужайка может быть настоящим защитником почвы.
</a:t>
            </a:r>
            <a:endParaRPr lang="en-US" sz="1063" dirty="0"/>
          </a:p>
        </p:txBody>
      </p:sp>
      <p:sp>
        <p:nvSpPr>
          <p:cNvPr id="18" name="Text 6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Почва и вода
</a:t>
            </a:r>
            <a:endParaRPr lang="en-US" sz="2400" dirty="0"/>
          </a:p>
        </p:txBody>
      </p:sp>
      <p:sp>
        <p:nvSpPr>
          <p:cNvPr id="19" name="Text 7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23385" y="3387493"/>
            <a:ext cx="8522150" cy="1439777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Почва в лесу и в огороде
</a:t>
            </a:r>
            <a:endParaRPr lang="en-US" sz="2400" dirty="0"/>
          </a:p>
        </p:txBody>
      </p:sp>
      <p:sp>
        <p:nvSpPr>
          <p:cNvPr id="11" name="Text 1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  <p:sp>
        <p:nvSpPr>
          <p:cNvPr id="12" name="Text 2"/>
          <p:cNvSpPr txBox="1"/>
          <p:nvPr/>
        </p:nvSpPr>
        <p:spPr>
          <a:xfrm>
            <a:off x="547141" y="1776338"/>
            <a:ext cx="1660542" cy="13899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4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Лесная защита
</a:t>
            </a:r>
            <a:pPr algn="l" indent="0" marL="0">
              <a:lnSpc>
                <a:spcPct val="100000"/>
              </a:lnSpc>
              <a:buNone/>
            </a:pPr>
            <a:r>
              <a:rPr lang="en-US" sz="28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лесу почву укрывают опавшие листья, мох, трава и корни деревьев. Такой «зелёный ковёр» бережёт землю от солнца, ветра и быстрого вымывания дождём.
</a:t>
            </a:r>
            <a:endParaRPr lang="en-US" sz="1146" dirty="0"/>
          </a:p>
        </p:txBody>
      </p:sp>
      <p:sp>
        <p:nvSpPr>
          <p:cNvPr id="13" name="Text 3"/>
          <p:cNvSpPr txBox="1"/>
          <p:nvPr/>
        </p:nvSpPr>
        <p:spPr>
          <a:xfrm>
            <a:off x="2656569" y="1776338"/>
            <a:ext cx="1660542" cy="13899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Огород требует заботы
</a:t>
            </a:r>
            <a:pPr algn="l" indent="0" marL="0">
              <a:lnSpc>
                <a:spcPct val="100000"/>
              </a:lnSpc>
              <a:buNone/>
            </a:pPr>
            <a:r>
              <a:rPr lang="en-US" sz="28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2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грядках землю нужно рыхлить, не пересушивать и не засорять мусором. Тогда в ней остаётся воздух, а корни овощей легче находят воду и питание.
</a:t>
            </a:r>
            <a:endParaRPr lang="en-US" sz="1126" dirty="0"/>
          </a:p>
        </p:txBody>
      </p:sp>
      <p:sp>
        <p:nvSpPr>
          <p:cNvPr id="14" name="Text 4"/>
          <p:cNvSpPr txBox="1"/>
          <p:nvPr/>
        </p:nvSpPr>
        <p:spPr>
          <a:xfrm>
            <a:off x="4773617" y="1776338"/>
            <a:ext cx="1660542" cy="13899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Щедрая земля
</a:t>
            </a:r>
            <a:pPr algn="l" indent="0" marL="0">
              <a:lnSpc>
                <a:spcPct val="100000"/>
              </a:lnSpc>
              <a:buNone/>
            </a:pPr>
            <a:r>
              <a:rPr lang="en-US" sz="28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5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Хорошая почва помогает вырастить морковь, картофель, клубнику и зелень. Если в ней много перегноя, растения становятся крепче, а урожай — богаче и вкуснее.
</a:t>
            </a:r>
            <a:endParaRPr lang="en-US" sz="1152" dirty="0"/>
          </a:p>
        </p:txBody>
      </p:sp>
      <p:sp>
        <p:nvSpPr>
          <p:cNvPr id="15" name="Text 5"/>
          <p:cNvSpPr txBox="1"/>
          <p:nvPr/>
        </p:nvSpPr>
        <p:spPr>
          <a:xfrm>
            <a:off x="6887231" y="1776338"/>
            <a:ext cx="1660542" cy="13899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6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каждой земли свой характер
</a:t>
            </a:r>
            <a:pPr algn="l" indent="0" marL="0">
              <a:lnSpc>
                <a:spcPct val="100000"/>
              </a:lnSpc>
              <a:buNone/>
            </a:pPr>
            <a:r>
              <a:rPr lang="en-US" sz="26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6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лесу и в огороде почва выглядит и ведёт себя по-разному, но обе нуждаются в бережном отношении. Если заботиться о земле, она дольше остаётся живой и плодородной.
</a:t>
            </a:r>
            <a:endParaRPr lang="en-US" sz="1068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66958" y="1671375"/>
            <a:ext cx="3193475" cy="311239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98337" y="358714"/>
            <a:ext cx="7087500" cy="72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люди помогают почве
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  <p:sp>
        <p:nvSpPr>
          <p:cNvPr id="11" name="Text 2"/>
          <p:cNvSpPr txBox="1"/>
          <p:nvPr/>
        </p:nvSpPr>
        <p:spPr>
          <a:xfrm>
            <a:off x="398337" y="3476563"/>
            <a:ext cx="2450893" cy="12319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Чистые места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не бросать мусор на землю, почва остаётся чистой и не теряет своих свойств. Даже маленькая бумажка или пакет могут мешать растениям и вредить живым обитателям почвы.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398337" y="1705331"/>
            <a:ext cx="2450893" cy="12319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Компост вместо отходов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Опавшие листья, траву и овощные очистки можно не выбрасывать, а превращать в компост. Он возвращает земле питательные вещества и делает почву более рыхлой и полезной для растений.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6294772" y="3476563"/>
            <a:ext cx="2450893" cy="12319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Бережное отношение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люди аккуратно работают на грядках, сажают растения и не повреждают землю без нужды, почва дольше остаётся плодородной. Добрые дела для земли всегда возвращаются хорошим урожаем.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6294772" y="1705331"/>
            <a:ext cx="2450893" cy="12319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Зелёная защита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Деревья, кусты и травы удерживают землю своими корнями, словно держат её за руку. Благодаря им почва меньше размывается дождём и медленнее уносится ветром.
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23385" y="3387493"/>
            <a:ext cx="8522150" cy="1439777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вредно для почвы
</a:t>
            </a:r>
            <a:endParaRPr lang="en-US" sz="2400" dirty="0"/>
          </a:p>
        </p:txBody>
      </p:sp>
      <p:sp>
        <p:nvSpPr>
          <p:cNvPr id="11" name="Text 1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  <p:sp>
        <p:nvSpPr>
          <p:cNvPr id="12" name="Text 2"/>
          <p:cNvSpPr txBox="1"/>
          <p:nvPr/>
        </p:nvSpPr>
        <p:spPr>
          <a:xfrm>
            <a:off x="673100" y="1880164"/>
            <a:ext cx="1460500" cy="116944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9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Мусор на земле
</a:t>
            </a:r>
            <a:pPr algn="l" indent="0" marL="0">
              <a:lnSpc>
                <a:spcPct val="100000"/>
              </a:lnSpc>
              <a:buNone/>
            </a:pPr>
            <a:r>
              <a:rPr lang="en-US" sz="24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9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Брошенные бутылки, пакеты и другой мусор мешают почве дышать и портят её чистоту. Под таким слоем растениям труднее расти, а земле — оставаться живой и полезной.
</a:t>
            </a:r>
            <a:endParaRPr lang="en-US" sz="995" dirty="0"/>
          </a:p>
        </p:txBody>
      </p:sp>
      <p:sp>
        <p:nvSpPr>
          <p:cNvPr id="13" name="Text 3"/>
          <p:cNvSpPr txBox="1"/>
          <p:nvPr/>
        </p:nvSpPr>
        <p:spPr>
          <a:xfrm>
            <a:off x="2782528" y="1880164"/>
            <a:ext cx="1460500" cy="116944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9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Лишняя химия
</a:t>
            </a:r>
            <a:pPr algn="l" indent="0" marL="0">
              <a:lnSpc>
                <a:spcPct val="100000"/>
              </a:lnSpc>
              <a:buNone/>
            </a:pPr>
            <a:r>
              <a:rPr lang="en-US" sz="22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9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вещества, попавшие в землю, могут вредить микробам и корням растений. Тогда почва хуже кормит зелёных жителей и медленнее восстанавливается после повреждений.
</a:t>
            </a:r>
            <a:endParaRPr lang="en-US" sz="898" dirty="0"/>
          </a:p>
        </p:txBody>
      </p:sp>
      <p:sp>
        <p:nvSpPr>
          <p:cNvPr id="14" name="Text 4"/>
          <p:cNvSpPr txBox="1"/>
          <p:nvPr/>
        </p:nvSpPr>
        <p:spPr>
          <a:xfrm>
            <a:off x="4899576" y="1880164"/>
            <a:ext cx="1460500" cy="116944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9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Вырубка лесов
</a:t>
            </a:r>
            <a:pPr algn="l" indent="0" marL="0">
              <a:lnSpc>
                <a:spcPct val="100000"/>
              </a:lnSpc>
              <a:buNone/>
            </a:pPr>
            <a:r>
              <a:rPr lang="en-US" sz="24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9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исчезают деревья, почва остаётся без защиты. Её легче смывает дождь и сдувает ветер, а верхний плодородный слой постепенно становится беднее.
</a:t>
            </a:r>
            <a:endParaRPr lang="en-US" sz="995" dirty="0"/>
          </a:p>
        </p:txBody>
      </p:sp>
      <p:sp>
        <p:nvSpPr>
          <p:cNvPr id="15" name="Text 5"/>
          <p:cNvSpPr txBox="1"/>
          <p:nvPr/>
        </p:nvSpPr>
        <p:spPr>
          <a:xfrm>
            <a:off x="7013190" y="1880164"/>
            <a:ext cx="1460500" cy="116944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5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Тяжёлая техника
</a:t>
            </a:r>
            <a:pPr algn="l" indent="0" marL="0">
              <a:lnSpc>
                <a:spcPct val="100000"/>
              </a:lnSpc>
              <a:buNone/>
            </a:pPr>
            <a:r>
              <a:rPr lang="en-US" sz="24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5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Частая езда тяжёлых машин сильно уплотняет землю. В ней становится меньше воздуха и воды, поэтому корням растений труднее развиваться, а дождевым червям — двигаться.
</a:t>
            </a:r>
            <a:endParaRPr lang="en-US" sz="959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8336" y="1731637"/>
            <a:ext cx="8347328" cy="277291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567745"/>
            <a:ext cx="7027500" cy="7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сохранить почву чистой и живой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Полезные действия, которые помогают земле оставаться рыхлой, чистой и богатой перегноем.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4948" y="1900220"/>
            <a:ext cx="720000" cy="720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849779" y="1900220"/>
            <a:ext cx="720000" cy="720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29948" y="3478989"/>
            <a:ext cx="630000" cy="7200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4894779" y="3465336"/>
            <a:ext cx="630000" cy="7200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5" name="Image 13" descr="preencoded.png">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6" name="Text 0"/>
          <p:cNvSpPr txBox="1"/>
          <p:nvPr/>
        </p:nvSpPr>
        <p:spPr>
          <a:xfrm>
            <a:off x="398337" y="358714"/>
            <a:ext cx="7087621" cy="7215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Почва и наш хлеб
</a:t>
            </a:r>
            <a:endParaRPr lang="en-US" sz="2400" dirty="0"/>
          </a:p>
        </p:txBody>
      </p:sp>
      <p:sp>
        <p:nvSpPr>
          <p:cNvPr id="17" name="Text 1"/>
          <p:cNvSpPr txBox="1"/>
          <p:nvPr/>
        </p:nvSpPr>
        <p:spPr>
          <a:xfrm>
            <a:off x="1569812" y="1883268"/>
            <a:ext cx="2520000" cy="7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4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Хлеб начинается с земли
</a:t>
            </a:r>
            <a:pPr algn="l" indent="0" marL="0">
              <a:lnSpc>
                <a:spcPct val="100000"/>
              </a:lnSpc>
              <a:buNone/>
            </a:pPr>
            <a:r>
              <a:rPr lang="en-US" sz="94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 здоровой почвы не вырастут пшеница и другие зерновые. Именно с поля начинается путь к хлебу, который потом появляется на нашем столе.
</a:t>
            </a:r>
            <a:endParaRPr lang="en-US" sz="944" dirty="0"/>
          </a:p>
        </p:txBody>
      </p:sp>
      <p:sp>
        <p:nvSpPr>
          <p:cNvPr id="18" name="Text 2"/>
          <p:cNvSpPr txBox="1"/>
          <p:nvPr/>
        </p:nvSpPr>
        <p:spPr>
          <a:xfrm>
            <a:off x="5932626" y="1883268"/>
            <a:ext cx="2520000" cy="7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4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Овощи на грядках
</a:t>
            </a:r>
            <a:pPr algn="l" indent="0" marL="0">
              <a:lnSpc>
                <a:spcPct val="100000"/>
              </a:lnSpc>
              <a:buNone/>
            </a:pPr>
            <a:r>
              <a:rPr lang="en-US" sz="94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Морковь, картофель и зелень получают из почвы воду и питание. Чем лучше земля, тем крепче растут корнеплоды, листья и стебли.
</a:t>
            </a:r>
            <a:endParaRPr lang="en-US" sz="944" dirty="0"/>
          </a:p>
        </p:txBody>
      </p:sp>
      <p:sp>
        <p:nvSpPr>
          <p:cNvPr id="19" name="Text 3"/>
          <p:cNvSpPr txBox="1"/>
          <p:nvPr/>
        </p:nvSpPr>
        <p:spPr>
          <a:xfrm>
            <a:off x="1569812" y="3505474"/>
            <a:ext cx="2520000" cy="7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4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Фрукты и ягоды
</a:t>
            </a:r>
            <a:pPr algn="l" indent="0" marL="0">
              <a:lnSpc>
                <a:spcPct val="100000"/>
              </a:lnSpc>
              <a:buNone/>
            </a:pPr>
            <a:r>
              <a:rPr lang="en-US" sz="94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Яблони, кусты смородины и клубника тоже зависят от почвы. Если земля плодородная, растения легче цветут, завязывают плоды и радуют нас урожаем.
</a:t>
            </a:r>
            <a:endParaRPr lang="en-US" sz="944" dirty="0"/>
          </a:p>
        </p:txBody>
      </p:sp>
      <p:sp>
        <p:nvSpPr>
          <p:cNvPr id="20" name="Text 4"/>
          <p:cNvSpPr txBox="1"/>
          <p:nvPr/>
        </p:nvSpPr>
        <p:spPr>
          <a:xfrm>
            <a:off x="5932626" y="3465336"/>
            <a:ext cx="2520000" cy="7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4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Еда на нашем столе
</a:t>
            </a:r>
            <a:pPr algn="l" indent="0" marL="0">
              <a:lnSpc>
                <a:spcPct val="100000"/>
              </a:lnSpc>
              <a:buNone/>
            </a:pPr>
            <a:r>
              <a:rPr lang="en-US" sz="94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урожая делают каши, супы, салаты и выпечку. Поэтому почва — тихий, но очень важный помощник, без которого не было бы привычной еды.
</a:t>
            </a:r>
            <a:endParaRPr lang="en-US" sz="944" dirty="0"/>
          </a:p>
        </p:txBody>
      </p:sp>
      <p:sp>
        <p:nvSpPr>
          <p:cNvPr id="21" name="Text 5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222591" y="1653603"/>
            <a:ext cx="2591131" cy="288091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98337" y="358714"/>
            <a:ext cx="7087622" cy="7215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Маленький опыт с почвой
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  <p:sp>
        <p:nvSpPr>
          <p:cNvPr id="11" name="Text 2"/>
          <p:cNvSpPr txBox="1"/>
          <p:nvPr/>
        </p:nvSpPr>
        <p:spPr>
          <a:xfrm>
            <a:off x="398338" y="1705330"/>
            <a:ext cx="1779595" cy="277731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 цвет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посмотреть на песок, комочек земли и перегной, сразу заметно, что они разные по цвету. Богатая почва обычно темнее, потому что в ней больше остатков растений.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2353398" y="1705330"/>
            <a:ext cx="1779595" cy="277731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Понюхай осторожно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перегноя и влажной земли есть особый запах, а у песка он почти не чувствуется. Этот простой признак помогает понять, что в почве идёт настоящая жизнь.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4308458" y="1705330"/>
            <a:ext cx="1779595" cy="277731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Потрогай и сравни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Песок сыплется, а почва может быть мягкой, липкой или рыхлой. По ощущениям легко увидеть, что разные виды земли по-разному держат воду и воздух.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23385" y="3387493"/>
            <a:ext cx="8522150" cy="1439777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почва живая
</a:t>
            </a:r>
            <a:endParaRPr lang="en-US" sz="2400" dirty="0"/>
          </a:p>
        </p:txBody>
      </p:sp>
      <p:sp>
        <p:nvSpPr>
          <p:cNvPr id="11" name="Text 1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  <p:sp>
        <p:nvSpPr>
          <p:cNvPr id="12" name="Text 2"/>
          <p:cNvSpPr txBox="1"/>
          <p:nvPr/>
        </p:nvSpPr>
        <p:spPr>
          <a:xfrm>
            <a:off x="547141" y="1776338"/>
            <a:ext cx="1660542" cy="13899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6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ней есть обитатели
</a:t>
            </a:r>
            <a:pPr algn="l" indent="0" marL="0">
              <a:lnSpc>
                <a:spcPct val="100000"/>
              </a:lnSpc>
              <a:buNone/>
            </a:pPr>
            <a:r>
              <a:rPr lang="en-US" sz="29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почве живут микробы, черви, жуки и другие маленькие существа. У каждого своя работа: кто-то разрыхляет землю, а кто-то помогает разлагать остатки растений.
</a:t>
            </a:r>
            <a:endParaRPr lang="en-US" sz="1161" dirty="0"/>
          </a:p>
        </p:txBody>
      </p:sp>
      <p:sp>
        <p:nvSpPr>
          <p:cNvPr id="13" name="Text 3"/>
          <p:cNvSpPr txBox="1"/>
          <p:nvPr/>
        </p:nvSpPr>
        <p:spPr>
          <a:xfrm>
            <a:off x="2656569" y="1776338"/>
            <a:ext cx="1660542" cy="13899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Она меняется каждый день
</a:t>
            </a:r>
            <a:pPr algn="l" indent="0" marL="0">
              <a:lnSpc>
                <a:spcPct val="100000"/>
              </a:lnSpc>
              <a:buNone/>
            </a:pPr>
            <a:r>
              <a:rPr lang="en-US" sz="29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Почва не стоит на месте. В ней растут корни, падают листья, образуется перегной, и поэтому земля постоянно становится немного другой.
</a:t>
            </a:r>
            <a:endParaRPr lang="en-US" sz="1182" dirty="0"/>
          </a:p>
        </p:txBody>
      </p:sp>
      <p:sp>
        <p:nvSpPr>
          <p:cNvPr id="14" name="Text 4"/>
          <p:cNvSpPr txBox="1"/>
          <p:nvPr/>
        </p:nvSpPr>
        <p:spPr>
          <a:xfrm>
            <a:off x="4773617" y="1776338"/>
            <a:ext cx="1660542" cy="13899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Она дышит и поит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почве есть воздух и вода, которые нужны растениям. Земля умеет хранить влагу и постепенно отдавать её корням, словно заботливая кладовая.
</a:t>
            </a:r>
            <a:endParaRPr lang="en-US" sz="1200" dirty="0"/>
          </a:p>
        </p:txBody>
      </p:sp>
      <p:sp>
        <p:nvSpPr>
          <p:cNvPr id="15" name="Text 5"/>
          <p:cNvSpPr txBox="1"/>
          <p:nvPr/>
        </p:nvSpPr>
        <p:spPr>
          <a:xfrm>
            <a:off x="6887231" y="1776338"/>
            <a:ext cx="1660542" cy="13899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Она кормит растения
</a:t>
            </a:r>
            <a:pPr algn="l" indent="0" marL="0">
              <a:lnSpc>
                <a:spcPct val="100000"/>
              </a:lnSpc>
              <a:buNone/>
            </a:pPr>
            <a:r>
              <a:rPr lang="en-US" sz="29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почвы растения получают полезные вещества для листьев, стеблей, цветов и плодов. Поэтому без живой и здоровой земли не будет сильного роста.
</a:t>
            </a:r>
            <a:endParaRPr lang="en-US" sz="1182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4700" y="1461278"/>
            <a:ext cx="2701332" cy="219219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19053" y="1461287"/>
            <a:ext cx="2672367" cy="219217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048928" y="1461287"/>
            <a:ext cx="2672367" cy="2192176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98336" y="358715"/>
            <a:ext cx="7027500" cy="77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Чудо совсем рядом
</a:t>
            </a:r>
            <a:endParaRPr lang="en-US" sz="2400" dirty="0"/>
          </a:p>
        </p:txBody>
      </p:sp>
      <p:sp>
        <p:nvSpPr>
          <p:cNvPr id="11" name="Text 1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  <p:sp>
        <p:nvSpPr>
          <p:cNvPr id="12" name="Text 2"/>
          <p:cNvSpPr txBox="1"/>
          <p:nvPr/>
        </p:nvSpPr>
        <p:spPr>
          <a:xfrm>
            <a:off x="395743" y="3807502"/>
            <a:ext cx="2678030" cy="63167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29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 травинкой
</a:t>
            </a:r>
            <a:pPr algn="l" indent="0" marL="0">
              <a:lnSpc>
                <a:spcPct val="100000"/>
              </a:lnSpc>
              <a:buNone/>
            </a:pPr>
            <a:r>
              <a:rPr lang="en-US" sz="829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2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 одной маленькой травинкой прячется целый мир. Там работают корешки, бегают крошечные жучки, ползёт дождевой червь и шевелится влажная земля. Всё это помогает лугу оставаться зелёным и живым.
</a:t>
            </a:r>
            <a:endParaRPr lang="en-US" sz="829" dirty="0"/>
          </a:p>
        </p:txBody>
      </p:sp>
      <p:sp>
        <p:nvSpPr>
          <p:cNvPr id="13" name="Text 3"/>
          <p:cNvSpPr txBox="1"/>
          <p:nvPr/>
        </p:nvSpPr>
        <p:spPr>
          <a:xfrm>
            <a:off x="3219053" y="3807502"/>
            <a:ext cx="2678030" cy="63167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29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садовой грядке
</a:t>
            </a:r>
            <a:pPr algn="l" indent="0" marL="0">
              <a:lnSpc>
                <a:spcPct val="100000"/>
              </a:lnSpc>
              <a:buNone/>
            </a:pPr>
            <a:r>
              <a:rPr lang="en-US" sz="829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2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грядке тоже кипит тихая работа. Почва держит корни, хранит капли воды и кормит растения, которые потом дарят нам овощи и ягоды. Без этого подземного труда не было бы щедрого урожая.
</a:t>
            </a:r>
            <a:endParaRPr lang="en-US" sz="829" dirty="0"/>
          </a:p>
        </p:txBody>
      </p:sp>
      <p:sp>
        <p:nvSpPr>
          <p:cNvPr id="14" name="Text 4"/>
          <p:cNvSpPr txBox="1"/>
          <p:nvPr/>
        </p:nvSpPr>
        <p:spPr>
          <a:xfrm>
            <a:off x="6048929" y="3807502"/>
            <a:ext cx="2678030" cy="63167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29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Лесной дом под ногами
</a:t>
            </a:r>
            <a:pPr algn="l" indent="0" marL="0">
              <a:lnSpc>
                <a:spcPct val="100000"/>
              </a:lnSpc>
              <a:buNone/>
            </a:pPr>
            <a:r>
              <a:rPr lang="en-US" sz="829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2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лесу земля укрыта листьями, как одеялом. Под ним живут микробы, черви и другие незаметные помощники. Они превращают старые листья в перегной и делают лесную почву особенно богатой.
</a:t>
            </a:r>
            <a:endParaRPr lang="en-US" sz="829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59650" y="1588225"/>
            <a:ext cx="2204100" cy="21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400" b="1" dirty="0">
                <a:solidFill>
                  <a:srgbClr val="4B77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сотни лет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B77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может формироваться всего один сантиметр плодородного слоя.
</a:t>
            </a:r>
            <a:endParaRPr lang="en-US" sz="4400" dirty="0"/>
          </a:p>
        </p:txBody>
      </p:sp>
      <p:sp>
        <p:nvSpPr>
          <p:cNvPr id="5" name="Text 1"/>
          <p:cNvSpPr txBox="1"/>
          <p:nvPr/>
        </p:nvSpPr>
        <p:spPr>
          <a:xfrm>
            <a:off x="5061099" y="2628013"/>
            <a:ext cx="3214148" cy="160648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Почва создаётся очень медленно, поэтому её нужно беречь особенно внимательно.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9235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FAO, материалы о том, что почва — невозобновимый ресурс; учебные сведения по почвоведению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274061" y="1394505"/>
            <a:ext cx="6595879" cy="117724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Земля под ногами — настоящее чудо
</a:t>
            </a:r>
            <a:endParaRPr lang="en-US" sz="3600" dirty="0"/>
          </a:p>
        </p:txBody>
      </p:sp>
      <p:sp>
        <p:nvSpPr>
          <p:cNvPr id="6" name="Text 1"/>
          <p:cNvSpPr txBox="1"/>
          <p:nvPr/>
        </p:nvSpPr>
        <p:spPr>
          <a:xfrm>
            <a:off x="1282111" y="2914262"/>
            <a:ext cx="6579779" cy="69984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Почва незаметно трудится каждый день: кормит растения, хранит влагу и даёт дом множеству маленьких жителей. Если беречь землю, она долго будет помогать людям, животным и природе.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2026-05-26T05:24:54Z</dcterms:created>
  <dcterms:modified xsi:type="dcterms:W3CDTF">2026-05-26T05:24:54Z</dcterms:modified>
</cp:coreProperties>
</file>