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image" Target="../media/image-6-14.png"/><Relationship Id="rId15" Type="http://schemas.openxmlformats.org/officeDocument/2006/relationships/image" Target="../media/image-6-15.png"/><Relationship Id="rId16" Type="http://schemas.openxmlformats.org/officeDocument/2006/relationships/image" Target="../media/image-6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Crimes and criminals: тема урока английского языка в 11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преступность, право и безопасность через английский язык.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понимать новости, экзаменационные тексты и реальные ситуации, связанные с безопасностью. На уроке мы не только расширяем словарь, но и учимся аргументировать, сравнивать факты и обсуждать моральные вопросы.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говорить о преступности на английском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лексика по теме Crime and criminal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34750" y="996700"/>
            <a:ext cx="3760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понятия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crime, criminal, victim, witness, suspect, evidence, arrest, trial и sentence образуют основу темы и помогают описывать участников, доказательства и этапы рассмотрения дела.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34750" y="2201675"/>
            <a:ext cx="3760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преступлений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названия включают theft, robbery, burglary, shoplifting, mugging, fraud, kidnapping, assault, murder, vandalism и cybercrime. Они показывают, как по-разному нарушается закон.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34750" y="3406650"/>
            <a:ext cx="3760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и сочетания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 выражения commit a crime, break the law, investigate a case, gather evidence, report a crime, serve a sentence, fine somebody и release somebody on bail.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053400" y="996700"/>
            <a:ext cx="3760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различия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11 класса особенно важно различать robbery и burglary, theft и robbery, а также crime и criminal, чтобы не смешивать способ преступления, объект и участника.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5053400" y="2201675"/>
            <a:ext cx="3760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для анализа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лексика позволяет не только называть события, но и объяснять причины, последствия и меры реагирования, что важно для устного ответа и письменного высказывания.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0" y="25"/>
            <a:ext cx="338211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Criminal profile: who becomes a criminal
</a:t>
            </a:r>
            <a:endParaRPr lang="en-US" sz="2734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078175" y="1027425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единого типа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Криминология не выделяет одного типичного преступника: поведение зависит от возраста, характера, уровня самоконтроля и того, в какой среде человек живёт и развивается.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078175" y="1922550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риски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Бедность, зависимость, конфликтная семья, давление сверстников и травматичный опыт могут усиливать риск правонарушений, особенно если рядом нет поддержки и законных возможностей.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078175" y="2817675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Агрессивное окружение и постоянный контакт с насилием формируют привычку решать проблемы силой, а не диалогом, что повышает вероятность повторных нарушений.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078175" y="3712800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важна профилактика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подросток видит реальные способы учиться, работать и получать признание законным путём, вероятность криминального поведения заметно снижается.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Types of crimes: comparison by category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 различаются основные группы преступлений по общей распространённости и общественной опасности.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Имущественные и экономические преступления встречаются чаще, а цифровые быстро растут; насильственные преступления реже, но особенно опасны.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Crimes and criminals; точные статистические данные не приводятся.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3056" y="1483351"/>
            <a:ext cx="348862" cy="39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97531" y="1483351"/>
            <a:ext cx="348862" cy="398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83975" y="1486951"/>
            <a:ext cx="391500" cy="39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189744" y="1483351"/>
            <a:ext cx="348862" cy="3987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7960650" y="1526101"/>
            <a:ext cx="391500" cy="3132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Violent crimes: crimes against a person
</a:t>
            </a:r>
            <a:endParaRPr lang="en-US" sz="2800" dirty="0"/>
          </a:p>
        </p:txBody>
      </p:sp>
      <p:sp>
        <p:nvSpPr>
          <p:cNvPr id="1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20" name="Text 2"/>
          <p:cNvSpPr txBox="1"/>
          <p:nvPr/>
        </p:nvSpPr>
        <p:spPr>
          <a:xfrm>
            <a:off x="278542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силы
</a:t>
            </a:r>
            <a:pPr algn="ctr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Насильственные преступления всегда связаны с физическим воздействием, угрозой или нападением. Именно использование силы отличает их от многих имущественных и экономических правонарушений.
</a:t>
            </a:r>
            <a:endParaRPr lang="en-US" sz="1055" dirty="0"/>
          </a:p>
        </p:txBody>
      </p:sp>
      <p:sp>
        <p:nvSpPr>
          <p:cNvPr id="21" name="Text 3"/>
          <p:cNvSpPr txBox="1"/>
          <p:nvPr/>
        </p:nvSpPr>
        <p:spPr>
          <a:xfrm>
            <a:off x="3863017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 жертве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Жертва может получить телесные повреждения, пережить страх, боль и длительный психологический стресс, который влияет на повседневную жизнь и чувство безопасности.
</a:t>
            </a:r>
            <a:endParaRPr lang="en-US" sz="1082" dirty="0"/>
          </a:p>
        </p:txBody>
      </p:sp>
      <p:sp>
        <p:nvSpPr>
          <p:cNvPr id="22" name="Text 4"/>
          <p:cNvSpPr txBox="1"/>
          <p:nvPr/>
        </p:nvSpPr>
        <p:spPr>
          <a:xfrm>
            <a:off x="2070779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для 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действия создают непосредственную опасность для здоровья и жизни человека, поэтому их относят к наиболее тяжким видам преступлений.
</a:t>
            </a:r>
            <a:endParaRPr lang="en-US" sz="1171" dirty="0"/>
          </a:p>
        </p:txBody>
      </p:sp>
      <p:sp>
        <p:nvSpPr>
          <p:cNvPr id="23" name="Text 5"/>
          <p:cNvSpPr txBox="1"/>
          <p:nvPr/>
        </p:nvSpPr>
        <p:spPr>
          <a:xfrm>
            <a:off x="5655229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Агрессивное поведение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подобных случаев полезны слова violent, aggressive, dangerous, attack, threaten, injure и harm, поскольку они точно передают характер происходящего.
</a:t>
            </a:r>
            <a:endParaRPr lang="en-US" sz="1082" dirty="0"/>
          </a:p>
        </p:txBody>
      </p:sp>
      <p:sp>
        <p:nvSpPr>
          <p:cNvPr id="24" name="Text 6"/>
          <p:cNvSpPr txBox="1"/>
          <p:nvPr/>
        </p:nvSpPr>
        <p:spPr>
          <a:xfrm>
            <a:off x="7447454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Серьёзная ответственность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Murder, assault, kidnapping, rape и robbery with violence обычно рассматриваются как особо тяжкие деяния, потому что затрагивают базовое право человека на безопасность.
</a:t>
            </a:r>
            <a:endParaRPr lang="en-US" sz="108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651108"/>
            <a:ext cx="4166100" cy="230973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Crimes in English: purpose, method and result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различать похожие преступления по цели, способу совершения и последствиям для жертвы.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Method is the key clue: it shows how the act was committed and helps distinguish robbery from burglary, theft from fraud.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по теме Crime and criminals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Economic crimes and fraud in modern society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1315800" y="1158370"/>
            <a:ext cx="3124800" cy="1223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относится к экономическим преступлениям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fraud, tax evasion, money laundering, bribery, embezzlement и identity theft. Все они связаны с незаконным получением выгоды и нарушением доверия.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315800" y="2506549"/>
            <a:ext cx="3124800" cy="1223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они опасны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Ущерб измеряется не только деньгами: страдают банки, бизнес, государственные структуры и цифровые сервисы, а вместе с ними — репутация и ощущение стабильности.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315800" y="3854849"/>
            <a:ext cx="3124800" cy="1223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они маскируются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преступления часто выглядят как обычные деловые операции, поэтому их сложнее заметить, чем кражу или нападение, особенно без проверки документов и транзакций.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689100" y="1158349"/>
            <a:ext cx="3124800" cy="1223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лексика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важно уметь говорить to forge documents, to hide illegal income, to bribe an official и to commit financial fraud, описывая способы незаконного обогащения.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689100" y="2506549"/>
            <a:ext cx="3124800" cy="1223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для учеников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экономических преступлений помогает критически оценивать финансовые предложения, проверять источники и осторожнее относиться к документам, переводам и онлайн-сервисам.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From motive to sentence: how a criminal case develops
</a:t>
            </a:r>
            <a:endParaRPr lang="en-US" sz="2483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путь дела от мотива до судебного решения и показывает точки возможного вмешательства.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32" y="1161425"/>
            <a:ext cx="3572785" cy="3693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Organized crime: structure and roles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4078175" y="996700"/>
            <a:ext cx="4735800" cy="6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группы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Организованная преступность строится не хаотично, а по чёткой вертикали: лидер принимает решения, а остальные участники выполняют отдельные функции и подчиняются общей цели.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078175" y="1765600"/>
            <a:ext cx="4735800" cy="6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ролей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группе могут быть organizer, courier, lookout, money handler, hacker и recruiter. Такое распределение делает преступную сеть устойчивой и трудной для раскрытия.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078175" y="2534500"/>
            <a:ext cx="4735800" cy="6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скрывают доходы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сокрытия прибыли используют shell companies, bribery, intimidation, illegal trade и money laundering, чтобы придать незаконным операциям вид обычной деловой активности.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078175" y="3303400"/>
            <a:ext cx="4735800" cy="6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опасно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Организованные группы влияют на рынки, безопасность и доверие к институтам, потому что действуют системно, извлекают постоянную прибыль и часто используют насилие.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078175" y="4072300"/>
            <a:ext cx="4735800" cy="6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схема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лидером, исполнителями и финансовыми потоками подчеркивают, что такая преступность редко возникает спонтанно: она требует планирования, ресурсов и координации.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people commit crimes: main factors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часто риск усиливается не одним обстоятельством, а их сочетанием: социальным, семейным, личным и цифровым.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комплексную природу преступного поведения: изолированный фактор редко объясняет всё без дополнительных условий.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обобщённая шкала факторов риска для урока; не статистические данные.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Juvenile delinquency: teenagers and the law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Риск и давление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2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сталкивается с группой, где рискованное поведение кажется нормой. Желание быть принятым, импульсивность и слабая критика последствий повышают вероятность нарушения.
</a:t>
            </a:r>
            <a:endParaRPr lang="en-US" sz="1209" dirty="0"/>
          </a:p>
        </p:txBody>
      </p:sp>
      <p:sp>
        <p:nvSpPr>
          <p:cNvPr id="10" name="Text 2"/>
          <p:cNvSpPr txBox="1"/>
          <p:nvPr/>
        </p:nvSpPr>
        <p:spPr>
          <a:xfrm>
            <a:off x="2425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Первые проступки
</a:t>
            </a:r>
            <a:pPr algn="ctr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начинаются мелкие формы delinquency: shoplifting, vandalism, fights или cyberbullying. На этом этапе особенно важны реакция семьи и школы.
</a:t>
            </a:r>
            <a:endParaRPr lang="en-US" sz="1354" dirty="0"/>
          </a:p>
        </p:txBody>
      </p:sp>
      <p:sp>
        <p:nvSpPr>
          <p:cNvPr id="11" name="Text 3"/>
          <p:cNvSpPr txBox="1"/>
          <p:nvPr/>
        </p:nvSpPr>
        <p:spPr>
          <a:xfrm>
            <a:off x="4521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Усиление последствий
</a:t>
            </a:r>
            <a:pPr algn="ctr" indent="0" marL="0">
              <a:lnSpc>
                <a:spcPct val="100000"/>
              </a:lnSpc>
              <a:buNone/>
            </a:pPr>
            <a:r>
              <a:rPr lang="en-US" sz="12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нарушения повторяются, растут последствия для учёбы, репутации и отношений с законом. Подросток может перейти к более серьёзным действиям и вовлечению других.
</a:t>
            </a:r>
            <a:endParaRPr lang="en-US" sz="1228" dirty="0"/>
          </a:p>
        </p:txBody>
      </p:sp>
      <p:sp>
        <p:nvSpPr>
          <p:cNvPr id="12" name="Text 4"/>
          <p:cNvSpPr txBox="1"/>
          <p:nvPr/>
        </p:nvSpPr>
        <p:spPr>
          <a:xfrm>
            <a:off x="6616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Поддержка и prevention
</a:t>
            </a:r>
            <a:pPr algn="ctr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помощь взрослых, школьного психолога и социальных служб снижает риск повторных нарушений. Поддержка работает лучше, когда её получают до закрепления опасных привычек.
</a:t>
            </a:r>
            <a:endParaRPr lang="en-US" sz="1192" dirty="0"/>
          </a:p>
        </p:txBody>
      </p:sp>
      <p:sp>
        <p:nvSpPr>
          <p:cNvPr id="13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105049"/>
            <a:ext cx="4392900" cy="140185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society responds to crime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 разные институты по-разному реагируют на преступление: от немедленной защиты до долгосрочной ресоциализации.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меры решают разные задачи: полиция защищает здесь и сейчас, а суд и реабилитация отвечают за законность и долгосрочную безопасность.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функций правоохранительной и судебной систем для учебного курса английского языка.
</a:t>
            </a:r>
            <a:endParaRPr lang="en-US" sz="116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49400" y="1660200"/>
            <a:ext cx="1953000" cy="13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431150" y="3792125"/>
            <a:ext cx="23895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последствий: физические, эмоциональные и социальные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023150" y="1160500"/>
            <a:ext cx="4550100" cy="23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деление помогает увидеть, что вред от преступления выходит далеко за рамки материального ущерба и затрагивает повседневную жизнь человека.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023150" y="3797425"/>
            <a:ext cx="4550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виктимизации для урока английского языка.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Cybercrime: new threats in the digital age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преступления особенно опасны из-за анонимности, скорости распространения и возможности атаковать жертв на расстоянии.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подчёркивает: в сети особенно растут угрозы, связанные с доступом к данным, аккаунтам и личной информации.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визуализация по видам киберпреступлений; значения отражают относительную распространённость в схеме, не официальную статистику.
</a:t>
            </a:r>
            <a:endParaRPr lang="en-US" sz="96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7811" y="0"/>
            <a:ext cx="2745879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330200" y="266700"/>
            <a:ext cx="5852700" cy="10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Investigation and evidence: how crimes are solved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33020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3" name="Text 3"/>
          <p:cNvSpPr txBox="1"/>
          <p:nvPr/>
        </p:nvSpPr>
        <p:spPr>
          <a:xfrm>
            <a:off x="330150" y="2133700"/>
            <a:ext cx="1879349" cy="10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Осмотр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Расследование начинается с тщательного осмотра: investigators фиксируют обстановку, изымают следы и не допускают их повреждения. На этом этапе важны точность, аккуратность и документирование.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2316804" y="2133700"/>
            <a:ext cx="1879349" cy="10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улик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собирают fingerprints, CCTV footage, digital logs, documents и другие материалы. Каждая улика должна быть identified и verified, чтобы её можно было использовать в деле.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4303452" y="2133700"/>
            <a:ext cx="1879349" cy="10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Свидетельские показания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Witness statements помогают восстановить ход событий, но требуют проверки. Следователь сравнивает версии, выявляет противоречия и uses evidence to prove or disprove important facts.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2316804" y="3930225"/>
            <a:ext cx="1879349" cy="10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Chain of custody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Непрерывная передача улик особенно важна, потому что chain of custody подтверждает их подлинность. Любой пробел в документации может ослабить доказательную силу материала.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303452" y="3930225"/>
            <a:ext cx="1879349" cy="10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Судебная 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заключительном этапе evidence is examined in court, where experts may testify. Суд оценивает совокупность фактов и решает, достаточно ли их для verdict.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Punishment and justice: goals of the legal system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634750" y="996700"/>
            <a:ext cx="3760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Наказание показывает, что закон действует для всех одинаково. Суд оценивает тяжесть crime, обстоятельства дела и личную ответственность, чтобы verdict был соразмерным.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34750" y="2201675"/>
            <a:ext cx="3760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Предупреждение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Deterrence важно не только для самого нарушителя, но и для общества. Видимые последствия проступка помогают снизить соблазн повторить offence у других людей.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34750" y="3406650"/>
            <a:ext cx="3760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отдельных случаях imprisonment или probation нужны прежде всего для безопасности окружающих. Цель здесь не месть, а ограничение дальнейшего вреда и контроль риска.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053400" y="996700"/>
            <a:ext cx="3760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Rehabilitation помогает человеку вернуться к нормальной жизни через обучение, counseling и поддержку. Без этого punishment часто остаётся только внешним ограничением поведения.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053400" y="2201675"/>
            <a:ext cx="3760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Индивидуальный подход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меры зависит от возраста, повторности и тяжести нарушения: fine, community service, suspended sentence или imprisonment. Закон должен различать наказание и профилактику.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From awareness to safe behavior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профилактики отражает путь от распознавания риска к совместным действиям семьи, школы и служб помощи.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141237"/>
            <a:ext cx="4166100" cy="132947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Crime myths and real facts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почему привычные стереотипы о преступности мешают правильно оценивать риск и безопасность.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упрощают сложную проблему; реальные решения требуют профилактики, поддержки и точного понимания причин.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материалов по теме преступности и профилактики.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урока: what students learn about crimes and criminals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не только запомнить новую лексику, но и научиться обсуждать социальные проблемы по-английски: с причинами, последствиями, аргументами и выводами о безопасности, ответственности и профилактике.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2026-05-31T17:06:13Z</dcterms:created>
  <dcterms:modified xsi:type="dcterms:W3CDTF">2026-05-31T17:06:13Z</dcterms:modified>
</cp:coreProperties>
</file>