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за независимость в Северной Америке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восстали против империи и создали новое государство.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колонии пришли к конфликту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1775 году тринадцать английских колоний уже имели собственный опыт самоуправления, но всё острее спорили с Лондоном о власти, налогах и правах.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Семилетней войны: рост напряжения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85731" y="1502050"/>
            <a:ext cx="3864351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 и контроль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Британии в Семилетней войне обернулась огромными долгами. Чтобы покрыть расходы, Лондон начал жёстче контролировать колонии и активнее взимать доходы.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85731" y="2344638"/>
            <a:ext cx="3864351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давления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законы ограничивали привычную хозяйственную свободу колонистов. Увеличение таможенного надзора и присутствие войск воспринимались не как защита, а как давление.
</a:t>
            </a:r>
            <a:endParaRPr lang="en-US" sz="1095" dirty="0"/>
          </a:p>
        </p:txBody>
      </p:sp>
      <p:sp>
        <p:nvSpPr>
          <p:cNvPr id="13" name="Text 4"/>
          <p:cNvSpPr txBox="1"/>
          <p:nvPr/>
        </p:nvSpPr>
        <p:spPr>
          <a:xfrm>
            <a:off x="585731" y="3187225"/>
            <a:ext cx="3864351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недовольства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Колониальная элита увидела в этих мерах попытку подчинить Северную Америку интересам метрополии. Недовольство быстро вышло за рамки отдельных городов и торговых споров.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85731" y="4053800"/>
            <a:ext cx="3864351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разрыву
</a:t>
            </a:r>
            <a:pPr algn="l" indent="0" marL="0">
              <a:lnSpc>
                <a:spcPct val="115000"/>
              </a:lnSpc>
              <a:buNone/>
            </a:pPr>
            <a:r>
              <a:rPr lang="en-US" sz="5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Напряжение росло от года к году, потому что компромисс между местными собраниями и Лондоном становился всё менее вероятным. Конфликт переходил в политическое противостояние.
</a:t>
            </a:r>
            <a:endParaRPr lang="en-US" sz="107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и политические причины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367462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о налогах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Сборы на чай, бумагу и другие товары стали символом несправедливости, потому что колонисты не участвовали в принятии решений о собственных налогах.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2244415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 по экономике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ограничения мешали купцам свободно вести дела и ослабляли местные рынки. Особенно болезненно это ощущали ремесленники, зависевшие от импорта и экспорта.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180000" y="3121363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Требование представительства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Колонисты всё чаще ссылались на права англичан и требовали, чтобы местные собрания имели реальное влияние на управление и финансовые решения.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80000" y="3998312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политического сознания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лояльность метрополии сохранялась не везде, но вера в самоуправление становилась сильнее. Именно она придала протестам устойчивость и массовый характер.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02950"/>
            <a:ext cx="8098500" cy="5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независимости и самоуправления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50700" y="1352138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Просвещения
</a:t>
            </a:r>
            <a:pPr algn="l" indent="0" marL="0">
              <a:lnSpc>
                <a:spcPct val="115000"/>
              </a:lnSpc>
              <a:buNone/>
            </a:pPr>
            <a:r>
              <a:rPr lang="en-US" sz="6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Просвещение дало колонистам язык для объяснения своих требований: права человека, разумное правление и ответственность власти перед обществом выглядели не лозунгами, а принципами.
</a:t>
            </a:r>
            <a:endParaRPr lang="en-US" sz="1134" dirty="0"/>
          </a:p>
        </p:txBody>
      </p:sp>
      <p:sp>
        <p:nvSpPr>
          <p:cNvPr id="12" name="Text 3"/>
          <p:cNvSpPr txBox="1"/>
          <p:nvPr/>
        </p:nvSpPr>
        <p:spPr>
          <a:xfrm>
            <a:off x="834475" y="2595838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Естественные права
</a:t>
            </a:r>
            <a:pPr algn="l" indent="0" marL="0">
              <a:lnSpc>
                <a:spcPct val="115000"/>
              </a:lnSpc>
              <a:buNone/>
            </a:pPr>
            <a:r>
              <a:rPr lang="en-US" sz="6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Учение о естественных правах связывало свободу с жизнью, собственностью и достоинством личности. Поэтому борьба против метрополии воспринималась как защита законных прав.
</a:t>
            </a:r>
            <a:endParaRPr lang="en-US" sz="1134" dirty="0"/>
          </a:p>
        </p:txBody>
      </p:sp>
      <p:sp>
        <p:nvSpPr>
          <p:cNvPr id="13" name="Text 4"/>
          <p:cNvSpPr txBox="1"/>
          <p:nvPr/>
        </p:nvSpPr>
        <p:spPr>
          <a:xfrm>
            <a:off x="4940975" y="14030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Согласие и власть
</a:t>
            </a:r>
            <a:pPr algn="l" indent="0" marL="0">
              <a:lnSpc>
                <a:spcPct val="115000"/>
              </a:lnSpc>
              <a:buNone/>
            </a:pPr>
            <a:r>
              <a:rPr lang="en-US" sz="6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общественного договора укрепляла мысль, что власть возникает из согласия управляемых. Если это согласие нарушено, народ вправе пересмотреть политический порядок.
</a:t>
            </a:r>
            <a:endParaRPr lang="en-US" sz="1134" dirty="0"/>
          </a:p>
        </p:txBody>
      </p:sp>
      <p:sp>
        <p:nvSpPr>
          <p:cNvPr id="14" name="Text 5"/>
          <p:cNvSpPr txBox="1"/>
          <p:nvPr/>
        </p:nvSpPr>
        <p:spPr>
          <a:xfrm>
            <a:off x="5126325" y="2691062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нового государства
</a:t>
            </a:r>
            <a:pPr algn="l" indent="0" marL="0">
              <a:lnSpc>
                <a:spcPct val="115000"/>
              </a:lnSpc>
              <a:buNone/>
            </a:pPr>
            <a:r>
              <a:rPr lang="en-US" sz="6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Требование независимости постепенно стало не только военным, но и правовым проектом. Колонисты стремились к государству, где решения принимаются представителями общества.
</a:t>
            </a:r>
            <a:endParaRPr lang="en-US" sz="113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868839"/>
            <a:ext cx="8283000" cy="22729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795750" y="188537"/>
            <a:ext cx="62373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1775: первые выстрелы войны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британцев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 апреля 1775 года британские отряды двинулись к Лексингтону и Конкорду, рассчитывая изъять оружие и обезглавить сопротивление. Их встретили местные ополченцы.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384910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выстрелы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обмен огнём в Лексингтоне показал, что конфликт уже вышел за рамки политических дебатов. Дальше столкновение стремительно переросло в открытую войну.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589820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ополченцев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Конкорда колонисты смогли организовать более уверенное сопротивление. Британские части столкнулись с растущим числом вооружённых жителей и начали отступление.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729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конфликта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локальной операции кризис превратился в массовое восстание. Весть о боях быстро разошлась по колониям и усилила мобилизацию против Лондона.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армии и военного руководства
</a:t>
            </a:r>
            <a:endParaRPr lang="en-US" sz="265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714200" y="1638567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Май 1775 — Второй Континентальный конгресс
</a:t>
            </a:r>
            <a:pPr algn="l" indent="0" marL="0">
              <a:lnSpc>
                <a:spcPct val="115000"/>
              </a:lnSpc>
              <a:buNone/>
            </a:pPr>
            <a:r>
              <a:rPr lang="en-US" sz="7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Собрание в Филадельфии взяло на себя руководство вооружённым сопротивлением и начало координировать действия колоний вместо разрозненных местных отрядов.
</a:t>
            </a:r>
            <a:endParaRPr lang="en-US" sz="870" dirty="0"/>
          </a:p>
        </p:txBody>
      </p:sp>
      <p:sp>
        <p:nvSpPr>
          <p:cNvPr id="11" name="Text 3"/>
          <p:cNvSpPr txBox="1"/>
          <p:nvPr/>
        </p:nvSpPr>
        <p:spPr>
          <a:xfrm>
            <a:off x="3560200" y="1805092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1775 — создание армии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Конгресс создал Континентальную армию, чтобы объединить силы колоний под единым командованием и обеспечить снабжение, дисциплину и политическую ответственность.
</a:t>
            </a:r>
            <a:endParaRPr lang="en-US" sz="976" dirty="0"/>
          </a:p>
        </p:txBody>
      </p:sp>
      <p:sp>
        <p:nvSpPr>
          <p:cNvPr id="12" name="Text 4"/>
          <p:cNvSpPr txBox="1"/>
          <p:nvPr/>
        </p:nvSpPr>
        <p:spPr>
          <a:xfrm>
            <a:off x="6406200" y="1872517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1775 — назначение Вашингтона
</a:t>
            </a:r>
            <a:pPr algn="l" indent="0" marL="0">
              <a:lnSpc>
                <a:spcPct val="115000"/>
              </a:lnSpc>
              <a:buNone/>
            </a:pPr>
            <a:r>
              <a:rPr lang="en-US" sz="8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Джорджа Вашингтона назначили главнокомандующим. Его авторитет, опыт и способность удерживать союз колоний сделали войну более организованной и управляемой.
</a:t>
            </a:r>
            <a:endParaRPr lang="en-US" sz="93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1776: Декларация независимости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79621" y="1502050"/>
            <a:ext cx="399593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с империей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 июля 1776 года Конгресс одобрил документ, который разорвал политическую связь с Великобританией. Теперь война шла уже не за уступки, а за самостоятельность.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79621" y="2676800"/>
            <a:ext cx="399593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Обоснование независимости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Декларация объясняла причины разрыва языком прав и законной власти. Она утверждала, что правительство должно опираться на согласие народа.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79621" y="3851550"/>
            <a:ext cx="399593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идентичность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превратился в символ новой политической общности. Он задал американцам общий ориентир: государство, свобода и представительство должны быть связаны между собой.
</a:t>
            </a:r>
            <a:endParaRPr lang="en-US" sz="115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войны и стратегические точки
</a:t>
            </a:r>
            <a:endParaRPr lang="en-US" sz="2319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Побережье как артерия войны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Атлантическое побережье определяло логику всей войны: порты снабжали армии, принимали иностранную помощь и служили точками давления. Поэтому Бостон, Нью-Йорк и Чарлстон имели значение не только как города, но и как узлы связи.
</a:t>
            </a:r>
            <a:endParaRPr lang="en-US" sz="875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которые решали исход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Филадельфия была важна как политический центр, а долины Гудзона и Делавэра — как пути передвижения войск и продовольствия. Контроль над ними мог разделить колонии и нарушить координацию между армиями.
</a:t>
            </a:r>
            <a:endParaRPr lang="en-US" sz="878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Пространство, где решалась война
</a:t>
            </a:r>
            <a:pPr algn="l" indent="0" marL="0">
              <a:lnSpc>
                <a:spcPct val="115000"/>
              </a:lnSpc>
              <a:buNone/>
            </a:pPr>
            <a:r>
              <a:rPr lang="en-US" sz="7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13 колоний показывает, что война велась на огромном пространстве, где расстояния, дороги и морские линии определяли возможности обеих сторон. Именно география делала конфликт затяжным и сложным для быстрой победы.
</a:t>
            </a:r>
            <a:endParaRPr lang="en-US" sz="839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8525" y="1225025"/>
            <a:ext cx="42255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8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
</a:t>
            </a:r>
            <a:endParaRPr lang="en-US" sz="8953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2066350"/>
            <a:ext cx="33174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1777 года британцы поняли: захват городов не гарантирует победы без контроля над территорией и населением.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80240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Encyclopaedia Britannica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69425" y="2691751"/>
            <a:ext cx="3563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0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колоний образовали единый политический фронт, который Лондон не сумел быстро расколоть.
</a:t>
            </a:r>
            <a:endParaRPr lang="en-US" sz="205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Саратога: поворот войны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400850"/>
            <a:ext cx="38031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Срыв британского плана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Американцы удержали высоты и заставили армию Бургойна капитулировать, сорвав британский план рассечь колонии по линии Гудзона. Победа показала, что восстание может превратиться в полноценную войну.
</a:t>
            </a:r>
            <a:endParaRPr lang="en-US" sz="1050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2403681"/>
            <a:ext cx="38031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Доказательство силы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Саратога стала доказательством военной состоятельности Континентальной армии. Для европейских дворов это означало, что борьба колонистов не обречена на быстрое подавление и заслуживает дипломатической ставки.
</a:t>
            </a:r>
            <a:endParaRPr lang="en-US" sz="1050" dirty="0"/>
          </a:p>
        </p:txBody>
      </p:sp>
      <p:sp>
        <p:nvSpPr>
          <p:cNvPr id="13" name="Text 4"/>
          <p:cNvSpPr txBox="1"/>
          <p:nvPr/>
        </p:nvSpPr>
        <p:spPr>
          <a:xfrm>
            <a:off x="180000" y="3406506"/>
            <a:ext cx="38031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союзу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сообщений о победе Франция решила, что восставшие способны удержаться. Это открыло путь к официальному союзу, поставкам оружия и морской поддержке, без которых исход войны мог бы быть иным.
</a:t>
            </a:r>
            <a:endParaRPr lang="en-US" sz="105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19766" y="1596471"/>
            <a:ext cx="505800" cy="505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02871" y="3158107"/>
            <a:ext cx="559500" cy="447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05437" y="1652893"/>
            <a:ext cx="252900" cy="505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820178" y="3146366"/>
            <a:ext cx="559500" cy="4476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Вэлли-Фордж: испытание и выживание
</a:t>
            </a:r>
            <a:endParaRPr lang="en-US" sz="2743" dirty="0"/>
          </a:p>
        </p:txBody>
      </p:sp>
      <p:sp>
        <p:nvSpPr>
          <p:cNvPr id="14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2328167" y="1354867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припасов
</a:t>
            </a:r>
            <a:pPr algn="l" indent="0" marL="0">
              <a:lnSpc>
                <a:spcPct val="115000"/>
              </a:lnSpc>
              <a:buNone/>
            </a:pPr>
            <a:r>
              <a:rPr lang="en-US" sz="8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зимнем лагере солдаты испытывали нехватку продовольствия, тёплой одежды и обуви. Эти трудности стали испытанием не только для снабжения, но и для готовности армии продолжать войну.
</a:t>
            </a:r>
            <a:endParaRPr lang="en-US" sz="898" dirty="0"/>
          </a:p>
        </p:txBody>
      </p:sp>
      <p:sp>
        <p:nvSpPr>
          <p:cNvPr id="16" name="Text 3"/>
          <p:cNvSpPr txBox="1"/>
          <p:nvPr/>
        </p:nvSpPr>
        <p:spPr>
          <a:xfrm>
            <a:off x="3038122" y="2887403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армии
</a:t>
            </a:r>
            <a:pPr algn="l" indent="0" marL="0">
              <a:lnSpc>
                <a:spcPct val="115000"/>
              </a:lnSpc>
              <a:buNone/>
            </a:pPr>
            <a:r>
              <a:rPr lang="en-US" sz="8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фоне лишений шла системная подготовка войск: строевая выучка, единые команды и порядок в частях. Это постепенно превращало ополчение в более надёжную регулярную армию.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6587388" y="1411289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Тяжёлые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8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Холод, грязь и болезни уносили жизни и подрывали боевой дух. Для многих бойцов Вэлли-Фордж стал самым тяжёлым периодом войны, когда выживание зависело от дисциплины и взаимной поддержки.
</a:t>
            </a:r>
            <a:endParaRPr lang="en-US" sz="898" dirty="0"/>
          </a:p>
        </p:txBody>
      </p:sp>
      <p:sp>
        <p:nvSpPr>
          <p:cNvPr id="18" name="Text 5"/>
          <p:cNvSpPr txBox="1"/>
          <p:nvPr/>
        </p:nvSpPr>
        <p:spPr>
          <a:xfrm>
            <a:off x="6955429" y="2875662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боеспособности
</a:t>
            </a:r>
            <a:pPr algn="l" indent="0" marL="0">
              <a:lnSpc>
                <a:spcPct val="115000"/>
              </a:lnSpc>
              <a:buNone/>
            </a:pPr>
            <a:r>
              <a:rPr lang="en-US" sz="8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Значительную роль сыграли реформы снабжения и организации, а также иностранные офицеры-инструкторы. В итоге армия вышла из лагеря более собранной и устойчивой к затяжной войне.
</a:t>
            </a:r>
            <a:endParaRPr lang="en-US" sz="89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02950"/>
            <a:ext cx="8098500" cy="5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Союзники и международный контекст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50700" y="1352138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Французский союз
</a:t>
            </a:r>
            <a:pPr algn="l" indent="0" marL="0">
              <a:lnSpc>
                <a:spcPct val="115000"/>
              </a:lnSpc>
              <a:buNone/>
            </a:pPr>
            <a:r>
              <a:rPr lang="en-US" sz="6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первой превратила симпатию к колонистам в официальный союз. Для неё это был шанс ослабить давнего соперника и вернуть влияние после поражений в Семилетней войне.
</a:t>
            </a:r>
            <a:endParaRPr lang="en-US" sz="1134" dirty="0"/>
          </a:p>
        </p:txBody>
      </p:sp>
      <p:sp>
        <p:nvSpPr>
          <p:cNvPr id="12" name="Text 3"/>
          <p:cNvSpPr txBox="1"/>
          <p:nvPr/>
        </p:nvSpPr>
        <p:spPr>
          <a:xfrm>
            <a:off x="834475" y="2595838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Нидерландское участие
</a:t>
            </a:r>
            <a:pPr algn="l" indent="0" marL="0">
              <a:lnSpc>
                <a:spcPct val="115000"/>
              </a:lnSpc>
              <a:buNone/>
            </a:pPr>
            <a:r>
              <a:rPr lang="en-US" sz="6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Нидерланды стали ещё одним противником Британии в международной торговой и морской борьбе. Их вовлечение расширило конфликт и связало американский театр с глобальной экономикой.
</a:t>
            </a:r>
            <a:endParaRPr lang="en-US" sz="1134" dirty="0"/>
          </a:p>
        </p:txBody>
      </p:sp>
      <p:sp>
        <p:nvSpPr>
          <p:cNvPr id="13" name="Text 4"/>
          <p:cNvSpPr txBox="1"/>
          <p:nvPr/>
        </p:nvSpPr>
        <p:spPr>
          <a:xfrm>
            <a:off x="4940975" y="14030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Испанский фактор
</a:t>
            </a:r>
            <a:pPr algn="l" indent="0" marL="0">
              <a:lnSpc>
                <a:spcPct val="115000"/>
              </a:lnSpc>
              <a:buNone/>
            </a:pPr>
            <a:r>
              <a:rPr lang="en-US" sz="6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Испания вступила в войну не ради американской независимости, а чтобы вернуть позиции в Европе и на море. Её участие усилило давление на британские ресурсы и коммуникации.
</a:t>
            </a:r>
            <a:endParaRPr lang="en-US" sz="1134" dirty="0"/>
          </a:p>
        </p:txBody>
      </p:sp>
      <p:sp>
        <p:nvSpPr>
          <p:cNvPr id="14" name="Text 5"/>
          <p:cNvSpPr txBox="1"/>
          <p:nvPr/>
        </p:nvSpPr>
        <p:spPr>
          <a:xfrm>
            <a:off x="5126325" y="2691062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Глобальный конфликт
</a:t>
            </a:r>
            <a:pPr algn="l" indent="0" marL="0">
              <a:lnSpc>
                <a:spcPct val="115000"/>
              </a:lnSpc>
              <a:buNone/>
            </a:pPr>
            <a:r>
              <a:rPr lang="en-US" sz="6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война за независимость превратилась в часть общеевропейского противостояния. На первый план вышли не только сухопутные сражения, но и контроль морских путей, кредитов и союзов.
</a:t>
            </a:r>
            <a:endParaRPr lang="en-US" sz="113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868839"/>
            <a:ext cx="8283000" cy="22729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795750" y="188537"/>
            <a:ext cx="62373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война и значение Атлантики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Блокада побережья
</a:t>
            </a:r>
            <a:pPr algn="l" indent="0" marL="0">
              <a:lnSpc>
                <a:spcPct val="115000"/>
              </a:lnSpc>
              <a:buNone/>
            </a:pPr>
            <a:r>
              <a:rPr lang="en-US" sz="7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Британский флот стремился перекрыть поставки оружия, пороха и товаров, без которых колонии зависели бы от внешней помощи. Морская блокада должна была ослабить сопротивление экономически и военным путём.
</a:t>
            </a:r>
            <a:endParaRPr lang="en-US" sz="1063" dirty="0"/>
          </a:p>
        </p:txBody>
      </p:sp>
      <p:sp>
        <p:nvSpPr>
          <p:cNvPr id="12" name="Text 3"/>
          <p:cNvSpPr txBox="1"/>
          <p:nvPr/>
        </p:nvSpPr>
        <p:spPr>
          <a:xfrm>
            <a:off x="2384910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как артерия
</a:t>
            </a:r>
            <a:pPr algn="l" indent="0" marL="0">
              <a:lnSpc>
                <a:spcPct val="115000"/>
              </a:lnSpc>
              <a:buNone/>
            </a:pPr>
            <a:r>
              <a:rPr lang="en-US" sz="7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Атлантика была не просто пространством перевозок, а линией снабжения и связи между континентами. Кто контролировал море, тот быстрее доставлял войска, деньги, боеприпасы и новости.
</a:t>
            </a:r>
            <a:endParaRPr lang="en-US" sz="1063" dirty="0"/>
          </a:p>
        </p:txBody>
      </p:sp>
      <p:sp>
        <p:nvSpPr>
          <p:cNvPr id="13" name="Text 4"/>
          <p:cNvSpPr txBox="1"/>
          <p:nvPr/>
        </p:nvSpPr>
        <p:spPr>
          <a:xfrm>
            <a:off x="4589820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превосходства
</a:t>
            </a:r>
            <a:pPr algn="l" indent="0" marL="0">
              <a:lnSpc>
                <a:spcPct val="115000"/>
              </a:lnSpc>
              <a:buNone/>
            </a:pPr>
            <a:r>
              <a:rPr lang="en-US" sz="7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Британское превосходство на море долго осложняло действия восставших. Однако даже сильный флот не мог сам по себе завершить войну, если сухопутная кампания затягивалась и требовала всё новых ресурсов.
</a:t>
            </a:r>
            <a:endParaRPr lang="en-US" sz="1063" dirty="0"/>
          </a:p>
        </p:txBody>
      </p:sp>
      <p:sp>
        <p:nvSpPr>
          <p:cNvPr id="14" name="Text 5"/>
          <p:cNvSpPr txBox="1"/>
          <p:nvPr/>
        </p:nvSpPr>
        <p:spPr>
          <a:xfrm>
            <a:off x="6794729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французского флота
</a:t>
            </a:r>
            <a:pPr algn="l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Французская эскадра в решающий момент помогла отрезать Корнуоллиса у Йорктауна от моря. Это показало, что исход войны зависел от согласованных действий на суше и на воде.
</a:t>
            </a:r>
            <a:endParaRPr lang="en-US" sz="109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843288"/>
            <a:ext cx="3563700" cy="14569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даты войны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вехи войны: от первых столкновений до международного признания независимости Соединённых Штатов. Она помогает увидеть последовательность событий и их историческое значение.
</a:t>
            </a:r>
            <a:endParaRPr lang="en-US" sz="1058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развивалась от локального конфликта к международной борьбе и завершилась закреплением независимости США.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войны за независимость в Северной Америке
</a:t>
            </a:r>
            <a:endParaRPr lang="en-US" sz="98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1780–1781: движение к решающему финалу
</a:t>
            </a:r>
            <a:endParaRPr lang="en-US" sz="2499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79988" y="2016269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1780: ставка на Юг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Британия делает ставку на южные колонии, рассчитывая на поддержку лоялистов и более удобные условия для наступления. Однако сопротивление не исчезает, а превращается в затяжную борьбу за контроль территорий.
</a:t>
            </a:r>
            <a:endParaRPr lang="en-US" sz="878" dirty="0"/>
          </a:p>
        </p:txBody>
      </p:sp>
      <p:sp>
        <p:nvSpPr>
          <p:cNvPr id="12" name="Text 3"/>
          <p:cNvSpPr txBox="1"/>
          <p:nvPr/>
        </p:nvSpPr>
        <p:spPr>
          <a:xfrm>
            <a:off x="2347817" y="1909012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координации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всё сильнее зависит от разведки, снабжения и контроля дорог. Стороны понимают, что отдельные победы мало что решают без устойчивой связи между фронтами и союзниками.
</a:t>
            </a:r>
            <a:endParaRPr lang="en-US" sz="966" dirty="0"/>
          </a:p>
        </p:txBody>
      </p:sp>
      <p:sp>
        <p:nvSpPr>
          <p:cNvPr id="13" name="Text 4"/>
          <p:cNvSpPr txBox="1"/>
          <p:nvPr/>
        </p:nvSpPr>
        <p:spPr>
          <a:xfrm>
            <a:off x="4515650" y="2029188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Американские и французские силы начинают действовать согласованнее, используя уязвимости британских коммуникаций. Это повышает ценность морской поддержки и совместного планирования операций.
</a:t>
            </a:r>
            <a:endParaRPr lang="en-US" sz="878" dirty="0"/>
          </a:p>
        </p:txBody>
      </p:sp>
      <p:sp>
        <p:nvSpPr>
          <p:cNvPr id="14" name="Text 5"/>
          <p:cNvSpPr txBox="1"/>
          <p:nvPr/>
        </p:nvSpPr>
        <p:spPr>
          <a:xfrm>
            <a:off x="6683475" y="23118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 к развязке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1781 году британская армия всё чаще оказывается в положении, где манёвр ограничен, а отступление затруднено. Конфликт подходит к развязке, в которой решающую роль сыграет Йорктаун.
</a:t>
            </a:r>
            <a:endParaRPr lang="en-US" sz="94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Йорктаун: решающая победа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78582" y="1502050"/>
            <a:ext cx="3985551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Окружение армии
</a:t>
            </a:r>
            <a:pPr algn="l" indent="0" marL="0">
              <a:lnSpc>
                <a:spcPct val="115000"/>
              </a:lnSpc>
              <a:buNone/>
            </a:pPr>
            <a:r>
              <a:rPr lang="en-US" sz="6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1781 года Корнуоллис закрепился в Йорктауне, но оказался уязвим для осады. Американские и французские войска с суши перекрыли пути отхода и вынудили британцев перейти к обороне.
</a:t>
            </a:r>
            <a:endParaRPr lang="en-US" sz="1134" dirty="0"/>
          </a:p>
        </p:txBody>
      </p:sp>
      <p:sp>
        <p:nvSpPr>
          <p:cNvPr id="12" name="Text 3"/>
          <p:cNvSpPr txBox="1"/>
          <p:nvPr/>
        </p:nvSpPr>
        <p:spPr>
          <a:xfrm>
            <a:off x="578582" y="2676800"/>
            <a:ext cx="3985551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осады
</a:t>
            </a:r>
            <a:pPr algn="l" indent="0" marL="0">
              <a:lnSpc>
                <a:spcPct val="115000"/>
              </a:lnSpc>
              <a:buNone/>
            </a:pPr>
            <a:r>
              <a:rPr lang="en-US" sz="6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Артобстрел и изоляция позиции разрушали возможность продолжать сопротивление. Британская армия теряла снабжение и свободу манёвра, а время работало против неё с каждым днём осады.
</a:t>
            </a:r>
            <a:endParaRPr lang="en-US" sz="1134" dirty="0"/>
          </a:p>
        </p:txBody>
      </p:sp>
      <p:sp>
        <p:nvSpPr>
          <p:cNvPr id="13" name="Text 4"/>
          <p:cNvSpPr txBox="1"/>
          <p:nvPr/>
        </p:nvSpPr>
        <p:spPr>
          <a:xfrm>
            <a:off x="578582" y="3851550"/>
            <a:ext cx="3985551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Капитуляция и итог
</a:t>
            </a:r>
            <a:pPr algn="l" indent="0" marL="0">
              <a:lnSpc>
                <a:spcPct val="115000"/>
              </a:lnSpc>
              <a:buNone/>
            </a:pPr>
            <a:r>
              <a:rPr lang="en-US" sz="6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 октября последовала капитуляция, которая стала символом перелома всей войны. После Йорктауна Британия ещё сохраняла силы, но уже не могла рассчитывать на победу в Северной Америке.
</a:t>
            </a:r>
            <a:endParaRPr lang="en-US" sz="113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Парижский мир и завершение войны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400850"/>
            <a:ext cx="38031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независимости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Мирный договор 1783 года официально закрепил независимость Соединённых Штатов. Это превратило военный успех в признанный международный факт и открыло путь к дипломатии с европейскими державами.
</a:t>
            </a:r>
            <a:endParaRPr lang="en-US" sz="105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403681"/>
            <a:ext cx="38031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Широкая граница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нового государства была проведена до реки Миссисипи, что значительно расширило перспективы западного освоения. Для США это означало не только победу, но и пространство для будущего роста.
</a:t>
            </a:r>
            <a:endParaRPr lang="en-US" sz="105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406506"/>
            <a:ext cx="38031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карты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сохранила Канаду, однако утратила тринадцать колоний как часть империи. Итог войны изменил карту Северной Америки и баланс сил в атлантическом мире.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02950"/>
            <a:ext cx="8098500" cy="5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для США и историческое значение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50700" y="1352138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единства
</a:t>
            </a:r>
            <a:pPr algn="l" indent="0" marL="0">
              <a:lnSpc>
                <a:spcPct val="115000"/>
              </a:lnSpc>
              <a:buNone/>
            </a:pPr>
            <a:r>
              <a:rPr lang="en-US" sz="6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научила колонии действовать вместе через Конгресс, общую армию и систему снабжения. Без этой политической координации отдельные победы не смогли бы стать общим успехом.
</a:t>
            </a:r>
            <a:endParaRPr lang="en-US" sz="1134" dirty="0"/>
          </a:p>
        </p:txBody>
      </p:sp>
      <p:sp>
        <p:nvSpPr>
          <p:cNvPr id="12" name="Text 3"/>
          <p:cNvSpPr txBox="1"/>
          <p:nvPr/>
        </p:nvSpPr>
        <p:spPr>
          <a:xfrm>
            <a:off x="834475" y="2595838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в мире
</a:t>
            </a:r>
            <a:pPr algn="l" indent="0" marL="0">
              <a:lnSpc>
                <a:spcPct val="115000"/>
              </a:lnSpc>
              <a:buNone/>
            </a:pPr>
            <a:r>
              <a:rPr lang="en-US" sz="6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с Францией показал, насколько важна внешняя поддержка для молодой республики. США вошли в международную политику не как изолированная территория, а как новый участник баланса сил.
</a:t>
            </a:r>
            <a:endParaRPr lang="en-US" sz="1134" dirty="0"/>
          </a:p>
        </p:txBody>
      </p:sp>
      <p:sp>
        <p:nvSpPr>
          <p:cNvPr id="13" name="Text 4"/>
          <p:cNvSpPr txBox="1"/>
          <p:nvPr/>
        </p:nvSpPr>
        <p:spPr>
          <a:xfrm>
            <a:off x="4940975" y="14030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Народный суверенитет
</a:t>
            </a:r>
            <a:pPr algn="l" indent="0" marL="0">
              <a:lnSpc>
                <a:spcPct val="115000"/>
              </a:lnSpc>
              <a:buNone/>
            </a:pPr>
            <a:r>
              <a:rPr lang="en-US" sz="6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укрепила представление, что власть должна опираться на согласие народа, а не только на наследственное право. Эти идеи затем повлияли на устройство государства и конституционные дебаты.
</a:t>
            </a:r>
            <a:endParaRPr lang="en-US" sz="1134" dirty="0"/>
          </a:p>
        </p:txBody>
      </p:sp>
      <p:sp>
        <p:nvSpPr>
          <p:cNvPr id="14" name="Text 5"/>
          <p:cNvSpPr txBox="1"/>
          <p:nvPr/>
        </p:nvSpPr>
        <p:spPr>
          <a:xfrm>
            <a:off x="5126325" y="2691062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6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Американская революция стала примером для последующих движений, которые искали политические права и представительство. Её значение вышло далеко за пределы одного континента и одной войны.
</a:t>
            </a:r>
            <a:endParaRPr lang="en-US" sz="113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протеста к независимости
</a:t>
            </a:r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за независимость показала, как спор о налогах и правах может превратиться в рождение нового государства. Победу обеспечили единство колоний, союз с Францией и стойкость армии Вашингтона.
</a:t>
            </a:r>
            <a:endParaRPr lang="en-US" sz="3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2026-07-26T07:24:37Z</dcterms:created>
  <dcterms:modified xsi:type="dcterms:W3CDTF">2026-07-26T07:24:37Z</dcterms:modified>
</cp:coreProperties>
</file>