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slideLayout" Target="../slideLayouts/slideLayout1.xml"/><Relationship Id="rId1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jpeg"/><Relationship Id="rId5" Type="http://schemas.openxmlformats.org/officeDocument/2006/relationships/image" Target="../media/image-10-5.png"/><Relationship Id="rId6" Type="http://schemas.openxmlformats.org/officeDocument/2006/relationships/image" Target="../media/image-10-6.jpeg"/><Relationship Id="rId7" Type="http://schemas.openxmlformats.org/officeDocument/2006/relationships/image" Target="../media/image-10-7.png"/><Relationship Id="rId8" Type="http://schemas.openxmlformats.org/officeDocument/2006/relationships/image" Target="../media/image-10-8.jpe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slideLayout" Target="../slideLayouts/slideLayout1.xml"/><Relationship Id="rId1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slideLayout" Target="../slideLayouts/slideLayout1.xml"/><Relationship Id="rId11"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31200" y="3187"/>
            <a:ext cx="7265700" cy="51370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02250" y="2077350"/>
            <a:ext cx="2939400" cy="501600"/>
          </a:xfrm>
          <a:prstGeom prst="rect">
            <a:avLst/>
          </a:prstGeom>
          <a:noFill/>
          <a:ln/>
        </p:spPr>
        <p:txBody>
          <a:bodyPr wrap="square" lIns="0" tIns="0" rIns="0" bIns="0" rtlCol="0" anchor="ctr"/>
          <a:lstStyle/>
          <a:p>
            <a:pPr algn="ctr" indent="0" marL="0">
              <a:lnSpc>
                <a:spcPct val="100000"/>
              </a:lnSpc>
              <a:buNone/>
            </a:pPr>
            <a:r>
              <a:rPr lang="en-US" sz="1412" b="1" dirty="0">
                <a:solidFill>
                  <a:srgbClr val="E4E21F"/>
                </a:solidFill>
                <a:latin typeface="Arial" pitchFamily="34" charset="0"/>
                <a:ea typeface="Arial" pitchFamily="34" charset="-122"/>
                <a:cs typeface="Arial" pitchFamily="34" charset="-120"/>
              </a:rPr>
              <a:t>What is your hometown like?
</a:t>
            </a:r>
            <a:endParaRPr lang="en-US" sz="1412" dirty="0"/>
          </a:p>
        </p:txBody>
      </p:sp>
      <p:sp>
        <p:nvSpPr>
          <p:cNvPr id="6" name="Text 1"/>
          <p:cNvSpPr txBox="1"/>
          <p:nvPr/>
        </p:nvSpPr>
        <p:spPr>
          <a:xfrm>
            <a:off x="3333662" y="1744325"/>
            <a:ext cx="2476800" cy="192600"/>
          </a:xfrm>
          <a:prstGeom prst="rect">
            <a:avLst/>
          </a:prstGeom>
          <a:noFill/>
          <a:ln/>
        </p:spPr>
        <p:txBody>
          <a:bodyPr wrap="square" lIns="0" tIns="0" rIns="0" bIns="0" rtlCol="0" anchor="b"/>
          <a:lstStyle/>
          <a:p>
            <a:pPr algn="ctr" indent="0" marL="0">
              <a:lnSpc>
                <a:spcPct val="115000"/>
              </a:lnSpc>
              <a:buNone/>
            </a:pPr>
            <a:r>
              <a:rPr lang="en-US" sz="746" dirty="0">
                <a:solidFill>
                  <a:srgbClr val="E4E21F"/>
                </a:solidFill>
                <a:latin typeface="Arial" pitchFamily="34" charset="0"/>
                <a:ea typeface="Arial" pitchFamily="34" charset="-122"/>
                <a:cs typeface="Arial" pitchFamily="34" charset="-120"/>
              </a:rPr>
              <a:t>
</a:t>
            </a:r>
            <a:endParaRPr lang="en-US" sz="746" dirty="0"/>
          </a:p>
        </p:txBody>
      </p:sp>
      <p:sp>
        <p:nvSpPr>
          <p:cNvPr id="7" name="Text 2"/>
          <p:cNvSpPr txBox="1"/>
          <p:nvPr/>
        </p:nvSpPr>
        <p:spPr>
          <a:xfrm>
            <a:off x="3261525" y="2719400"/>
            <a:ext cx="2620800" cy="679800"/>
          </a:xfrm>
          <a:prstGeom prst="rect">
            <a:avLst/>
          </a:prstGeom>
          <a:noFill/>
          <a:ln/>
        </p:spPr>
        <p:txBody>
          <a:bodyPr wrap="square" lIns="0" tIns="0" rIns="0" bIns="0" rtlCol="0" anchor="t"/>
          <a:lstStyle/>
          <a:p>
            <a:pPr algn="ctr" indent="0" marL="0">
              <a:lnSpc>
                <a:spcPct val="115000"/>
              </a:lnSpc>
              <a:buNone/>
            </a:pPr>
            <a:r>
              <a:rPr lang="en-US" sz="800" dirty="0">
                <a:solidFill>
                  <a:srgbClr val="E4E21F"/>
                </a:solidFill>
                <a:latin typeface="Arial" pitchFamily="34" charset="0"/>
                <a:ea typeface="Arial" pitchFamily="34" charset="-122"/>
                <a:cs typeface="Arial" pitchFamily="34" charset="-120"/>
              </a:rPr>
              <a:t>How to describe your hometown in English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94594" y="440187"/>
            <a:ext cx="4083937" cy="4261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400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Why this topic matters in English class
</a:t>
            </a:r>
            <a:endParaRPr lang="en-US" sz="1812" dirty="0"/>
          </a:p>
        </p:txBody>
      </p:sp>
      <p:sp>
        <p:nvSpPr>
          <p:cNvPr id="8" name="Text 1"/>
          <p:cNvSpPr txBox="1"/>
          <p:nvPr/>
        </p:nvSpPr>
        <p:spPr>
          <a:xfrm>
            <a:off x="360000" y="3860975"/>
            <a:ext cx="3628200" cy="846300"/>
          </a:xfrm>
          <a:prstGeom prst="rect">
            <a:avLst/>
          </a:prstGeom>
          <a:noFill/>
          <a:ln/>
        </p:spPr>
        <p:txBody>
          <a:bodyPr wrap="square" lIns="0" tIns="0" rIns="0" bIns="0" rtlCol="0" anchor="t"/>
          <a:lstStyle/>
          <a:p>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Talking about your hometown helps you use real English from everyday life. You can describe places, transport, nature, and routines, and practice there is / there are, adjectives, and short, clear answers in speaking tasks.
</a:t>
            </a:r>
            <a:endParaRPr lang="en-US" sz="1100"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2</a:t>
            </a:r>
            <a:endParaRPr lang="en-US" sz="489"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Basic facts about a hometown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3</a:t>
            </a:r>
            <a:endParaRPr lang="en-US" sz="489" dirty="0"/>
          </a:p>
        </p:txBody>
      </p:sp>
      <p:sp>
        <p:nvSpPr>
          <p:cNvPr id="10" name="Text 2"/>
          <p:cNvSpPr txBox="1"/>
          <p:nvPr/>
        </p:nvSpPr>
        <p:spPr>
          <a:xfrm>
            <a:off x="722850" y="1311375"/>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Название и место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Начните с названия города, страны и региона. Затем укажите, где он находится: near a river, in the north, or close to a large city. Это сразу делает ответ понятным и structured.
</a:t>
            </a:r>
            <a:endParaRPr lang="en-US" sz="1243" dirty="0"/>
          </a:p>
        </p:txBody>
      </p:sp>
      <p:sp>
        <p:nvSpPr>
          <p:cNvPr id="11" name="Text 3"/>
          <p:cNvSpPr txBox="1"/>
          <p:nvPr/>
        </p:nvSpPr>
        <p:spPr>
          <a:xfrm>
            <a:off x="722850" y="2183138"/>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Размер города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Важно сказать, большой это город, маленький или средний. Можно добавить примерную population and distance from the capital. Такие facts help the listener imagine the scale of the place.
</a:t>
            </a:r>
            <a:endParaRPr lang="en-US" sz="1243" dirty="0"/>
          </a:p>
        </p:txBody>
      </p:sp>
      <p:sp>
        <p:nvSpPr>
          <p:cNvPr id="12" name="Text 4"/>
          <p:cNvSpPr txBox="1"/>
          <p:nvPr/>
        </p:nvSpPr>
        <p:spPr>
          <a:xfrm>
            <a:off x="722850" y="3054903"/>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Известные особенности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Используйте фразы It is famous for… и It is known as… Они помогают показать, чем city stands out. For example, many people live there because it has jobs, good transport, or a calm atmosphere.
</a:t>
            </a:r>
            <a:endParaRPr lang="en-US" sz="1243" dirty="0"/>
          </a:p>
        </p:txBody>
      </p:sp>
      <p:sp>
        <p:nvSpPr>
          <p:cNvPr id="13" name="Text 5"/>
          <p:cNvSpPr txBox="1"/>
          <p:nvPr/>
        </p:nvSpPr>
        <p:spPr>
          <a:xfrm>
            <a:off x="722850" y="3926674"/>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Связный монолог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Чтобы речь sounded natural, соединяйте facts with simple linking words. Say where the city is, what it is like, and why people like it. Short, clear sentences work best in class presentations.
</a:t>
            </a:r>
            <a:endParaRPr lang="en-US" sz="124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82100" y="420113"/>
            <a:ext cx="4451400" cy="434272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440700"/>
            <a:ext cx="44514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What the city center looks like
</a:t>
            </a:r>
            <a:endParaRPr lang="en-US" sz="1812" dirty="0"/>
          </a:p>
        </p:txBody>
      </p:sp>
      <p:sp>
        <p:nvSpPr>
          <p:cNvPr id="7"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4</a:t>
            </a:r>
            <a:endParaRPr lang="en-US" sz="489" dirty="0"/>
          </a:p>
        </p:txBody>
      </p:sp>
      <p:sp>
        <p:nvSpPr>
          <p:cNvPr id="8" name="Text 2"/>
          <p:cNvSpPr txBox="1"/>
          <p:nvPr/>
        </p:nvSpPr>
        <p:spPr>
          <a:xfrm>
            <a:off x="360000" y="1385933"/>
            <a:ext cx="3578700" cy="416700"/>
          </a:xfrm>
          <a:prstGeom prst="rect">
            <a:avLst/>
          </a:prstGeom>
          <a:noFill/>
          <a:ln/>
        </p:spPr>
        <p:txBody>
          <a:bodyPr wrap="square" lIns="0" tIns="0" rIns="0" bIns="0" rtlCol="0" anchor="t"/>
          <a:lstStyle/>
          <a:p>
            <a:pPr algn="l" indent="0" marL="0">
              <a:lnSpc>
                <a:spcPct val="115000"/>
              </a:lnSpc>
              <a:buNone/>
            </a:pPr>
            <a:r>
              <a:rPr lang="en-US" sz="831" dirty="0">
                <a:solidFill>
                  <a:srgbClr val="E4E21F"/>
                </a:solidFill>
                <a:latin typeface="Arial" pitchFamily="34" charset="0"/>
                <a:ea typeface="Arial" pitchFamily="34" charset="-122"/>
                <a:cs typeface="Arial" pitchFamily="34" charset="-120"/>
              </a:rPr>
              <a:t>В центре города usually there is a main square with benches, shops, and bus stops. It often looks busy and colorful, especially when people meet there after school or on weekends.
</a:t>
            </a:r>
            <a:endParaRPr lang="en-US" sz="831" dirty="0"/>
          </a:p>
        </p:txBody>
      </p:sp>
      <p:sp>
        <p:nvSpPr>
          <p:cNvPr id="9" name="Text 3"/>
          <p:cNvSpPr txBox="1"/>
          <p:nvPr/>
        </p:nvSpPr>
        <p:spPr>
          <a:xfrm>
            <a:off x="360000" y="1189625"/>
            <a:ext cx="3578700" cy="138300"/>
          </a:xfrm>
          <a:prstGeom prst="rect">
            <a:avLst/>
          </a:prstGeom>
          <a:noFill/>
          <a:ln/>
        </p:spPr>
        <p:txBody>
          <a:bodyPr wrap="square" lIns="0" tIns="0" rIns="0" bIns="0" rtlCol="0" anchor="t"/>
          <a:lstStyle/>
          <a:p>
            <a:pPr algn="l" indent="0" marL="0">
              <a:lnSpc>
                <a:spcPct val="115000"/>
              </a:lnSpc>
              <a:buNone/>
            </a:pPr>
            <a:r>
              <a:rPr lang="en-US" sz="931" b="1" dirty="0">
                <a:solidFill>
                  <a:srgbClr val="E4E21F"/>
                </a:solidFill>
                <a:latin typeface="Arial" pitchFamily="34" charset="0"/>
                <a:ea typeface="Arial" pitchFamily="34" charset="-122"/>
                <a:cs typeface="Arial" pitchFamily="34" charset="-120"/>
              </a:rPr>
              <a:t>Главная площадь
</a:t>
            </a:r>
            <a:endParaRPr lang="en-US" sz="931" dirty="0"/>
          </a:p>
        </p:txBody>
      </p:sp>
      <p:sp>
        <p:nvSpPr>
          <p:cNvPr id="10" name="Text 4"/>
          <p:cNvSpPr txBox="1"/>
          <p:nvPr/>
        </p:nvSpPr>
        <p:spPr>
          <a:xfrm>
            <a:off x="360000" y="2112137"/>
            <a:ext cx="3578700" cy="416700"/>
          </a:xfrm>
          <a:prstGeom prst="rect">
            <a:avLst/>
          </a:prstGeom>
          <a:noFill/>
          <a:ln/>
        </p:spPr>
        <p:txBody>
          <a:bodyPr wrap="square" lIns="0" tIns="0" rIns="0" bIns="0" rtlCol="0" anchor="t"/>
          <a:lstStyle/>
          <a:p>
            <a:pPr algn="l" indent="0" marL="0">
              <a:lnSpc>
                <a:spcPct val="115000"/>
              </a:lnSpc>
              <a:buNone/>
            </a:pPr>
            <a:r>
              <a:rPr lang="en-US" sz="831" dirty="0">
                <a:solidFill>
                  <a:srgbClr val="E4E21F"/>
                </a:solidFill>
                <a:latin typeface="Arial" pitchFamily="34" charset="0"/>
                <a:ea typeface="Arial" pitchFamily="34" charset="-122"/>
                <a:cs typeface="Arial" pitchFamily="34" charset="-120"/>
              </a:rPr>
              <a:t>Central streets can be modern or old, but they are usually clean and comfortable for walking. Apartment buildings, schools, and small cafés make the area lively and easy to recognize.
</a:t>
            </a:r>
            <a:endParaRPr lang="en-US" sz="831" dirty="0"/>
          </a:p>
        </p:txBody>
      </p:sp>
      <p:sp>
        <p:nvSpPr>
          <p:cNvPr id="11" name="Text 5"/>
          <p:cNvSpPr txBox="1"/>
          <p:nvPr/>
        </p:nvSpPr>
        <p:spPr>
          <a:xfrm>
            <a:off x="360000" y="1915830"/>
            <a:ext cx="3578700" cy="138300"/>
          </a:xfrm>
          <a:prstGeom prst="rect">
            <a:avLst/>
          </a:prstGeom>
          <a:noFill/>
          <a:ln/>
        </p:spPr>
        <p:txBody>
          <a:bodyPr wrap="square" lIns="0" tIns="0" rIns="0" bIns="0" rtlCol="0" anchor="t"/>
          <a:lstStyle/>
          <a:p>
            <a:pPr algn="l" indent="0" marL="0">
              <a:lnSpc>
                <a:spcPct val="115000"/>
              </a:lnSpc>
              <a:buNone/>
            </a:pPr>
            <a:r>
              <a:rPr lang="en-US" sz="931" b="1" dirty="0">
                <a:solidFill>
                  <a:srgbClr val="E4E21F"/>
                </a:solidFill>
                <a:latin typeface="Arial" pitchFamily="34" charset="0"/>
                <a:ea typeface="Arial" pitchFamily="34" charset="-122"/>
                <a:cs typeface="Arial" pitchFamily="34" charset="-120"/>
              </a:rPr>
              <a:t>Улицы и здания
</a:t>
            </a:r>
            <a:endParaRPr lang="en-US" sz="931" dirty="0"/>
          </a:p>
        </p:txBody>
      </p:sp>
      <p:sp>
        <p:nvSpPr>
          <p:cNvPr id="12" name="Text 6"/>
          <p:cNvSpPr txBox="1"/>
          <p:nvPr/>
        </p:nvSpPr>
        <p:spPr>
          <a:xfrm>
            <a:off x="360115" y="2838342"/>
            <a:ext cx="3578700" cy="416700"/>
          </a:xfrm>
          <a:prstGeom prst="rect">
            <a:avLst/>
          </a:prstGeom>
          <a:noFill/>
          <a:ln/>
        </p:spPr>
        <p:txBody>
          <a:bodyPr wrap="square" lIns="0" tIns="0" rIns="0" bIns="0" rtlCol="0" anchor="t"/>
          <a:lstStyle/>
          <a:p>
            <a:pPr algn="l" indent="0" marL="0">
              <a:lnSpc>
                <a:spcPct val="115000"/>
              </a:lnSpc>
              <a:buNone/>
            </a:pPr>
            <a:r>
              <a:rPr lang="en-US" sz="831" dirty="0">
                <a:solidFill>
                  <a:srgbClr val="E4E21F"/>
                </a:solidFill>
                <a:latin typeface="Arial" pitchFamily="34" charset="0"/>
                <a:ea typeface="Arial" pitchFamily="34" charset="-122"/>
                <a:cs typeface="Arial" pitchFamily="34" charset="-120"/>
              </a:rPr>
              <a:t>Many students notice bright signs, store windows, and cafés first. These details show that the center is active and crowded, with places where people buy things, eat, and spend free time.
</a:t>
            </a:r>
            <a:endParaRPr lang="en-US" sz="831" dirty="0"/>
          </a:p>
        </p:txBody>
      </p:sp>
      <p:sp>
        <p:nvSpPr>
          <p:cNvPr id="13" name="Text 7"/>
          <p:cNvSpPr txBox="1"/>
          <p:nvPr/>
        </p:nvSpPr>
        <p:spPr>
          <a:xfrm>
            <a:off x="360115" y="2642034"/>
            <a:ext cx="3578700" cy="138300"/>
          </a:xfrm>
          <a:prstGeom prst="rect">
            <a:avLst/>
          </a:prstGeom>
          <a:noFill/>
          <a:ln/>
        </p:spPr>
        <p:txBody>
          <a:bodyPr wrap="square" lIns="0" tIns="0" rIns="0" bIns="0" rtlCol="0" anchor="t"/>
          <a:lstStyle/>
          <a:p>
            <a:pPr algn="l" indent="0" marL="0">
              <a:lnSpc>
                <a:spcPct val="115000"/>
              </a:lnSpc>
              <a:buNone/>
            </a:pPr>
            <a:r>
              <a:rPr lang="en-US" sz="931" b="1" dirty="0">
                <a:solidFill>
                  <a:srgbClr val="E4E21F"/>
                </a:solidFill>
                <a:latin typeface="Arial" pitchFamily="34" charset="0"/>
                <a:ea typeface="Arial" pitchFamily="34" charset="-122"/>
                <a:cs typeface="Arial" pitchFamily="34" charset="-120"/>
              </a:rPr>
              <a:t>Магазины и вывески
</a:t>
            </a:r>
            <a:endParaRPr lang="en-US" sz="931" dirty="0"/>
          </a:p>
        </p:txBody>
      </p:sp>
      <p:sp>
        <p:nvSpPr>
          <p:cNvPr id="14" name="Text 8"/>
          <p:cNvSpPr txBox="1"/>
          <p:nvPr/>
        </p:nvSpPr>
        <p:spPr>
          <a:xfrm>
            <a:off x="360115" y="3564546"/>
            <a:ext cx="3578700" cy="416700"/>
          </a:xfrm>
          <a:prstGeom prst="rect">
            <a:avLst/>
          </a:prstGeom>
          <a:noFill/>
          <a:ln/>
        </p:spPr>
        <p:txBody>
          <a:bodyPr wrap="square" lIns="0" tIns="0" rIns="0" bIns="0" rtlCol="0" anchor="t"/>
          <a:lstStyle/>
          <a:p>
            <a:pPr algn="l" indent="0" marL="0">
              <a:lnSpc>
                <a:spcPct val="115000"/>
              </a:lnSpc>
              <a:buNone/>
            </a:pPr>
            <a:r>
              <a:rPr lang="en-US" sz="831" dirty="0">
                <a:solidFill>
                  <a:srgbClr val="E4E21F"/>
                </a:solidFill>
                <a:latin typeface="Arial" pitchFamily="34" charset="0"/>
                <a:ea typeface="Arial" pitchFamily="34" charset="-122"/>
                <a:cs typeface="Arial" pitchFamily="34" charset="-120"/>
              </a:rPr>
              <a:t>A good description should include roads, trees, and public spaces. Even a busy center can feel pleasant if there are green corners, wide sidewalks, and enough space for pedestrians.
</a:t>
            </a:r>
            <a:endParaRPr lang="en-US" sz="831" dirty="0"/>
          </a:p>
        </p:txBody>
      </p:sp>
      <p:sp>
        <p:nvSpPr>
          <p:cNvPr id="15" name="Text 9"/>
          <p:cNvSpPr txBox="1"/>
          <p:nvPr/>
        </p:nvSpPr>
        <p:spPr>
          <a:xfrm>
            <a:off x="360115" y="3368239"/>
            <a:ext cx="3578700" cy="138300"/>
          </a:xfrm>
          <a:prstGeom prst="rect">
            <a:avLst/>
          </a:prstGeom>
          <a:noFill/>
          <a:ln/>
        </p:spPr>
        <p:txBody>
          <a:bodyPr wrap="square" lIns="0" tIns="0" rIns="0" bIns="0" rtlCol="0" anchor="t"/>
          <a:lstStyle/>
          <a:p>
            <a:pPr algn="l" indent="0" marL="0">
              <a:lnSpc>
                <a:spcPct val="115000"/>
              </a:lnSpc>
              <a:buNone/>
            </a:pPr>
            <a:r>
              <a:rPr lang="en-US" sz="931" b="1" dirty="0">
                <a:solidFill>
                  <a:srgbClr val="E4E21F"/>
                </a:solidFill>
                <a:latin typeface="Arial" pitchFamily="34" charset="0"/>
                <a:ea typeface="Arial" pitchFamily="34" charset="-122"/>
                <a:cs typeface="Arial" pitchFamily="34" charset="-120"/>
              </a:rPr>
              <a:t>Дороги и деревья
</a:t>
            </a:r>
            <a:endParaRPr lang="en-US" sz="931" dirty="0"/>
          </a:p>
        </p:txBody>
      </p:sp>
      <p:sp>
        <p:nvSpPr>
          <p:cNvPr id="16" name="Text 10"/>
          <p:cNvSpPr txBox="1"/>
          <p:nvPr/>
        </p:nvSpPr>
        <p:spPr>
          <a:xfrm>
            <a:off x="360000" y="4290751"/>
            <a:ext cx="3578700" cy="416700"/>
          </a:xfrm>
          <a:prstGeom prst="rect">
            <a:avLst/>
          </a:prstGeom>
          <a:noFill/>
          <a:ln/>
        </p:spPr>
        <p:txBody>
          <a:bodyPr wrap="square" lIns="0" tIns="0" rIns="0" bIns="0" rtlCol="0" anchor="t"/>
          <a:lstStyle/>
          <a:p>
            <a:pPr algn="l" indent="0" marL="0">
              <a:lnSpc>
                <a:spcPct val="115000"/>
              </a:lnSpc>
              <a:buNone/>
            </a:pPr>
            <a:r>
              <a:rPr lang="en-US" sz="831" dirty="0">
                <a:solidFill>
                  <a:srgbClr val="E4E21F"/>
                </a:solidFill>
                <a:latin typeface="Arial" pitchFamily="34" charset="0"/>
                <a:ea typeface="Arial" pitchFamily="34" charset="-122"/>
                <a:cs typeface="Arial" pitchFamily="34" charset="-120"/>
              </a:rPr>
              <a:t>Words like modern, old, clean, and busy help describe the atmosphere. A city center may be noisy, but it is often the place where the town feels most alive and connected.
</a:t>
            </a:r>
            <a:endParaRPr lang="en-US" sz="831" dirty="0"/>
          </a:p>
        </p:txBody>
      </p:sp>
      <p:sp>
        <p:nvSpPr>
          <p:cNvPr id="17" name="Text 11"/>
          <p:cNvSpPr txBox="1"/>
          <p:nvPr/>
        </p:nvSpPr>
        <p:spPr>
          <a:xfrm>
            <a:off x="360000" y="4094443"/>
            <a:ext cx="3578700" cy="138300"/>
          </a:xfrm>
          <a:prstGeom prst="rect">
            <a:avLst/>
          </a:prstGeom>
          <a:noFill/>
          <a:ln/>
        </p:spPr>
        <p:txBody>
          <a:bodyPr wrap="square" lIns="0" tIns="0" rIns="0" bIns="0" rtlCol="0" anchor="t"/>
          <a:lstStyle/>
          <a:p>
            <a:pPr algn="l" indent="0" marL="0">
              <a:lnSpc>
                <a:spcPct val="115000"/>
              </a:lnSpc>
              <a:buNone/>
            </a:pPr>
            <a:r>
              <a:rPr lang="en-US" sz="931" b="1" dirty="0">
                <a:solidFill>
                  <a:srgbClr val="E4E21F"/>
                </a:solidFill>
                <a:latin typeface="Arial" pitchFamily="34" charset="0"/>
                <a:ea typeface="Arial" pitchFamily="34" charset="-122"/>
                <a:cs typeface="Arial" pitchFamily="34" charset="-120"/>
              </a:rPr>
              <a:t>Общее впечатление
</a:t>
            </a:r>
            <a:endParaRPr lang="en-US" sz="93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What students mention most often about their hometown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Пятиклассники и восьмиклассники обычно сначала вспоминают места, где они гуляют, учатся и встречаются с друзьями.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5</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Parks and transport lead the list, so teenagers notice everyday convenience and places for spending free time first.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578" dirty="0">
                <a:solidFill>
                  <a:srgbClr val="E4E21F"/>
                </a:solidFill>
                <a:latin typeface="Arial" pitchFamily="34" charset="0"/>
                <a:ea typeface="Arial" pitchFamily="34" charset="-122"/>
                <a:cs typeface="Arial" pitchFamily="34" charset="-120"/>
              </a:rPr>
              <a:t>Учебная схема на основе условного опроса школьников; распределение долей задано для учебных целей.
</a:t>
            </a:r>
            <a:endParaRPr lang="en-US" sz="57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33860" y="1429990"/>
            <a:ext cx="255900" cy="2274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33860" y="2078498"/>
            <a:ext cx="255900" cy="255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043160" y="2756273"/>
            <a:ext cx="237300" cy="271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6034085" y="3449348"/>
            <a:ext cx="255900" cy="2559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6033860" y="4134773"/>
            <a:ext cx="255900" cy="2559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sp>
        <p:nvSpPr>
          <p:cNvPr id="16"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Useful words for describing places
</a:t>
            </a:r>
            <a:endParaRPr lang="en-US" sz="1812" dirty="0"/>
          </a:p>
        </p:txBody>
      </p:sp>
      <p:sp>
        <p:nvSpPr>
          <p:cNvPr id="17"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6</a:t>
            </a:r>
            <a:endParaRPr lang="en-US" sz="489" dirty="0"/>
          </a:p>
        </p:txBody>
      </p:sp>
      <p:sp>
        <p:nvSpPr>
          <p:cNvPr id="18" name="Text 2"/>
          <p:cNvSpPr txBox="1"/>
          <p:nvPr/>
        </p:nvSpPr>
        <p:spPr>
          <a:xfrm>
            <a:off x="360000" y="1236225"/>
            <a:ext cx="4483500" cy="588600"/>
          </a:xfrm>
          <a:prstGeom prst="rect">
            <a:avLst/>
          </a:prstGeom>
          <a:noFill/>
          <a:ln/>
        </p:spPr>
        <p:txBody>
          <a:bodyPr wrap="square" lIns="0" tIns="0" rIns="0" bIns="0" rtlCol="0" anchor="ctr"/>
          <a:lstStyle/>
          <a:p>
            <a:pPr algn="l" indent="0" marL="0">
              <a:lnSpc>
                <a:spcPct val="115000"/>
              </a:lnSpc>
              <a:buNone/>
            </a:pPr>
            <a:r>
              <a:rPr lang="en-US" sz="882" b="1" dirty="0">
                <a:solidFill>
                  <a:srgbClr val="E4E21F"/>
                </a:solidFill>
                <a:latin typeface="Arial" pitchFamily="34" charset="0"/>
                <a:ea typeface="Arial" pitchFamily="34" charset="-122"/>
                <a:cs typeface="Arial" pitchFamily="34" charset="-120"/>
              </a:rPr>
              <a:t>Улицы и районы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882" dirty="0">
                <a:solidFill>
                  <a:srgbClr val="E4E21F"/>
                </a:solidFill>
                <a:latin typeface="Arial" pitchFamily="34" charset="0"/>
                <a:ea typeface="Arial" pitchFamily="34" charset="-122"/>
                <a:cs typeface="Arial" pitchFamily="34" charset="-120"/>
              </a:rPr>
              <a:t>Слова street, avenue, square и neighborhood помогают точно назвать место. Они нужны, когда вы описываете маршрут, расположение зданий или то, как устроена городская часть.
</a:t>
            </a:r>
            <a:endParaRPr lang="en-US" sz="882" dirty="0"/>
          </a:p>
        </p:txBody>
      </p:sp>
      <p:sp>
        <p:nvSpPr>
          <p:cNvPr id="19" name="Text 3"/>
          <p:cNvSpPr txBox="1"/>
          <p:nvPr/>
        </p:nvSpPr>
        <p:spPr>
          <a:xfrm>
            <a:off x="360000" y="1912087"/>
            <a:ext cx="4483500" cy="588600"/>
          </a:xfrm>
          <a:prstGeom prst="rect">
            <a:avLst/>
          </a:prstGeom>
          <a:noFill/>
          <a:ln/>
        </p:spPr>
        <p:txBody>
          <a:bodyPr wrap="square" lIns="0" tIns="0" rIns="0" bIns="0" rtlCol="0" anchor="ctr"/>
          <a:lstStyle/>
          <a:p>
            <a:pPr algn="l" indent="0" marL="0">
              <a:lnSpc>
                <a:spcPct val="115000"/>
              </a:lnSpc>
              <a:buNone/>
            </a:pPr>
            <a:r>
              <a:rPr lang="en-US" sz="882" b="1" dirty="0">
                <a:solidFill>
                  <a:srgbClr val="E4E21F"/>
                </a:solidFill>
                <a:latin typeface="Arial" pitchFamily="34" charset="0"/>
                <a:ea typeface="Arial" pitchFamily="34" charset="-122"/>
                <a:cs typeface="Arial" pitchFamily="34" charset="-120"/>
              </a:rPr>
              <a:t>Здания и учреждения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882" dirty="0">
                <a:solidFill>
                  <a:srgbClr val="E4E21F"/>
                </a:solidFill>
                <a:latin typeface="Arial" pitchFamily="34" charset="0"/>
                <a:ea typeface="Arial" pitchFamily="34" charset="-122"/>
                <a:cs typeface="Arial" pitchFamily="34" charset="-120"/>
              </a:rPr>
              <a:t>Museum, library, hospital, station и supermarket показывают, какие места важны для жизни людей. Эти слова помогают объяснить, где жители учатся, покупают продукты, лечатся и ждут транспорт.
</a:t>
            </a:r>
            <a:endParaRPr lang="en-US" sz="882" dirty="0"/>
          </a:p>
        </p:txBody>
      </p:sp>
      <p:sp>
        <p:nvSpPr>
          <p:cNvPr id="20" name="Text 4"/>
          <p:cNvSpPr txBox="1"/>
          <p:nvPr/>
        </p:nvSpPr>
        <p:spPr>
          <a:xfrm>
            <a:off x="360000" y="2597505"/>
            <a:ext cx="4483500" cy="588600"/>
          </a:xfrm>
          <a:prstGeom prst="rect">
            <a:avLst/>
          </a:prstGeom>
          <a:noFill/>
          <a:ln/>
        </p:spPr>
        <p:txBody>
          <a:bodyPr wrap="square" lIns="0" tIns="0" rIns="0" bIns="0" rtlCol="0" anchor="ctr"/>
          <a:lstStyle/>
          <a:p>
            <a:pPr algn="l" indent="0" marL="0">
              <a:lnSpc>
                <a:spcPct val="115000"/>
              </a:lnSpc>
              <a:buNone/>
            </a:pPr>
            <a:r>
              <a:rPr lang="en-US" sz="882" b="1" dirty="0">
                <a:solidFill>
                  <a:srgbClr val="E4E21F"/>
                </a:solidFill>
                <a:latin typeface="Arial" pitchFamily="34" charset="0"/>
                <a:ea typeface="Arial" pitchFamily="34" charset="-122"/>
                <a:cs typeface="Arial" pitchFamily="34" charset="-120"/>
              </a:rPr>
              <a:t>Природа и пространство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882" dirty="0">
                <a:solidFill>
                  <a:srgbClr val="E4E21F"/>
                </a:solidFill>
                <a:latin typeface="Arial" pitchFamily="34" charset="0"/>
                <a:ea typeface="Arial" pitchFamily="34" charset="-122"/>
                <a:cs typeface="Arial" pitchFamily="34" charset="-120"/>
              </a:rPr>
              <a:t>Bridge, river, green и peaceful подходят для описания более тихих мест. Они помогают показать, что город может быть не только busy, но и pleasant for walking.
</a:t>
            </a:r>
            <a:endParaRPr lang="en-US" sz="882" dirty="0"/>
          </a:p>
        </p:txBody>
      </p:sp>
      <p:sp>
        <p:nvSpPr>
          <p:cNvPr id="21" name="Text 5"/>
          <p:cNvSpPr txBox="1"/>
          <p:nvPr/>
        </p:nvSpPr>
        <p:spPr>
          <a:xfrm>
            <a:off x="360000" y="3293191"/>
            <a:ext cx="4483500" cy="588600"/>
          </a:xfrm>
          <a:prstGeom prst="rect">
            <a:avLst/>
          </a:prstGeom>
          <a:noFill/>
          <a:ln/>
        </p:spPr>
        <p:txBody>
          <a:bodyPr wrap="square" lIns="0" tIns="0" rIns="0" bIns="0" rtlCol="0" anchor="ctr"/>
          <a:lstStyle/>
          <a:p>
            <a:pPr algn="l" indent="0" marL="0">
              <a:lnSpc>
                <a:spcPct val="115000"/>
              </a:lnSpc>
              <a:buNone/>
            </a:pPr>
            <a:r>
              <a:rPr lang="en-US" sz="882" b="1" dirty="0">
                <a:solidFill>
                  <a:srgbClr val="E4E21F"/>
                </a:solidFill>
                <a:latin typeface="Arial" pitchFamily="34" charset="0"/>
                <a:ea typeface="Arial" pitchFamily="34" charset="-122"/>
                <a:cs typeface="Arial" pitchFamily="34" charset="-120"/>
              </a:rPr>
              <a:t>Для отдыха и спорта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882" dirty="0">
                <a:solidFill>
                  <a:srgbClr val="E4E21F"/>
                </a:solidFill>
                <a:latin typeface="Arial" pitchFamily="34" charset="0"/>
                <a:ea typeface="Arial" pitchFamily="34" charset="-122"/>
                <a:cs typeface="Arial" pitchFamily="34" charset="-120"/>
              </a:rPr>
              <a:t>Cinema, stadium и playground часто связаны с досугом подростков. Такие слова полезны, когда вы рассказываете, где можно meet friends, play sports or relax after school.
</a:t>
            </a:r>
            <a:endParaRPr lang="en-US" sz="882" dirty="0"/>
          </a:p>
        </p:txBody>
      </p:sp>
      <p:sp>
        <p:nvSpPr>
          <p:cNvPr id="22" name="Text 6"/>
          <p:cNvSpPr txBox="1"/>
          <p:nvPr/>
        </p:nvSpPr>
        <p:spPr>
          <a:xfrm>
            <a:off x="360000" y="3988877"/>
            <a:ext cx="4483500" cy="588600"/>
          </a:xfrm>
          <a:prstGeom prst="rect">
            <a:avLst/>
          </a:prstGeom>
          <a:noFill/>
          <a:ln/>
        </p:spPr>
        <p:txBody>
          <a:bodyPr wrap="square" lIns="0" tIns="0" rIns="0" bIns="0" rtlCol="0" anchor="ctr"/>
          <a:lstStyle/>
          <a:p>
            <a:pPr algn="l" indent="0" marL="0">
              <a:lnSpc>
                <a:spcPct val="115000"/>
              </a:lnSpc>
              <a:buNone/>
            </a:pPr>
            <a:r>
              <a:rPr lang="en-US" sz="882" b="1" dirty="0">
                <a:solidFill>
                  <a:srgbClr val="E4E21F"/>
                </a:solidFill>
                <a:latin typeface="Arial" pitchFamily="34" charset="0"/>
                <a:ea typeface="Arial" pitchFamily="34" charset="-122"/>
                <a:cs typeface="Arial" pitchFamily="34" charset="-120"/>
              </a:rPr>
              <a:t>Какой это город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882" dirty="0">
                <a:solidFill>
                  <a:srgbClr val="E4E21F"/>
                </a:solidFill>
                <a:latin typeface="Arial" pitchFamily="34" charset="0"/>
                <a:ea typeface="Arial" pitchFamily="34" charset="-122"/>
                <a:cs typeface="Arial" pitchFamily="34" charset="-120"/>
              </a:rPr>
              <a:t>Adjectives like noisy, crowded, friendly, safe, lively and historical help describe the atmosphere. С их помощью можно показать, как место выглядит и какое впечатление оно производит.
</a:t>
            </a:r>
            <a:endParaRPr lang="en-US" sz="88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92050" y="2138675"/>
            <a:ext cx="4491900" cy="15259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Different parts of a hometown
</a:t>
            </a:r>
            <a:endParaRPr lang="en-US" sz="1812" dirty="0"/>
          </a:p>
        </p:txBody>
      </p:sp>
      <p:sp>
        <p:nvSpPr>
          <p:cNvPr id="8" name="Text 1"/>
          <p:cNvSpPr txBox="1"/>
          <p:nvPr/>
        </p:nvSpPr>
        <p:spPr>
          <a:xfrm>
            <a:off x="360000" y="1762938"/>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Эта таблица показывает, чем отличаются основные части города и как каждая из них используется жителями.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7</a:t>
            </a:r>
            <a:endParaRPr lang="en-US" sz="489" dirty="0"/>
          </a:p>
        </p:txBody>
      </p:sp>
      <p:sp>
        <p:nvSpPr>
          <p:cNvPr id="10" name="Text 3"/>
          <p:cNvSpPr txBox="1"/>
          <p:nvPr/>
        </p:nvSpPr>
        <p:spPr>
          <a:xfrm>
            <a:off x="360000" y="2974513"/>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У каждого района своя функция: центр удобен для дел, жилой квартал — для жизни, парк — для отдыха, а промышленная зона — для работы.
</a:t>
            </a:r>
            <a:endParaRPr lang="en-US" sz="1302" dirty="0"/>
          </a:p>
        </p:txBody>
      </p:sp>
      <p:sp>
        <p:nvSpPr>
          <p:cNvPr id="11" name="Text 4"/>
          <p:cNvSpPr txBox="1"/>
          <p:nvPr/>
        </p:nvSpPr>
        <p:spPr>
          <a:xfrm>
            <a:off x="360000" y="4143450"/>
            <a:ext cx="3681900" cy="1716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Школьное наблюдение или опрос учащихся
</a:t>
            </a:r>
            <a:endParaRPr lang="en-US" sz="80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7401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People who live in the hometown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8</a:t>
            </a:r>
            <a:endParaRPr lang="en-US" sz="489" dirty="0"/>
          </a:p>
        </p:txBody>
      </p:sp>
      <p:sp>
        <p:nvSpPr>
          <p:cNvPr id="11" name="Text 2"/>
          <p:cNvSpPr txBox="1"/>
          <p:nvPr/>
        </p:nvSpPr>
        <p:spPr>
          <a:xfrm>
            <a:off x="359950" y="2063250"/>
            <a:ext cx="2034900" cy="1359600"/>
          </a:xfrm>
          <a:prstGeom prst="rect">
            <a:avLst/>
          </a:prstGeom>
          <a:noFill/>
          <a:ln/>
        </p:spPr>
        <p:txBody>
          <a:bodyPr wrap="square" lIns="0" tIns="0" rIns="0" bIns="0" rtlCol="0" anchor="t"/>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Разные жители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In every hometown there are children, teenagers, adults, and elderly people. They have different routines, but they share the same streets, schools, parks, and shops every day.
</a:t>
            </a:r>
            <a:endParaRPr lang="en-US" sz="1202" dirty="0"/>
          </a:p>
        </p:txBody>
      </p:sp>
      <p:sp>
        <p:nvSpPr>
          <p:cNvPr id="12" name="Text 3"/>
          <p:cNvSpPr txBox="1"/>
          <p:nvPr/>
        </p:nvSpPr>
        <p:spPr>
          <a:xfrm>
            <a:off x="2489674" y="2063250"/>
            <a:ext cx="2034900" cy="1359600"/>
          </a:xfrm>
          <a:prstGeom prst="rect">
            <a:avLst/>
          </a:prstGeom>
          <a:noFill/>
          <a:ln/>
        </p:spPr>
        <p:txBody>
          <a:bodyPr wrap="square" lIns="0" tIns="0" rIns="0" bIns="0" rtlCol="0" anchor="t"/>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Где они работают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Many local people work in schools, shops, hospitals, offices, factories, and transport services. These jobs keep the city active and show how many people depend on each other.
</a:t>
            </a:r>
            <a:endParaRPr lang="en-US" sz="1202" dirty="0"/>
          </a:p>
        </p:txBody>
      </p:sp>
      <p:sp>
        <p:nvSpPr>
          <p:cNvPr id="13" name="Text 4"/>
          <p:cNvSpPr txBox="1"/>
          <p:nvPr/>
        </p:nvSpPr>
        <p:spPr>
          <a:xfrm>
            <a:off x="4619399" y="2063250"/>
            <a:ext cx="2034900" cy="1359600"/>
          </a:xfrm>
          <a:prstGeom prst="rect">
            <a:avLst/>
          </a:prstGeom>
          <a:noFill/>
          <a:ln/>
        </p:spPr>
        <p:txBody>
          <a:bodyPr wrap="square" lIns="0" tIns="0" rIns="0" bIns="0" rtlCol="0" anchor="t"/>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Соседи и community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A city is not only buildings and roads. It is a community where neighbors greet each other, help one another, and meet in courtyards, schools, or public places.
</a:t>
            </a:r>
            <a:endParaRPr lang="en-US" sz="1202" dirty="0"/>
          </a:p>
        </p:txBody>
      </p:sp>
      <p:sp>
        <p:nvSpPr>
          <p:cNvPr id="14" name="Text 5"/>
          <p:cNvSpPr txBox="1"/>
          <p:nvPr/>
        </p:nvSpPr>
        <p:spPr>
          <a:xfrm>
            <a:off x="6749117" y="2063250"/>
            <a:ext cx="2034900" cy="1359600"/>
          </a:xfrm>
          <a:prstGeom prst="rect">
            <a:avLst/>
          </a:prstGeom>
          <a:noFill/>
          <a:ln/>
        </p:spPr>
        <p:txBody>
          <a:bodyPr wrap="square" lIns="0" tIns="0" rIns="0" bIns="0" rtlCol="0" anchor="t"/>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Повседневная жизнь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Everyday life in the hometown includes studying, working, shopping, walking, and resting. When students describe people, they also describe the rhythm and mood of the whole city.
</a:t>
            </a:r>
            <a:endParaRPr lang="en-US" sz="120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A typical weekday in the hometown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9</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1100" dirty="0">
                <a:solidFill>
                  <a:srgbClr val="E4E21F"/>
                </a:solidFill>
                <a:latin typeface="Arial" pitchFamily="34" charset="0"/>
                <a:ea typeface="Arial" pitchFamily="34" charset="-122"/>
                <a:cs typeface="Arial" pitchFamily="34" charset="-120"/>
              </a:rPr>
              <a:t>Схема повседневного дня школьника в городе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45450" y="1255289"/>
            <a:ext cx="4238400" cy="98095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439800" y="2453026"/>
            <a:ext cx="4238400" cy="98095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545450" y="3650659"/>
            <a:ext cx="4238400" cy="980958"/>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Nature and green spaces in the city
</a:t>
            </a:r>
            <a:endParaRPr lang="en-US" sz="1812" dirty="0"/>
          </a:p>
        </p:txBody>
      </p:sp>
      <p:sp>
        <p:nvSpPr>
          <p:cNvPr id="12"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10</a:t>
            </a:r>
            <a:endParaRPr lang="en-US" sz="489" dirty="0"/>
          </a:p>
        </p:txBody>
      </p:sp>
      <p:sp>
        <p:nvSpPr>
          <p:cNvPr id="13" name="Text 2"/>
          <p:cNvSpPr txBox="1"/>
          <p:nvPr/>
        </p:nvSpPr>
        <p:spPr>
          <a:xfrm>
            <a:off x="360000" y="1254668"/>
            <a:ext cx="3932100" cy="954000"/>
          </a:xfrm>
          <a:prstGeom prst="rect">
            <a:avLst/>
          </a:prstGeom>
          <a:noFill/>
          <a:ln/>
        </p:spPr>
        <p:txBody>
          <a:bodyPr wrap="square" lIns="0" tIns="0" rIns="0" bIns="0" rtlCol="0" anchor="ctr"/>
          <a:lstStyle/>
          <a:p>
            <a:pPr algn="l" indent="0" marL="0">
              <a:lnSpc>
                <a:spcPct val="115000"/>
              </a:lnSpc>
              <a:buNone/>
            </a:pPr>
            <a:r>
              <a:rPr lang="en-US" sz="1106" b="1" dirty="0">
                <a:solidFill>
                  <a:srgbClr val="E4E21F"/>
                </a:solidFill>
                <a:latin typeface="Arial" pitchFamily="34" charset="0"/>
                <a:ea typeface="Arial" pitchFamily="34" charset="-122"/>
                <a:cs typeface="Arial" pitchFamily="34" charset="-120"/>
              </a:rPr>
              <a:t>A park path after school
</a:t>
            </a:r>
            <a:pPr algn="l" indent="0" marL="0">
              <a:lnSpc>
                <a:spcPct val="115000"/>
              </a:lnSpc>
              <a:buNone/>
            </a:pPr>
            <a:r>
              <a:rPr lang="en-US" sz="77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06" dirty="0">
                <a:solidFill>
                  <a:srgbClr val="E4E21F"/>
                </a:solidFill>
                <a:latin typeface="Arial" pitchFamily="34" charset="0"/>
                <a:ea typeface="Arial" pitchFamily="34" charset="-122"/>
                <a:cs typeface="Arial" pitchFamily="34" charset="-120"/>
              </a:rPr>
              <a:t>In many hometowns, a park is the easiest place to find fresh air and a quiet path for walking. Students go there after lessons, and families sit on benches while children play nearby. The green trees make the area feel calmer than busy streets.
</a:t>
            </a:r>
            <a:endParaRPr lang="en-US" sz="1106" dirty="0"/>
          </a:p>
        </p:txBody>
      </p:sp>
      <p:sp>
        <p:nvSpPr>
          <p:cNvPr id="14" name="Text 3"/>
          <p:cNvSpPr txBox="1"/>
          <p:nvPr/>
        </p:nvSpPr>
        <p:spPr>
          <a:xfrm>
            <a:off x="360000" y="2452355"/>
            <a:ext cx="3932100" cy="954000"/>
          </a:xfrm>
          <a:prstGeom prst="rect">
            <a:avLst/>
          </a:prstGeom>
          <a:noFill/>
          <a:ln/>
        </p:spPr>
        <p:txBody>
          <a:bodyPr wrap="square" lIns="0" tIns="0" rIns="0" bIns="0" rtlCol="0" anchor="ctr"/>
          <a:lstStyle/>
          <a:p>
            <a:pPr algn="l" indent="0" marL="0">
              <a:lnSpc>
                <a:spcPct val="115000"/>
              </a:lnSpc>
              <a:buNone/>
            </a:pPr>
            <a:r>
              <a:rPr lang="en-US" sz="1041" b="1" dirty="0">
                <a:solidFill>
                  <a:srgbClr val="E4E21F"/>
                </a:solidFill>
                <a:latin typeface="Arial" pitchFamily="34" charset="0"/>
                <a:ea typeface="Arial" pitchFamily="34" charset="-122"/>
                <a:cs typeface="Arial" pitchFamily="34" charset="-120"/>
              </a:rPr>
              <a:t>The river embankment
</a:t>
            </a:r>
            <a:pPr algn="l" indent="0" marL="0">
              <a:lnSpc>
                <a:spcPct val="115000"/>
              </a:lnSpc>
              <a:buNone/>
            </a:pPr>
            <a:r>
              <a:rPr lang="en-US" sz="73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41" dirty="0">
                <a:solidFill>
                  <a:srgbClr val="E4E21F"/>
                </a:solidFill>
                <a:latin typeface="Arial" pitchFamily="34" charset="0"/>
                <a:ea typeface="Arial" pitchFamily="34" charset="-122"/>
                <a:cs typeface="Arial" pitchFamily="34" charset="-120"/>
              </a:rPr>
              <a:t>A river can make a city look special, especially when there is a long embankment with trees and open space. People walk, ride bikes, and watch the water in the evening. Such places are popular because they combine nature, movement, and a good view.
</a:t>
            </a:r>
            <a:endParaRPr lang="en-US" sz="1041" dirty="0"/>
          </a:p>
        </p:txBody>
      </p:sp>
      <p:sp>
        <p:nvSpPr>
          <p:cNvPr id="15" name="Text 4"/>
          <p:cNvSpPr txBox="1"/>
          <p:nvPr/>
        </p:nvSpPr>
        <p:spPr>
          <a:xfrm>
            <a:off x="360000" y="3650038"/>
            <a:ext cx="3932100" cy="954000"/>
          </a:xfrm>
          <a:prstGeom prst="rect">
            <a:avLst/>
          </a:prstGeom>
          <a:noFill/>
          <a:ln/>
        </p:spPr>
        <p:txBody>
          <a:bodyPr wrap="square" lIns="0" tIns="0" rIns="0" bIns="0" rtlCol="0" anchor="ctr"/>
          <a:lstStyle/>
          <a:p>
            <a:pPr algn="l" indent="0" marL="0">
              <a:lnSpc>
                <a:spcPct val="115000"/>
              </a:lnSpc>
              <a:buNone/>
            </a:pPr>
            <a:r>
              <a:rPr lang="en-US" sz="1084" b="1" dirty="0">
                <a:solidFill>
                  <a:srgbClr val="E4E21F"/>
                </a:solidFill>
                <a:latin typeface="Arial" pitchFamily="34" charset="0"/>
                <a:ea typeface="Arial" pitchFamily="34" charset="-122"/>
                <a:cs typeface="Arial" pitchFamily="34" charset="-120"/>
              </a:rPr>
              <a:t>Small gardens between houses
</a:t>
            </a:r>
            <a:pPr algn="l" indent="0" marL="0">
              <a:lnSpc>
                <a:spcPct val="115000"/>
              </a:lnSpc>
              <a:buNone/>
            </a:pPr>
            <a:r>
              <a:rPr lang="en-US" sz="76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E4E21F"/>
                </a:solidFill>
                <a:latin typeface="Arial" pitchFamily="34" charset="0"/>
                <a:ea typeface="Arial" pitchFamily="34" charset="-122"/>
                <a:cs typeface="Arial" pitchFamily="34" charset="-120"/>
              </a:rPr>
              <a:t>Even a neighborhood with apartment buildings can have small gardens, flowerbeds, and tree-lined streets. These places do not look large, but they matter in everyday life. They give residents a place to rest, talk, and enjoy a quieter side of the city.
</a:t>
            </a:r>
            <a:endParaRPr lang="en-US" sz="108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3119335"/>
            <a:ext cx="8424000" cy="158772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Transport in everyday life
</a:t>
            </a:r>
            <a:endParaRPr lang="en-US" sz="1812" dirty="0"/>
          </a:p>
        </p:txBody>
      </p:sp>
      <p:sp>
        <p:nvSpPr>
          <p:cNvPr id="11"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11</a:t>
            </a:r>
            <a:endParaRPr lang="en-US" sz="489" dirty="0"/>
          </a:p>
        </p:txBody>
      </p:sp>
      <p:sp>
        <p:nvSpPr>
          <p:cNvPr id="12" name="Text 2"/>
          <p:cNvSpPr txBox="1"/>
          <p:nvPr/>
        </p:nvSpPr>
        <p:spPr>
          <a:xfrm>
            <a:off x="362475" y="1525910"/>
            <a:ext cx="2026500" cy="1204800"/>
          </a:xfrm>
          <a:prstGeom prst="rect">
            <a:avLst/>
          </a:prstGeom>
          <a:noFill/>
          <a:ln/>
        </p:spPr>
        <p:txBody>
          <a:bodyPr wrap="square" lIns="0" tIns="0" rIns="0" bIns="0" rtlCol="0" anchor="t"/>
          <a:lstStyle/>
          <a:p>
            <a:pPr algn="l" indent="0" marL="0">
              <a:lnSpc>
                <a:spcPct val="115000"/>
              </a:lnSpc>
              <a:buNone/>
            </a:pPr>
            <a:r>
              <a:rPr lang="en-US" sz="1112" b="1" dirty="0">
                <a:solidFill>
                  <a:srgbClr val="E4E21F"/>
                </a:solidFill>
                <a:latin typeface="Arial" pitchFamily="34" charset="0"/>
                <a:ea typeface="Arial" pitchFamily="34" charset="-122"/>
                <a:cs typeface="Arial" pitchFamily="34" charset="-120"/>
              </a:rPr>
              <a:t>Как люди ездят
</a:t>
            </a:r>
            <a:pPr algn="l" indent="0" marL="0">
              <a:lnSpc>
                <a:spcPct val="115000"/>
              </a:lnSpc>
              <a:buNone/>
            </a:pPr>
            <a:r>
              <a:rPr lang="en-US" sz="131"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1" dirty="0">
                <a:solidFill>
                  <a:srgbClr val="E4E21F"/>
                </a:solidFill>
                <a:latin typeface="Arial" pitchFamily="34" charset="0"/>
                <a:ea typeface="Arial" pitchFamily="34" charset="-122"/>
                <a:cs typeface="Arial" pitchFamily="34" charset="-120"/>
              </a:rPr>
              <a:t>В городе люди пользуются автобусами, трамваями, троллейбусами, метро, такси и велосипедами. Пешеходные переходы тоже важны, потому что они помогают безопасно добираться до школы и домой.
</a:t>
            </a:r>
            <a:endParaRPr lang="en-US" sz="1112" dirty="0"/>
          </a:p>
        </p:txBody>
      </p:sp>
      <p:sp>
        <p:nvSpPr>
          <p:cNvPr id="13" name="Text 3"/>
          <p:cNvSpPr txBox="1"/>
          <p:nvPr/>
        </p:nvSpPr>
        <p:spPr>
          <a:xfrm>
            <a:off x="2493325" y="1525921"/>
            <a:ext cx="2026500" cy="1204800"/>
          </a:xfrm>
          <a:prstGeom prst="rect">
            <a:avLst/>
          </a:prstGeom>
          <a:noFill/>
          <a:ln/>
        </p:spPr>
        <p:txBody>
          <a:bodyPr wrap="square" lIns="0" tIns="0" rIns="0" bIns="0" rtlCol="0" anchor="t"/>
          <a:lstStyle/>
          <a:p>
            <a:pPr algn="l" indent="0" marL="0">
              <a:lnSpc>
                <a:spcPct val="115000"/>
              </a:lnSpc>
              <a:buNone/>
            </a:pPr>
            <a:r>
              <a:rPr lang="en-US" sz="1112" b="1" dirty="0">
                <a:solidFill>
                  <a:srgbClr val="E4E21F"/>
                </a:solidFill>
                <a:latin typeface="Arial" pitchFamily="34" charset="0"/>
                <a:ea typeface="Arial" pitchFamily="34" charset="-122"/>
                <a:cs typeface="Arial" pitchFamily="34" charset="-120"/>
              </a:rPr>
              <a:t>Центр и окраины
</a:t>
            </a:r>
            <a:pPr algn="l" indent="0" marL="0">
              <a:lnSpc>
                <a:spcPct val="115000"/>
              </a:lnSpc>
              <a:buNone/>
            </a:pPr>
            <a:r>
              <a:rPr lang="en-US" sz="131"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1" dirty="0">
                <a:solidFill>
                  <a:srgbClr val="E4E21F"/>
                </a:solidFill>
                <a:latin typeface="Arial" pitchFamily="34" charset="0"/>
                <a:ea typeface="Arial" pitchFamily="34" charset="-122"/>
                <a:cs typeface="Arial" pitchFamily="34" charset="-120"/>
              </a:rPr>
              <a:t>Центр обычно более оживлённый, чем спальные районы: здесь больше транспорта, больше людей и больше остановок. В некоторых городах автобусы встречаются чаще, чем трамваи.
</a:t>
            </a:r>
            <a:endParaRPr lang="en-US" sz="1112" dirty="0"/>
          </a:p>
        </p:txBody>
      </p:sp>
      <p:sp>
        <p:nvSpPr>
          <p:cNvPr id="14" name="Text 4"/>
          <p:cNvSpPr txBox="1"/>
          <p:nvPr/>
        </p:nvSpPr>
        <p:spPr>
          <a:xfrm>
            <a:off x="4624175" y="1525931"/>
            <a:ext cx="2026500" cy="1204800"/>
          </a:xfrm>
          <a:prstGeom prst="rect">
            <a:avLst/>
          </a:prstGeom>
          <a:noFill/>
          <a:ln/>
        </p:spPr>
        <p:txBody>
          <a:bodyPr wrap="square" lIns="0" tIns="0" rIns="0" bIns="0" rtlCol="0" anchor="t"/>
          <a:lstStyle/>
          <a:p>
            <a:pPr algn="l" indent="0" marL="0">
              <a:lnSpc>
                <a:spcPct val="115000"/>
              </a:lnSpc>
              <a:buNone/>
            </a:pPr>
            <a:r>
              <a:rPr lang="en-US" sz="1120" b="1" dirty="0">
                <a:solidFill>
                  <a:srgbClr val="E4E21F"/>
                </a:solidFill>
                <a:latin typeface="Arial" pitchFamily="34" charset="0"/>
                <a:ea typeface="Arial" pitchFamily="34" charset="-122"/>
                <a:cs typeface="Arial" pitchFamily="34" charset="-120"/>
              </a:rPr>
              <a:t>Время в пути
</a:t>
            </a:r>
            <a:pPr algn="l" indent="0" marL="0">
              <a:lnSpc>
                <a:spcPct val="115000"/>
              </a:lnSpc>
              <a:buNone/>
            </a:pPr>
            <a:r>
              <a:rPr lang="en-US" sz="13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Транспорт влияет на повседневную жизнь школьников. От него зависит, сколько времени нужно, чтобы доехать до школы, кружка, спортивной секции или магазина после уроков.
</a:t>
            </a:r>
            <a:endParaRPr lang="en-US" sz="1120" dirty="0"/>
          </a:p>
        </p:txBody>
      </p:sp>
      <p:sp>
        <p:nvSpPr>
          <p:cNvPr id="15" name="Text 5"/>
          <p:cNvSpPr txBox="1"/>
          <p:nvPr/>
        </p:nvSpPr>
        <p:spPr>
          <a:xfrm>
            <a:off x="6755025" y="1525910"/>
            <a:ext cx="2026500" cy="12048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Что можно сравнивать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При описании удобно использовать сравнения: центр шумнее и busy, чем окраины, а велосипед может быть удобнее для коротких поездок, чем машина.
</a:t>
            </a:r>
            <a:endParaRPr lang="en-US" sz="124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What makes the hometown special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Эти особенности часто помогают подросткам узнать город лучше и почувствовать к нему интерес не только как к месту жизни, но и как к части своей истории.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12</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Чаще всего школьники отмечают исторические места и спортивные достижения; еда и знаменитые люди важны, но воспринимаются как дополнительные символы города.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Учебный пример для урока английского языка, 2025
</a:t>
            </a:r>
            <a:endParaRPr lang="en-US" sz="80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4683" y="1828362"/>
            <a:ext cx="357600" cy="28608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180108" y="1807781"/>
            <a:ext cx="357600" cy="317867"/>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885533" y="1787915"/>
            <a:ext cx="357600" cy="3576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590958" y="1783240"/>
            <a:ext cx="357600" cy="3576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7358183" y="1779515"/>
            <a:ext cx="234000" cy="374400"/>
          </a:xfrm>
          <a:prstGeom prst="rect">
            <a:avLst/>
          </a:prstGeom>
        </p:spPr>
      </p:pic>
      <p:sp>
        <p:nvSpPr>
          <p:cNvPr id="15"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Places important for teenagers
</a:t>
            </a:r>
            <a:endParaRPr lang="en-US" sz="1812" dirty="0"/>
          </a:p>
        </p:txBody>
      </p:sp>
      <p:sp>
        <p:nvSpPr>
          <p:cNvPr id="16"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13</a:t>
            </a:r>
            <a:endParaRPr lang="en-US" sz="489" dirty="0"/>
          </a:p>
        </p:txBody>
      </p:sp>
      <p:sp>
        <p:nvSpPr>
          <p:cNvPr id="17" name="Text 2"/>
          <p:cNvSpPr txBox="1"/>
          <p:nvPr/>
        </p:nvSpPr>
        <p:spPr>
          <a:xfrm>
            <a:off x="360025" y="2493125"/>
            <a:ext cx="1602300" cy="1479900"/>
          </a:xfrm>
          <a:prstGeom prst="rect">
            <a:avLst/>
          </a:prstGeom>
          <a:noFill/>
          <a:ln/>
        </p:spPr>
        <p:txBody>
          <a:bodyPr wrap="square" lIns="0" tIns="0" rIns="0" bIns="0" rtlCol="0" anchor="t"/>
          <a:lstStyle/>
          <a:p>
            <a:pPr algn="l" indent="0" marL="0">
              <a:lnSpc>
                <a:spcPct val="115000"/>
              </a:lnSpc>
              <a:buNone/>
            </a:pPr>
            <a:r>
              <a:rPr lang="en-US" sz="1088" b="1" dirty="0">
                <a:solidFill>
                  <a:srgbClr val="E4E21F"/>
                </a:solidFill>
                <a:latin typeface="Arial" pitchFamily="34" charset="0"/>
                <a:ea typeface="Arial" pitchFamily="34" charset="-122"/>
                <a:cs typeface="Arial" pitchFamily="34" charset="-120"/>
              </a:rPr>
              <a:t>Школы
</a:t>
            </a:r>
            <a:pPr algn="l" indent="0" marL="0">
              <a:lnSpc>
                <a:spcPct val="115000"/>
              </a:lnSpc>
              <a:buNone/>
            </a:pPr>
            <a:r>
              <a:rPr lang="en-US" sz="1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88" dirty="0">
                <a:solidFill>
                  <a:srgbClr val="E4E21F"/>
                </a:solidFill>
                <a:latin typeface="Arial" pitchFamily="34" charset="0"/>
                <a:ea typeface="Arial" pitchFamily="34" charset="-122"/>
                <a:cs typeface="Arial" pitchFamily="34" charset="-120"/>
              </a:rPr>
              <a:t>Школы — это главное место учёбы, встреч и ежедневного общения. Для подростков важны удобный путь, безопасный переход через дорогу и спокойная улица рядом.
</a:t>
            </a:r>
            <a:endParaRPr lang="en-US" sz="1088" dirty="0"/>
          </a:p>
        </p:txBody>
      </p:sp>
      <p:sp>
        <p:nvSpPr>
          <p:cNvPr id="18" name="Text 3"/>
          <p:cNvSpPr txBox="1"/>
          <p:nvPr/>
        </p:nvSpPr>
        <p:spPr>
          <a:xfrm>
            <a:off x="2065448" y="2493125"/>
            <a:ext cx="1602300" cy="1479900"/>
          </a:xfrm>
          <a:prstGeom prst="rect">
            <a:avLst/>
          </a:prstGeom>
          <a:noFill/>
          <a:ln/>
        </p:spPr>
        <p:txBody>
          <a:bodyPr wrap="square" lIns="0" tIns="0" rIns="0" bIns="0" rtlCol="0" anchor="t"/>
          <a:lstStyle/>
          <a:p>
            <a:pPr algn="l" indent="0" marL="0">
              <a:lnSpc>
                <a:spcPct val="115000"/>
              </a:lnSpc>
              <a:buNone/>
            </a:pPr>
            <a:r>
              <a:rPr lang="en-US" sz="1047" b="1" dirty="0">
                <a:solidFill>
                  <a:srgbClr val="E4E21F"/>
                </a:solidFill>
                <a:latin typeface="Arial" pitchFamily="34" charset="0"/>
                <a:ea typeface="Arial" pitchFamily="34" charset="-122"/>
                <a:cs typeface="Arial" pitchFamily="34" charset="-120"/>
              </a:rPr>
              <a:t>Библиотеки
</a:t>
            </a:r>
            <a:pPr algn="l" indent="0" marL="0">
              <a:lnSpc>
                <a:spcPct val="115000"/>
              </a:lnSpc>
              <a:buNone/>
            </a:pPr>
            <a:r>
              <a:rPr lang="en-US" sz="128"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47" dirty="0">
                <a:solidFill>
                  <a:srgbClr val="E4E21F"/>
                </a:solidFill>
                <a:latin typeface="Arial" pitchFamily="34" charset="0"/>
                <a:ea typeface="Arial" pitchFamily="34" charset="-122"/>
                <a:cs typeface="Arial" pitchFamily="34" charset="-120"/>
              </a:rPr>
              <a:t>Библиотеки помогают готовиться к урокам, читать и работать над проектами. Там ценятся тишина, хорошее освещение и место, где можно спокойно заниматься после школы.
</a:t>
            </a:r>
            <a:endParaRPr lang="en-US" sz="1047" dirty="0"/>
          </a:p>
        </p:txBody>
      </p:sp>
      <p:sp>
        <p:nvSpPr>
          <p:cNvPr id="19" name="Text 4"/>
          <p:cNvSpPr txBox="1"/>
          <p:nvPr/>
        </p:nvSpPr>
        <p:spPr>
          <a:xfrm>
            <a:off x="3770871" y="2493125"/>
            <a:ext cx="1602300" cy="1479900"/>
          </a:xfrm>
          <a:prstGeom prst="rect">
            <a:avLst/>
          </a:prstGeom>
          <a:noFill/>
          <a:ln/>
        </p:spPr>
        <p:txBody>
          <a:bodyPr wrap="square" lIns="0" tIns="0" rIns="0" bIns="0" rtlCol="0" anchor="t"/>
          <a:lstStyle/>
          <a:p>
            <a:pPr algn="l" indent="0" marL="0">
              <a:lnSpc>
                <a:spcPct val="115000"/>
              </a:lnSpc>
              <a:buNone/>
            </a:pPr>
            <a:r>
              <a:rPr lang="en-US" sz="1040" b="1" dirty="0">
                <a:solidFill>
                  <a:srgbClr val="E4E21F"/>
                </a:solidFill>
                <a:latin typeface="Arial" pitchFamily="34" charset="0"/>
                <a:ea typeface="Arial" pitchFamily="34" charset="-122"/>
                <a:cs typeface="Arial" pitchFamily="34" charset="-120"/>
              </a:rPr>
              <a:t>Спорт и стадионы
</a:t>
            </a:r>
            <a:pPr algn="l" indent="0" marL="0">
              <a:lnSpc>
                <a:spcPct val="115000"/>
              </a:lnSpc>
              <a:buNone/>
            </a:pPr>
            <a:r>
              <a:rPr lang="en-US" sz="127"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Спортивные залы и стадионы нужны для тренировок, игр и соревнований. Подросткам важно, чтобы рядом были удобные дорожки, скамейки и место для отдыха.
</a:t>
            </a:r>
            <a:endParaRPr lang="en-US" sz="1040" dirty="0"/>
          </a:p>
        </p:txBody>
      </p:sp>
      <p:sp>
        <p:nvSpPr>
          <p:cNvPr id="20" name="Text 5"/>
          <p:cNvSpPr txBox="1"/>
          <p:nvPr/>
        </p:nvSpPr>
        <p:spPr>
          <a:xfrm>
            <a:off x="5476295" y="2493125"/>
            <a:ext cx="1602300" cy="1479900"/>
          </a:xfrm>
          <a:prstGeom prst="rect">
            <a:avLst/>
          </a:prstGeom>
          <a:noFill/>
          <a:ln/>
        </p:spPr>
        <p:txBody>
          <a:bodyPr wrap="square" lIns="0" tIns="0" rIns="0" bIns="0" rtlCol="0" anchor="t"/>
          <a:lstStyle/>
          <a:p>
            <a:pPr algn="l" indent="0" marL="0">
              <a:lnSpc>
                <a:spcPct val="115000"/>
              </a:lnSpc>
              <a:buNone/>
            </a:pPr>
            <a:r>
              <a:rPr lang="en-US" sz="1018" b="1" dirty="0">
                <a:solidFill>
                  <a:srgbClr val="E4E21F"/>
                </a:solidFill>
                <a:latin typeface="Arial" pitchFamily="34" charset="0"/>
                <a:ea typeface="Arial" pitchFamily="34" charset="-122"/>
                <a:cs typeface="Arial" pitchFamily="34" charset="-120"/>
              </a:rPr>
              <a:t>Кино и досуг
</a:t>
            </a:r>
            <a:pPr algn="l" indent="0" marL="0">
              <a:lnSpc>
                <a:spcPct val="115000"/>
              </a:lnSpc>
              <a:buNone/>
            </a:pPr>
            <a:r>
              <a:rPr lang="en-US" sz="124"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8" dirty="0">
                <a:solidFill>
                  <a:srgbClr val="E4E21F"/>
                </a:solidFill>
                <a:latin typeface="Arial" pitchFamily="34" charset="0"/>
                <a:ea typeface="Arial" pitchFamily="34" charset="-122"/>
                <a:cs typeface="Arial" pitchFamily="34" charset="-120"/>
              </a:rPr>
              <a:t>Кинотеатры и молодёжные центры делают свободное время интереснее. Там друзья могут встретиться, провести вечер вместе и выбрать занятие в плохую или холодную погоду.
</a:t>
            </a:r>
            <a:endParaRPr lang="en-US" sz="1018" dirty="0"/>
          </a:p>
        </p:txBody>
      </p:sp>
      <p:sp>
        <p:nvSpPr>
          <p:cNvPr id="21" name="Text 6"/>
          <p:cNvSpPr txBox="1"/>
          <p:nvPr/>
        </p:nvSpPr>
        <p:spPr>
          <a:xfrm>
            <a:off x="7181722" y="2493125"/>
            <a:ext cx="1602300" cy="1479900"/>
          </a:xfrm>
          <a:prstGeom prst="rect">
            <a:avLst/>
          </a:prstGeom>
          <a:noFill/>
          <a:ln/>
        </p:spPr>
        <p:txBody>
          <a:bodyPr wrap="square" lIns="0" tIns="0" rIns="0" bIns="0" rtlCol="0" anchor="t"/>
          <a:lstStyle/>
          <a:p>
            <a:pPr algn="l" indent="0" marL="0">
              <a:lnSpc>
                <a:spcPct val="115000"/>
              </a:lnSpc>
              <a:buNone/>
            </a:pPr>
            <a:r>
              <a:rPr lang="en-US" sz="1088" b="1" dirty="0">
                <a:solidFill>
                  <a:srgbClr val="E4E21F"/>
                </a:solidFill>
                <a:latin typeface="Arial" pitchFamily="34" charset="0"/>
                <a:ea typeface="Arial" pitchFamily="34" charset="-122"/>
                <a:cs typeface="Arial" pitchFamily="34" charset="-120"/>
              </a:rPr>
              <a:t>Дворы и площадки
</a:t>
            </a:r>
            <a:pPr algn="l" indent="0" marL="0">
              <a:lnSpc>
                <a:spcPct val="115000"/>
              </a:lnSpc>
              <a:buNone/>
            </a:pPr>
            <a:r>
              <a:rPr lang="en-US" sz="1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88" dirty="0">
                <a:solidFill>
                  <a:srgbClr val="E4E21F"/>
                </a:solidFill>
                <a:latin typeface="Arial" pitchFamily="34" charset="0"/>
                <a:ea typeface="Arial" pitchFamily="34" charset="-122"/>
                <a:cs typeface="Arial" pitchFamily="34" charset="-120"/>
              </a:rPr>
              <a:t>Игровые площадки и дворы важны для общения и движения. Если там есть хорошее освещение, безопасные дорожки и скамейки, место становится удобным для всех.
</a:t>
            </a:r>
            <a:endParaRPr lang="en-US" sz="108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425455" y="1311375"/>
            <a:ext cx="6293091" cy="2137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7591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The hometown in different seasons
</a:t>
            </a:r>
            <a:endParaRPr lang="en-US" sz="1812" dirty="0"/>
          </a:p>
        </p:txBody>
      </p:sp>
      <p:sp>
        <p:nvSpPr>
          <p:cNvPr id="8" name="Text 1"/>
          <p:cNvSpPr txBox="1"/>
          <p:nvPr/>
        </p:nvSpPr>
        <p:spPr>
          <a:xfrm>
            <a:off x="4702075"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Погода, одежда и занятия меняются, но город остаётся узнаваемым; сезонные детали делают описание живым и более точным.
</a:t>
            </a:r>
            <a:endParaRPr lang="en-US" sz="12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14</a:t>
            </a:r>
            <a:endParaRPr lang="en-US" sz="489" dirty="0"/>
          </a:p>
        </p:txBody>
      </p:sp>
      <p:sp>
        <p:nvSpPr>
          <p:cNvPr id="10" name="Text 3"/>
          <p:cNvSpPr txBox="1"/>
          <p:nvPr/>
        </p:nvSpPr>
        <p:spPr>
          <a:xfrm>
            <a:off x="360000"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В таблице показано, как один и тот же город меняется в течение года: от снежных улиц зимой до тёплых прогулок летом.
</a:t>
            </a:r>
            <a:endParaRPr lang="en-US" sz="1202" dirty="0"/>
          </a:p>
        </p:txBody>
      </p:sp>
      <p:sp>
        <p:nvSpPr>
          <p:cNvPr id="11" name="Text 4"/>
          <p:cNvSpPr txBox="1"/>
          <p:nvPr/>
        </p:nvSpPr>
        <p:spPr>
          <a:xfrm>
            <a:off x="360000" y="109157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Обобщение типичных сезонных описаний для школьного задания
</a:t>
            </a:r>
            <a:endParaRPr lang="en-US" sz="80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7951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Holidays and traditions in the hometown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15</a:t>
            </a:r>
            <a:endParaRPr lang="en-US" sz="489" dirty="0"/>
          </a:p>
        </p:txBody>
      </p:sp>
      <p:sp>
        <p:nvSpPr>
          <p:cNvPr id="11" name="Text 2"/>
          <p:cNvSpPr txBox="1"/>
          <p:nvPr/>
        </p:nvSpPr>
        <p:spPr>
          <a:xfrm>
            <a:off x="360000" y="1983250"/>
            <a:ext cx="2054400" cy="1172700"/>
          </a:xfrm>
          <a:prstGeom prst="rect">
            <a:avLst/>
          </a:prstGeom>
          <a:noFill/>
          <a:ln/>
        </p:spPr>
        <p:txBody>
          <a:bodyPr wrap="square" lIns="0" tIns="0" rIns="0" bIns="0" rtlCol="0" anchor="t"/>
          <a:lstStyle/>
          <a:p>
            <a:pPr algn="l" indent="0" marL="0">
              <a:lnSpc>
                <a:spcPct val="115000"/>
              </a:lnSpc>
              <a:buNone/>
            </a:pPr>
            <a:r>
              <a:rPr lang="en-US" sz="1002" b="1" dirty="0">
                <a:solidFill>
                  <a:srgbClr val="E4E21F"/>
                </a:solidFill>
                <a:latin typeface="Arial" pitchFamily="34" charset="0"/>
                <a:ea typeface="Arial" pitchFamily="34" charset="-122"/>
                <a:cs typeface="Arial" pitchFamily="34" charset="-120"/>
              </a:rPr>
              <a:t>Подготовка к празднику
</a:t>
            </a:r>
            <a:pPr algn="l" indent="0" marL="0">
              <a:lnSpc>
                <a:spcPct val="115000"/>
              </a:lnSpc>
              <a:buNone/>
            </a:pPr>
            <a:r>
              <a:rPr lang="en-US" sz="1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02" dirty="0">
                <a:solidFill>
                  <a:srgbClr val="E4E21F"/>
                </a:solidFill>
                <a:latin typeface="Arial" pitchFamily="34" charset="0"/>
                <a:ea typeface="Arial" pitchFamily="34" charset="-122"/>
                <a:cs typeface="Arial" pitchFamily="34" charset="-120"/>
              </a:rPr>
              <a:t>Улицы и школы начинают украшать заранее: появляются флаги, плакаты и музыка. Жители узнают программу мероприятий и готовятся к общему дню.
</a:t>
            </a:r>
            <a:endParaRPr lang="en-US" sz="1002" dirty="0"/>
          </a:p>
        </p:txBody>
      </p:sp>
      <p:sp>
        <p:nvSpPr>
          <p:cNvPr id="12" name="Text 3"/>
          <p:cNvSpPr txBox="1"/>
          <p:nvPr/>
        </p:nvSpPr>
        <p:spPr>
          <a:xfrm>
            <a:off x="2483707" y="1983250"/>
            <a:ext cx="2054400" cy="1172700"/>
          </a:xfrm>
          <a:prstGeom prst="rect">
            <a:avLst/>
          </a:prstGeom>
          <a:noFill/>
          <a:ln/>
        </p:spPr>
        <p:txBody>
          <a:bodyPr wrap="square" lIns="0" tIns="0" rIns="0" bIns="0" rtlCol="0" anchor="t"/>
          <a:lstStyle/>
          <a:p>
            <a:pPr algn="l" indent="0" marL="0">
              <a:lnSpc>
                <a:spcPct val="115000"/>
              </a:lnSpc>
              <a:buNone/>
            </a:pPr>
            <a:r>
              <a:rPr lang="en-US" sz="1002" b="1" dirty="0">
                <a:solidFill>
                  <a:srgbClr val="E4E21F"/>
                </a:solidFill>
                <a:latin typeface="Arial" pitchFamily="34" charset="0"/>
                <a:ea typeface="Arial" pitchFamily="34" charset="-122"/>
                <a:cs typeface="Arial" pitchFamily="34" charset="-120"/>
              </a:rPr>
              <a:t>Городской праздник
</a:t>
            </a:r>
            <a:pPr algn="l" indent="0" marL="0">
              <a:lnSpc>
                <a:spcPct val="115000"/>
              </a:lnSpc>
              <a:buNone/>
            </a:pPr>
            <a:r>
              <a:rPr lang="en-US" sz="1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02" dirty="0">
                <a:solidFill>
                  <a:srgbClr val="E4E21F"/>
                </a:solidFill>
                <a:latin typeface="Arial" pitchFamily="34" charset="0"/>
                <a:ea typeface="Arial" pitchFamily="34" charset="-122"/>
                <a:cs typeface="Arial" pitchFamily="34" charset="-120"/>
              </a:rPr>
              <a:t>В День города проходят концерты, спортивные забеги и выступления на улицах. Люди гуляют, фотографируются и встречаются с друзьями и родственниками.
</a:t>
            </a:r>
            <a:endParaRPr lang="en-US" sz="1002" dirty="0"/>
          </a:p>
        </p:txBody>
      </p:sp>
      <p:sp>
        <p:nvSpPr>
          <p:cNvPr id="13" name="Text 4"/>
          <p:cNvSpPr txBox="1"/>
          <p:nvPr/>
        </p:nvSpPr>
        <p:spPr>
          <a:xfrm>
            <a:off x="4607417" y="1983250"/>
            <a:ext cx="2054400" cy="1172700"/>
          </a:xfrm>
          <a:prstGeom prst="rect">
            <a:avLst/>
          </a:prstGeom>
          <a:noFill/>
          <a:ln/>
        </p:spPr>
        <p:txBody>
          <a:bodyPr wrap="square" lIns="0" tIns="0" rIns="0" bIns="0" rtlCol="0" anchor="t"/>
          <a:lstStyle/>
          <a:p>
            <a:pPr algn="l" indent="0" marL="0">
              <a:lnSpc>
                <a:spcPct val="115000"/>
              </a:lnSpc>
              <a:buNone/>
            </a:pPr>
            <a:r>
              <a:rPr lang="en-US" sz="1002" b="1" dirty="0">
                <a:solidFill>
                  <a:srgbClr val="E4E21F"/>
                </a:solidFill>
                <a:latin typeface="Arial" pitchFamily="34" charset="0"/>
                <a:ea typeface="Arial" pitchFamily="34" charset="-122"/>
                <a:cs typeface="Arial" pitchFamily="34" charset="-120"/>
              </a:rPr>
              <a:t>Школьные ярмарки
</a:t>
            </a:r>
            <a:pPr algn="l" indent="0" marL="0">
              <a:lnSpc>
                <a:spcPct val="115000"/>
              </a:lnSpc>
              <a:buNone/>
            </a:pPr>
            <a:r>
              <a:rPr lang="en-US" sz="1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02" dirty="0">
                <a:solidFill>
                  <a:srgbClr val="E4E21F"/>
                </a:solidFill>
                <a:latin typeface="Arial" pitchFamily="34" charset="0"/>
                <a:ea typeface="Arial" pitchFamily="34" charset="-122"/>
                <a:cs typeface="Arial" pitchFamily="34" charset="-120"/>
              </a:rPr>
              <a:t>На ярмарках школьники продают поделки, угощения и сувениры. Такие события помогают классу работать вместе и поддерживать добрые традиции.
</a:t>
            </a:r>
            <a:endParaRPr lang="en-US" sz="1002" dirty="0"/>
          </a:p>
        </p:txBody>
      </p:sp>
      <p:sp>
        <p:nvSpPr>
          <p:cNvPr id="14" name="Text 5"/>
          <p:cNvSpPr txBox="1"/>
          <p:nvPr/>
        </p:nvSpPr>
        <p:spPr>
          <a:xfrm>
            <a:off x="6731126" y="1983250"/>
            <a:ext cx="2054400" cy="1172700"/>
          </a:xfrm>
          <a:prstGeom prst="rect">
            <a:avLst/>
          </a:prstGeom>
          <a:noFill/>
          <a:ln/>
        </p:spPr>
        <p:txBody>
          <a:bodyPr wrap="square" lIns="0" tIns="0" rIns="0" bIns="0" rtlCol="0" anchor="t"/>
          <a:lstStyle/>
          <a:p>
            <a:pPr algn="l" indent="0" marL="0">
              <a:lnSpc>
                <a:spcPct val="115000"/>
              </a:lnSpc>
              <a:buNone/>
            </a:pPr>
            <a:r>
              <a:rPr lang="en-US" sz="1002" b="1" dirty="0">
                <a:solidFill>
                  <a:srgbClr val="E4E21F"/>
                </a:solidFill>
                <a:latin typeface="Arial" pitchFamily="34" charset="0"/>
                <a:ea typeface="Arial" pitchFamily="34" charset="-122"/>
                <a:cs typeface="Arial" pitchFamily="34" charset="-120"/>
              </a:rPr>
              <a:t>Местные фестивали
</a:t>
            </a:r>
            <a:pPr algn="l" indent="0" marL="0">
              <a:lnSpc>
                <a:spcPct val="115000"/>
              </a:lnSpc>
              <a:buNone/>
            </a:pPr>
            <a:r>
              <a:rPr lang="en-US" sz="1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02" dirty="0">
                <a:solidFill>
                  <a:srgbClr val="E4E21F"/>
                </a:solidFill>
                <a:latin typeface="Arial" pitchFamily="34" charset="0"/>
                <a:ea typeface="Arial" pitchFamily="34" charset="-122"/>
                <a:cs typeface="Arial" pitchFamily="34" charset="-120"/>
              </a:rPr>
              <a:t>Фестивали завершают праздничный сезон. Уличная еда, сцена, музыка и праздничные площадки показывают, что город объединяет людей не только зданиями, но и общими впечатлениями.
</a:t>
            </a:r>
            <a:endParaRPr lang="en-US" sz="100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94313" y="1281268"/>
            <a:ext cx="4084500" cy="330270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Famous places and city symbols
</a:t>
            </a:r>
            <a:endParaRPr lang="en-US" sz="1812" dirty="0"/>
          </a:p>
        </p:txBody>
      </p:sp>
      <p:sp>
        <p:nvSpPr>
          <p:cNvPr id="12"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16</a:t>
            </a:r>
            <a:endParaRPr lang="en-US" sz="489" dirty="0"/>
          </a:p>
        </p:txBody>
      </p:sp>
      <p:sp>
        <p:nvSpPr>
          <p:cNvPr id="13" name="Text 2"/>
          <p:cNvSpPr txBox="1"/>
          <p:nvPr/>
        </p:nvSpPr>
        <p:spPr>
          <a:xfrm>
            <a:off x="657775" y="1311375"/>
            <a:ext cx="3650400" cy="746400"/>
          </a:xfrm>
          <a:prstGeom prst="rect">
            <a:avLst/>
          </a:prstGeom>
          <a:noFill/>
          <a:ln/>
        </p:spPr>
        <p:txBody>
          <a:bodyPr wrap="square" lIns="0" tIns="0" rIns="0" bIns="0" rtlCol="0" anchor="t"/>
          <a:lstStyle/>
          <a:p>
            <a:pPr algn="l" indent="0" marL="0">
              <a:lnSpc>
                <a:spcPct val="115000"/>
              </a:lnSpc>
              <a:buNone/>
            </a:pPr>
            <a:r>
              <a:rPr lang="en-US" sz="1061" b="1" dirty="0">
                <a:solidFill>
                  <a:srgbClr val="E4E21F"/>
                </a:solidFill>
                <a:latin typeface="Arial" pitchFamily="34" charset="0"/>
                <a:ea typeface="Arial" pitchFamily="34" charset="-122"/>
                <a:cs typeface="Arial" pitchFamily="34" charset="-120"/>
              </a:rPr>
              <a:t>Главная площадь
</a:t>
            </a:r>
            <a:pPr algn="l" indent="0" marL="0">
              <a:lnSpc>
                <a:spcPct val="115000"/>
              </a:lnSpc>
              <a:buNone/>
            </a:pPr>
            <a:r>
              <a:rPr lang="en-US" sz="194"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63" dirty="0">
                <a:solidFill>
                  <a:srgbClr val="E4E21F"/>
                </a:solidFill>
                <a:latin typeface="Arial" pitchFamily="34" charset="0"/>
                <a:ea typeface="Arial" pitchFamily="34" charset="-122"/>
                <a:cs typeface="Arial" pitchFamily="34" charset="-120"/>
              </a:rPr>
              <a:t>Центральная площадь часто становится самым узнаваемым местом города. Здесь проходят встречи, праздники и прогулки, поэтому она часто появляется на открытках и в школьных проектах.
</a:t>
            </a:r>
            <a:endParaRPr lang="en-US" sz="1061" dirty="0"/>
          </a:p>
        </p:txBody>
      </p:sp>
      <p:sp>
        <p:nvSpPr>
          <p:cNvPr id="14" name="Text 3"/>
          <p:cNvSpPr txBox="1"/>
          <p:nvPr/>
        </p:nvSpPr>
        <p:spPr>
          <a:xfrm>
            <a:off x="657775" y="2194572"/>
            <a:ext cx="3650400" cy="746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Памятник или скульптура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Памятник напоминает о важных событиях или известных людях. Он помогает горожанам чувствовать связь с прошлым и делает место легко узнаваемым для гостей.
</a:t>
            </a:r>
            <a:endParaRPr lang="en-US" sz="1102" dirty="0"/>
          </a:p>
        </p:txBody>
      </p:sp>
      <p:sp>
        <p:nvSpPr>
          <p:cNvPr id="15" name="Text 4"/>
          <p:cNvSpPr txBox="1"/>
          <p:nvPr/>
        </p:nvSpPr>
        <p:spPr>
          <a:xfrm>
            <a:off x="657775" y="3077792"/>
            <a:ext cx="3650400" cy="746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Музей или старое здание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Музей, церковь или старинный дом показывают историю города. Такие здания часто выглядят особенно красиво на фотографиях и помогают описать город более подробно.
</a:t>
            </a:r>
            <a:endParaRPr lang="en-US" sz="1102" dirty="0"/>
          </a:p>
        </p:txBody>
      </p:sp>
      <p:sp>
        <p:nvSpPr>
          <p:cNvPr id="16" name="Text 5"/>
          <p:cNvSpPr txBox="1"/>
          <p:nvPr/>
        </p:nvSpPr>
        <p:spPr>
          <a:xfrm>
            <a:off x="657775" y="3961015"/>
            <a:ext cx="3650400" cy="746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Мост или стадион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Мост, стадион или другое большое сооружение может стать символом современного города. Эти объекты часто попадают в туристические буклеты и городские альбомы.
</a:t>
            </a:r>
            <a:endParaRPr lang="en-US" sz="110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What residents like most about the city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Оценки показывают, какие стороны города люди замечают чаще всего: природа, интересные места и чистота заметнее всего в повседневной жизни.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17</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Сильные стороны — зелёные зоны и интересные места; транспорт и шумовые условия требуют большего внимания со стороны жителей и города.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Учебный опрос для урока английского языка, 2025
</a:t>
            </a:r>
            <a:endParaRPr lang="en-US" sz="80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Problems that cities face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18</a:t>
            </a:r>
            <a:endParaRPr lang="en-US" sz="489" dirty="0"/>
          </a:p>
        </p:txBody>
      </p:sp>
      <p:sp>
        <p:nvSpPr>
          <p:cNvPr id="11" name="Text 2"/>
          <p:cNvSpPr txBox="1"/>
          <p:nvPr/>
        </p:nvSpPr>
        <p:spPr>
          <a:xfrm>
            <a:off x="360000"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Пробки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Пробки делают поездки длиннее и утомительнее. Из-за них школьники и взрослые тратят больше времени на дорогу, особенно в часы, когда все едут на работу и учёбу.
</a:t>
            </a:r>
            <a:endParaRPr lang="en-US" sz="1143" dirty="0"/>
          </a:p>
        </p:txBody>
      </p:sp>
      <p:sp>
        <p:nvSpPr>
          <p:cNvPr id="12" name="Text 3"/>
          <p:cNvSpPr txBox="1"/>
          <p:nvPr/>
        </p:nvSpPr>
        <p:spPr>
          <a:xfrm>
            <a:off x="2060436" y="2352563"/>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Мусор и уборка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Если на улицах мало урн, появляется мусор. Более частая уборка, больше контейнеров и аккуратные дворы помогают сделать город чище и приятнее.
</a:t>
            </a:r>
            <a:endParaRPr lang="en-US" sz="1143" dirty="0"/>
          </a:p>
        </p:txBody>
      </p:sp>
      <p:sp>
        <p:nvSpPr>
          <p:cNvPr id="13" name="Text 4"/>
          <p:cNvSpPr txBox="1"/>
          <p:nvPr/>
        </p:nvSpPr>
        <p:spPr>
          <a:xfrm>
            <a:off x="3760871" y="2352575"/>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Шум и тесные тротуары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Шум и узкие тротуары мешают спокойно ходить пешком. Для удобства нужны широкие дорожки, безопасные переходы и места, где можно идти без спешки.
</a:t>
            </a:r>
            <a:endParaRPr lang="en-US" sz="1143" dirty="0"/>
          </a:p>
        </p:txBody>
      </p:sp>
      <p:sp>
        <p:nvSpPr>
          <p:cNvPr id="14" name="Text 5"/>
          <p:cNvSpPr txBox="1"/>
          <p:nvPr/>
        </p:nvSpPr>
        <p:spPr>
          <a:xfrm>
            <a:off x="5461307"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Старые дороги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Ямы, трещины и плохое покрытие делают дороги неудобными и опасными. Ремонт тротуаров и дорог помогает и пешеходам, и велосипедистам.
</a:t>
            </a:r>
            <a:endParaRPr lang="en-US" sz="1143" dirty="0"/>
          </a:p>
        </p:txBody>
      </p:sp>
      <p:sp>
        <p:nvSpPr>
          <p:cNvPr id="15" name="Text 6"/>
          <p:cNvSpPr txBox="1"/>
          <p:nvPr/>
        </p:nvSpPr>
        <p:spPr>
          <a:xfrm>
            <a:off x="7161753"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Мало зелени и света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Если в районе мало деревьев и освещения, он выглядит менее комфортным. Новые деревья, фонари и лавочки делают улицы удобнее и дружелюбнее.
</a:t>
            </a:r>
            <a:endParaRPr lang="en-US" sz="114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From a problem to improvement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19</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932" dirty="0">
                <a:solidFill>
                  <a:srgbClr val="E4E21F"/>
                </a:solidFill>
                <a:latin typeface="Arial" pitchFamily="34" charset="0"/>
                <a:ea typeface="Arial" pitchFamily="34" charset="-122"/>
                <a:cs typeface="Arial" pitchFamily="34" charset="-120"/>
              </a:rPr>
              <a:t>Схема показывает, как городские изменения начинаются с замеченной проблемы и заканчиваются реальными улучшениями в районе.
</a:t>
            </a:r>
            <a:endParaRPr lang="en-US" sz="93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05952" y="2012050"/>
            <a:ext cx="5732100" cy="501600"/>
          </a:xfrm>
          <a:prstGeom prst="rect">
            <a:avLst/>
          </a:prstGeom>
          <a:noFill/>
          <a:ln/>
        </p:spPr>
        <p:txBody>
          <a:bodyPr wrap="square" lIns="0" tIns="0" rIns="0" bIns="0" rtlCol="0" anchor="ctr"/>
          <a:lstStyle/>
          <a:p>
            <a:pPr algn="ctr" indent="0" marL="0">
              <a:lnSpc>
                <a:spcPct val="100000"/>
              </a:lnSpc>
              <a:buNone/>
            </a:pPr>
            <a:r>
              <a:rPr lang="en-US" sz="2012" b="1" dirty="0">
                <a:solidFill>
                  <a:srgbClr val="E4E21F"/>
                </a:solidFill>
                <a:latin typeface="Arial" pitchFamily="34" charset="0"/>
                <a:ea typeface="Arial" pitchFamily="34" charset="-122"/>
                <a:cs typeface="Arial" pitchFamily="34" charset="-120"/>
              </a:rPr>
              <a:t>What a hometown means to people
</a:t>
            </a:r>
            <a:endParaRPr lang="en-US" sz="2012" dirty="0"/>
          </a:p>
        </p:txBody>
      </p:sp>
      <p:sp>
        <p:nvSpPr>
          <p:cNvPr id="5" name="Text 1"/>
          <p:cNvSpPr txBox="1"/>
          <p:nvPr/>
        </p:nvSpPr>
        <p:spPr>
          <a:xfrm>
            <a:off x="2290118" y="2714743"/>
            <a:ext cx="4509300" cy="679800"/>
          </a:xfrm>
          <a:prstGeom prst="rect">
            <a:avLst/>
          </a:prstGeom>
          <a:noFill/>
          <a:ln/>
        </p:spPr>
        <p:txBody>
          <a:bodyPr wrap="square" lIns="0" tIns="0" rIns="0" bIns="0" rtlCol="0" anchor="t"/>
          <a:lstStyle/>
          <a:p>
            <a:pPr algn="ctr" indent="0" marL="0">
              <a:lnSpc>
                <a:spcPct val="115000"/>
              </a:lnSpc>
              <a:buNone/>
            </a:pPr>
            <a:r>
              <a:rPr lang="en-US" sz="1000" dirty="0">
                <a:solidFill>
                  <a:srgbClr val="E4E21F"/>
                </a:solidFill>
                <a:latin typeface="Arial" pitchFamily="34" charset="0"/>
                <a:ea typeface="Arial" pitchFamily="34" charset="-122"/>
                <a:cs typeface="Arial" pitchFamily="34" charset="-120"/>
              </a:rPr>
              <a:t>Родной город — это не только улицы и здания, но и люди, воспоминания и привычная жизнь. Он важен, потому что помогает нам учиться, расти и чувствовать связь с домом.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2026-05-31T06:57:22Z</dcterms:created>
  <dcterms:modified xsi:type="dcterms:W3CDTF">2026-05-31T06:57:22Z</dcterms:modified>
</cp:coreProperties>
</file>