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донского казачества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служба, вера, семья и быт определяли донскую традицию.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сложились в пограничной среде Нижнего Дона, где военная служба соседствовала с хозяйственным трудом, а местные обычаи формировались под влиянием степи, Руси, Украины и Кавказа.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казаки: пространство, в котором сложилась культура
</a:t>
            </a:r>
            <a:endParaRPr lang="en-US" sz="2328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6910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донские казаки и где они жили
</a:t>
            </a:r>
            <a:endParaRPr lang="en-US" sz="2681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41887" y="1142376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 поселения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жили по берегам Дона, в станицах и хуторах, где поселения связывали речные переправы, степные дороги и торговые пути, определявшие повседневную жизнь.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341887" y="2903403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и труд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хозяйство не сводилось только к службе: казаки занимались земледелием, рыболовством и скотоводством, сочетая сезонный труд с обязанностями военного сообщества.
</a:t>
            </a:r>
            <a:endParaRPr lang="en-US" sz="1760" dirty="0"/>
          </a:p>
        </p:txBody>
      </p:sp>
      <p:sp>
        <p:nvSpPr>
          <p:cNvPr id="13" name="Text 4"/>
          <p:cNvSpPr txBox="1"/>
          <p:nvPr/>
        </p:nvSpPr>
        <p:spPr>
          <a:xfrm>
            <a:off x="3974087" y="1142376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сообщества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56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источниках XVI–XIX веков особенно часто отмечаются православие, общинность и личная свобода, которые задавали нормы поведения и представление о казацкой чести.
</a:t>
            </a:r>
            <a:endParaRPr lang="en-US" sz="1761" dirty="0"/>
          </a:p>
        </p:txBody>
      </p:sp>
      <p:sp>
        <p:nvSpPr>
          <p:cNvPr id="14" name="Text 5"/>
          <p:cNvSpPr txBox="1"/>
          <p:nvPr/>
        </p:nvSpPr>
        <p:spPr>
          <a:xfrm>
            <a:off x="3974087" y="2903403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внутри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Казачья среда была неоднородной: возраст, достаток и служебное положение влияли на быт, одежду и даже на способы участия в общинной жизни.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Физический облик как часть казачьей культуры
</a:t>
            </a:r>
            <a:endParaRPr lang="en-US" sz="2738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образа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описаниях казаков часто подчеркивались выносливость, крепкое телосложение, загар и огрубевшие руки — признаки постоянной верховой езды, работы и военной нагрузки.
</a:t>
            </a:r>
            <a:endParaRPr lang="en-US" sz="1499" dirty="0"/>
          </a:p>
        </p:txBody>
      </p:sp>
      <p:sp>
        <p:nvSpPr>
          <p:cNvPr id="12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Воинская выразительность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Мужской облик обычно связывали с усами, густыми волосами и сдержанной внешней собранностью, которая воспринималась как часть воинской и казачьей идентичности.
</a:t>
            </a:r>
            <a:endParaRPr lang="en-US" sz="1478" dirty="0"/>
          </a:p>
        </p:txBody>
      </p:sp>
      <p:sp>
        <p:nvSpPr>
          <p:cNvPr id="13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Женская представительность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Женщины, напротив, описывались как статные, аккуратно одетые и тщательно причесанные; их внешний вид подчеркивал достоинство, семейное положение и нормы скромности.
</a:t>
            </a:r>
            <a:endParaRPr lang="en-US" sz="1478" dirty="0"/>
          </a:p>
        </p:txBody>
      </p:sp>
      <p:sp>
        <p:nvSpPr>
          <p:cNvPr id="14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Условность обобщений
</a:t>
            </a:r>
            <a:pPr algn="l" indent="0" marL="0">
              <a:lnSpc>
                <a:spcPct val="100000"/>
              </a:lnSpc>
              <a:buNone/>
            </a:pPr>
            <a:r>
              <a:rPr lang="en-US" sz="148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Единого «портрета» не существовало: внешний вид зависел от возраста, рода занятий, достатка и времени, поэтому облик казаков был исторически изменчивым.
</a:t>
            </a:r>
            <a:endParaRPr lang="en-US" sz="166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Мужской костюм: удобство, служба, традиция
</a:t>
            </a:r>
            <a:endParaRPr lang="en-US" sz="2906" dirty="0"/>
          </a:p>
        </p:txBody>
      </p:sp>
      <p:sp>
        <p:nvSpPr>
          <p:cNvPr id="11" name="Text 1"/>
          <p:cNvSpPr txBox="1"/>
          <p:nvPr/>
        </p:nvSpPr>
        <p:spPr>
          <a:xfrm>
            <a:off x="306702" y="1221875"/>
            <a:ext cx="1837393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Базовый комплект
</a:t>
            </a:r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мужского костюма была рубаха, которую носили с шароварами и поясом; такой комплект обеспечивал свободу движений и подходил для конной службы.
</a:t>
            </a:r>
            <a:endParaRPr lang="en-US" sz="1383" dirty="0"/>
          </a:p>
        </p:txBody>
      </p:sp>
      <p:sp>
        <p:nvSpPr>
          <p:cNvPr id="12" name="Text 2"/>
          <p:cNvSpPr txBox="1"/>
          <p:nvPr/>
        </p:nvSpPr>
        <p:spPr>
          <a:xfrm>
            <a:off x="2228232" y="1221875"/>
            <a:ext cx="1837393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Практичная обувь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Сапоги были не только удобной, но и статусной обувью: они защищали в дороге, на службе и в хозяйственных работах, оставаясь важной частью внешнего облика.
</a:t>
            </a:r>
            <a:endParaRPr lang="en-US" sz="1404" dirty="0"/>
          </a:p>
        </p:txBody>
      </p:sp>
      <p:sp>
        <p:nvSpPr>
          <p:cNvPr id="13" name="Text 3"/>
          <p:cNvSpPr txBox="1"/>
          <p:nvPr/>
        </p:nvSpPr>
        <p:spPr>
          <a:xfrm>
            <a:off x="4144226" y="1221875"/>
            <a:ext cx="1837393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прежде всего
</a:t>
            </a:r>
            <a:pPr algn="l" indent="0" marL="0">
              <a:lnSpc>
                <a:spcPct val="100000"/>
              </a:lnSpc>
              <a:buNone/>
            </a:pPr>
            <a:r>
              <a:rPr lang="en-US" sz="121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Крой одежды был свободным, без лишней стесненности, что особенно важно для верховой езды, длительных переходов и повседневной физической работы.
</a:t>
            </a:r>
            <a:endParaRPr lang="en-US" sz="1368" dirty="0"/>
          </a:p>
        </p:txBody>
      </p:sp>
      <p:sp>
        <p:nvSpPr>
          <p:cNvPr id="14" name="Text 4"/>
          <p:cNvSpPr txBox="1"/>
          <p:nvPr/>
        </p:nvSpPr>
        <p:spPr>
          <a:xfrm>
            <a:off x="306702" y="3129875"/>
            <a:ext cx="1837393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слои
</a:t>
            </a:r>
            <a:pPr algn="l" indent="0" marL="0">
              <a:lnSpc>
                <a:spcPct val="100000"/>
              </a:lnSpc>
              <a:buNone/>
            </a:pPr>
            <a:r>
              <a:rPr lang="en-US" sz="135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сезону добавляли верхнюю одежду — кафтаны, полукафтаны, шубы; ее выбор зависел от погоды, достатка и конкретной ситуации ношения.
</a:t>
            </a:r>
            <a:endParaRPr lang="en-US" sz="1528" dirty="0"/>
          </a:p>
        </p:txBody>
      </p:sp>
      <p:sp>
        <p:nvSpPr>
          <p:cNvPr id="15" name="Text 5"/>
          <p:cNvSpPr txBox="1"/>
          <p:nvPr/>
        </p:nvSpPr>
        <p:spPr>
          <a:xfrm>
            <a:off x="2228232" y="3129875"/>
            <a:ext cx="1837393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и традиционное
</a:t>
            </a:r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XVIII–XIX веках усилилось влияние общероссийской и военной формы, но в домашнем и праздничном быту традиционные элементы продолжали сохраняться.
</a:t>
            </a:r>
            <a:endParaRPr lang="en-US" sz="1341" dirty="0"/>
          </a:p>
        </p:txBody>
      </p:sp>
      <p:sp>
        <p:nvSpPr>
          <p:cNvPr id="16" name="Text 6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костюм: возраст, статус и праздничность
</a:t>
            </a:r>
            <a:endParaRPr lang="en-US" sz="2650" dirty="0"/>
          </a:p>
        </p:txBody>
      </p:sp>
      <p:sp>
        <p:nvSpPr>
          <p:cNvPr id="10" name="Text 1"/>
          <p:cNvSpPr txBox="1"/>
          <p:nvPr/>
        </p:nvSpPr>
        <p:spPr>
          <a:xfrm>
            <a:off x="644429" y="1186825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наряда
</a:t>
            </a:r>
            <a:pPr algn="l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Женская одежда включала длинную рубаху, юбку или понёву в более ранних вариантах, а также передник и верхние накидки, связанные с повседневной и праздничной практикой.
</a:t>
            </a:r>
            <a:endParaRPr lang="en-US" sz="1521" dirty="0"/>
          </a:p>
        </p:txBody>
      </p:sp>
      <p:sp>
        <p:nvSpPr>
          <p:cNvPr id="11" name="Text 2"/>
          <p:cNvSpPr txBox="1"/>
          <p:nvPr/>
        </p:nvSpPr>
        <p:spPr>
          <a:xfrm>
            <a:off x="644429" y="2961326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Сарафанные формы, душегрея и украшения делали костюм более выразительным, но его богатство всегда зависело от возможностей семьи и местных традиций.
</a:t>
            </a:r>
            <a:endParaRPr lang="en-US" sz="1652" dirty="0"/>
          </a:p>
        </p:txBody>
      </p:sp>
      <p:sp>
        <p:nvSpPr>
          <p:cNvPr id="12" name="Text 3"/>
          <p:cNvSpPr txBox="1"/>
          <p:nvPr/>
        </p:nvSpPr>
        <p:spPr>
          <a:xfrm>
            <a:off x="3608674" y="1186825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замужества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убор отмечал семейное положение: замужние женщины закрывали волосы платком или повойником, соблюдая нормы скромности и общинного порядка.
</a:t>
            </a:r>
            <a:endParaRPr lang="en-US" sz="1605" dirty="0"/>
          </a:p>
        </p:txBody>
      </p:sp>
      <p:sp>
        <p:nvSpPr>
          <p:cNvPr id="13" name="Text 4"/>
          <p:cNvSpPr txBox="1"/>
          <p:nvPr/>
        </p:nvSpPr>
        <p:spPr>
          <a:xfrm>
            <a:off x="3608674" y="2961326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Статус и возраст
</a:t>
            </a:r>
            <a:pPr algn="l" indent="0" marL="0">
              <a:lnSpc>
                <a:spcPct val="100000"/>
              </a:lnSpc>
              <a:buNone/>
            </a:pPr>
            <a:r>
              <a:rPr lang="en-US" sz="14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Цвет, ткань и отделка помогали различать возраст и достаток, поэтому женский костюм был не просто одеждой, а важным языком социального статуса.
</a:t>
            </a:r>
            <a:endParaRPr lang="en-US" sz="1672" dirty="0"/>
          </a:p>
        </p:txBody>
      </p:sp>
      <p:sp>
        <p:nvSpPr>
          <p:cNvPr id="14" name="Text 5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6949" y="4229420"/>
            <a:ext cx="521700" cy="417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2874" y="4186700"/>
            <a:ext cx="43995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77049" y="4229420"/>
            <a:ext cx="521700" cy="41736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21549" y="4186700"/>
            <a:ext cx="502800" cy="50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Головные уборы и обувь в донской традиции
</a:t>
            </a:r>
            <a:endParaRPr lang="en-US" sz="2916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Мужские головные уборы — папахи, фуражки, шапки — сочетали защитную функцию и знак принадлежности к служилой среде, а зимой помогали сохранять тепло.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Мужские уборы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платки, повойники и кокошниковые формы подчеркивали семейное положение и соблюдение традиционных норм, особенно в повседневной и церковной среде.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уборы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Сапоги оставались наиболее заметной обувью казаков: они подходили для верховой езды, дороги и службы, а также считались практичным и достойным выбором.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Сапоги и служба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использовали более легкую обувь — башмаки и мягкие кожаные варианты, которые были удобны в хозяйстве и менее дороги в повседневном быту.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повседневность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2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по сезонам и случаям
</a:t>
            </a:r>
            <a:endParaRPr lang="en-US" sz="3125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комплект
</a:t>
            </a:r>
            <a:pPr algn="l" indent="0" marL="0">
              <a:lnSpc>
                <a:spcPct val="100000"/>
              </a:lnSpc>
              <a:buNone/>
            </a:pPr>
            <a:r>
              <a:rPr lang="en-US" sz="148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предпочитали более легкие ткани, светлые рубахи и меньшую многослойность, чтобы одежда не мешала работе и передвижению в жаркую погоду.
</a:t>
            </a:r>
            <a:endParaRPr lang="en-US" sz="1672" dirty="0"/>
          </a:p>
        </p:txBody>
      </p:sp>
      <p:sp>
        <p:nvSpPr>
          <p:cNvPr id="12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носили кафтаны, шубы, овчинные тулупы и рукавицы, потому что климат требовал теплой, прочной и хорошо защищающей одежды.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для праздника
</a:t>
            </a:r>
            <a:pPr algn="l" indent="0" marL="0">
              <a:lnSpc>
                <a:spcPct val="100000"/>
              </a:lnSpc>
              <a:buNone/>
            </a:pPr>
            <a:r>
              <a:rPr lang="en-US" sz="145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наряд отличался от повседневного большей аккуратностью, лучшей тканью и заметной отделкой; он подчеркивал уважение к событию и к собравшимся людям.
</a:t>
            </a:r>
            <a:endParaRPr lang="en-US" sz="1635" dirty="0"/>
          </a:p>
        </p:txBody>
      </p:sp>
      <p:sp>
        <p:nvSpPr>
          <p:cNvPr id="14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по достатку
</a:t>
            </a:r>
            <a:pPr algn="l" indent="0" marL="0">
              <a:lnSpc>
                <a:spcPct val="100000"/>
              </a:lnSpc>
              <a:buNone/>
            </a:pPr>
            <a:r>
              <a:rPr lang="en-US" sz="148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старшин и зажиточных семей чаще встречались дорогие материалы и более сложный декор, тогда как обычная одежда оставалась прежде всего практичной.
</a:t>
            </a:r>
            <a:endParaRPr lang="en-US" sz="167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959980"/>
            <a:ext cx="4759500" cy="151884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социальный статус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ткань, цвет и отделка в костюме прямо указывали на положение человека в казачьем обществе.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статус, тем богаче ткань и декоративнее костюм; у рядовых преобладала практичность.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Этнографические описания донского костюма XIX века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 время декоративные детали костюма особенно хорошо прослеживаются в этнографических описаниях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 делал костюм заметным, праздничным и социально выразительным, сочетая красоту, традицию и знак достатка.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Этнографические описания и музейные коллекции XIX века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Курень как пространство семьи
</a:t>
            </a:r>
            <a:endParaRPr lang="en-US" sz="2866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06750" y="1142342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 центр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46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Курень был не только жилищем, но и центром семейного уклада. Здесь собирались за трапезой, хранили вещи, обсуждали дела и принимали решения, важные для всего домохозяйства.
</a:t>
            </a:r>
            <a:endParaRPr lang="en-US" sz="1651" dirty="0"/>
          </a:p>
        </p:txBody>
      </p:sp>
      <p:sp>
        <p:nvSpPr>
          <p:cNvPr id="12" name="Text 3"/>
          <p:cNvSpPr txBox="1"/>
          <p:nvPr/>
        </p:nvSpPr>
        <p:spPr>
          <a:xfrm>
            <a:off x="306750" y="2279615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Печь и красный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146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пространство строилось вокруг печи и красного угла. Обычные предметы служили и для готовки, и для хранения, и для обряда, поэтому быт не отделялся от веры и памяти.
</a:t>
            </a:r>
            <a:endParaRPr lang="en-US" sz="1651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416890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и 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46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Планировка куреня отражала практический опыт: место для сна, сундуки, утварь и рабочие зоны были тесно связаны. Дом показывал, как повседневный труд становился частью семейной традиции.
</a:t>
            </a:r>
            <a:endParaRPr lang="en-US" sz="165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мужчин и женщин в казачьей семье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этнографическим описаниям и историческим свидетельствам XVI–XIX веков
</a:t>
            </a:r>
            <a:endParaRPr lang="en-US" sz="156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 детей и передача традиций
</a:t>
            </a:r>
            <a:endParaRPr lang="en-US" sz="2738" dirty="0"/>
          </a:p>
        </p:txBody>
      </p:sp>
      <p:sp>
        <p:nvSpPr>
          <p:cNvPr id="10" name="Text 2"/>
          <p:cNvSpPr txBox="1"/>
          <p:nvPr/>
        </p:nvSpPr>
        <p:spPr>
          <a:xfrm>
            <a:off x="664400" y="11868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Мальчики и служба
</a:t>
            </a:r>
            <a:pPr algn="l" indent="0" marL="0">
              <a:lnSpc>
                <a:spcPct val="100000"/>
              </a:lnSpc>
              <a:buNone/>
            </a:pPr>
            <a:r>
              <a:rPr lang="en-US" sz="14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Мальчиков с ранних лет приучали к верховой езде, выносливости и обращению с оружием. Через повседневные поручения они осваивали мужские обязанности, нужные для службы и хозяйства.
</a:t>
            </a:r>
            <a:endParaRPr lang="en-US" sz="1672" dirty="0"/>
          </a:p>
        </p:txBody>
      </p:sp>
      <p:sp>
        <p:nvSpPr>
          <p:cNvPr id="11" name="Text 3"/>
          <p:cNvSpPr txBox="1"/>
          <p:nvPr/>
        </p:nvSpPr>
        <p:spPr>
          <a:xfrm>
            <a:off x="664400" y="29613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Девочки и дом
</a:t>
            </a:r>
            <a:pPr algn="l" indent="0" marL="0">
              <a:lnSpc>
                <a:spcPct val="100000"/>
              </a:lnSpc>
              <a:buNone/>
            </a:pPr>
            <a:r>
              <a:rPr lang="en-US" sz="14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Девочек постепенно включали в домашний труд: они учились шить, прясть, готовить и заботиться о младших. Эти навыки считались основой будущей семейной ответственности.
</a:t>
            </a:r>
            <a:endParaRPr lang="en-US" sz="1672" dirty="0"/>
          </a:p>
        </p:txBody>
      </p:sp>
      <p:sp>
        <p:nvSpPr>
          <p:cNvPr id="12" name="Text 4"/>
          <p:cNvSpPr txBox="1"/>
          <p:nvPr/>
        </p:nvSpPr>
        <p:spPr>
          <a:xfrm>
            <a:off x="4209275" y="11868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старших
</a:t>
            </a:r>
            <a:pPr algn="l" indent="0" marL="0">
              <a:lnSpc>
                <a:spcPct val="100000"/>
              </a:lnSpc>
              <a:buNone/>
            </a:pPr>
            <a:r>
              <a:rPr lang="en-US" sz="14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Послушание старшим было не формальностью, а способом сохранить порядок в доме и передать опыт. Детей учили уважать родителей, дедушек и бабушек, а также общинные правила.
</a:t>
            </a:r>
            <a:endParaRPr lang="en-US" sz="1672" dirty="0"/>
          </a:p>
        </p:txBody>
      </p:sp>
      <p:sp>
        <p:nvSpPr>
          <p:cNvPr id="13" name="Text 5"/>
          <p:cNvSpPr txBox="1"/>
          <p:nvPr/>
        </p:nvSpPr>
        <p:spPr>
          <a:xfrm>
            <a:off x="4209275" y="29613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 как опыт
</a:t>
            </a:r>
            <a:pPr algn="l" indent="0" marL="0">
              <a:lnSpc>
                <a:spcPct val="100000"/>
              </a:lnSpc>
              <a:buNone/>
            </a:pPr>
            <a:r>
              <a:rPr lang="en-US" sz="14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Православные праздники, посты и семейные обряды дети осваивали не по учебнику, а через участие. Так традиция закреплялась как часть повседневной жизни, а не отдельный ритуал.
</a:t>
            </a:r>
            <a:endParaRPr lang="en-US" sz="167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семейные обряды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Церковные книги, этнографические описания и мемуарные свидетельства XIX века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продукты и способы готовки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306702" y="1221875"/>
            <a:ext cx="1837393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рациона
</a:t>
            </a:r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и каши составляли основу стола и давали сытость на каждый день. Их дополняли овощи, прежде всего репа, лук и чеснок, которые были важны и для вкуса, и для хранения.
</a:t>
            </a:r>
            <a:endParaRPr lang="en-US" sz="1383" dirty="0"/>
          </a:p>
        </p:txBody>
      </p:sp>
      <p:sp>
        <p:nvSpPr>
          <p:cNvPr id="12" name="Text 2"/>
          <p:cNvSpPr txBox="1"/>
          <p:nvPr/>
        </p:nvSpPr>
        <p:spPr>
          <a:xfrm>
            <a:off x="2228232" y="1221875"/>
            <a:ext cx="1837393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и уха
</a:t>
            </a:r>
            <a:pPr algn="l" indent="0" marL="0">
              <a:lnSpc>
                <a:spcPct val="100000"/>
              </a:lnSpc>
              <a:buNone/>
            </a:pPr>
            <a:r>
              <a:rPr lang="en-US" sz="12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занимала особое место благодаря Дону и его притокам. Уха, тушёная и запечённая рыба были привычны в будни, а речной улов помогал разнообразить питание.
</a:t>
            </a:r>
            <a:endParaRPr lang="en-US" sz="1440" dirty="0"/>
          </a:p>
        </p:txBody>
      </p:sp>
      <p:sp>
        <p:nvSpPr>
          <p:cNvPr id="13" name="Text 3"/>
          <p:cNvSpPr txBox="1"/>
          <p:nvPr/>
        </p:nvSpPr>
        <p:spPr>
          <a:xfrm>
            <a:off x="4144226" y="1221875"/>
            <a:ext cx="1837393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Мясо по случаю
</a:t>
            </a:r>
            <a:pPr algn="l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Мясо ели реже, чем хлеб и каши, но оно оставалось ценным продуктом. Чаще его подавали в праздничные дни, после удачной хозяйственной заготовки или забоя скота.
</a:t>
            </a:r>
            <a:endParaRPr lang="en-US" sz="1366" dirty="0"/>
          </a:p>
        </p:txBody>
      </p:sp>
      <p:sp>
        <p:nvSpPr>
          <p:cNvPr id="14" name="Text 4"/>
          <p:cNvSpPr txBox="1"/>
          <p:nvPr/>
        </p:nvSpPr>
        <p:spPr>
          <a:xfrm>
            <a:off x="306702" y="3129875"/>
            <a:ext cx="1837393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Готовка в печи
</a:t>
            </a:r>
            <a:pPr algn="l" indent="0" marL="0">
              <a:lnSpc>
                <a:spcPct val="100000"/>
              </a:lnSpc>
              <a:buNone/>
            </a:pPr>
            <a:r>
              <a:rPr lang="en-US" sz="12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Печь определяла сам способ приготовления: пищу варили, тушили, жарили и запекали. Такой подход делал блюда простыми, но сытными и удобными для большой семьи.
</a:t>
            </a:r>
            <a:endParaRPr lang="en-US" sz="1385" dirty="0"/>
          </a:p>
        </p:txBody>
      </p:sp>
      <p:sp>
        <p:nvSpPr>
          <p:cNvPr id="15" name="Text 5"/>
          <p:cNvSpPr txBox="1"/>
          <p:nvPr/>
        </p:nvSpPr>
        <p:spPr>
          <a:xfrm>
            <a:off x="2228232" y="3129875"/>
            <a:ext cx="1837393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Привычные блюда
</a:t>
            </a:r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Щи, пироги и каши были самыми узнаваемыми блюдами донского стола. Их состав менялся по сезону, но сама кулинарная логика оставалась устойчивой и практичной.
</a:t>
            </a:r>
            <a:endParaRPr lang="en-US" sz="1383" dirty="0"/>
          </a:p>
        </p:txBody>
      </p:sp>
      <p:sp>
        <p:nvSpPr>
          <p:cNvPr id="16" name="Text 6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и праздничная пища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донских казаков не был одинаковым круглый год: он зависел от постов, сезона и возможностей хозяйства. Различие между буднями и праздниками было очень заметным.
</a:t>
            </a:r>
            <a:pPr algn="l" indent="0" marL="0">
              <a:lnSpc>
                <a:spcPct val="100000"/>
              </a:lnSpc>
              <a:buNone/>
            </a:pPr>
            <a:r>
              <a:rPr lang="en-US" sz="144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4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Праздничная еда была разнообразнее и богаче, тогда как повседневный стол опирался на зерно и рыбу. Мясо и сладости выступали маркерами достатка и особого дня.
</a:t>
            </a:r>
            <a:pPr algn="l" indent="0" marL="0">
              <a:lnSpc>
                <a:spcPct val="100000"/>
              </a:lnSpc>
              <a:buNone/>
            </a:pPr>
            <a:r>
              <a:rPr lang="en-US" sz="144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4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этнографическим описаниям донского быта XIX века
</a:t>
            </a:r>
            <a:endParaRPr lang="en-US" sz="144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Напитки, посты и сезонность питания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6064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XVI–XVII века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442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ранний период основу питья составляли квас, вода, молочные напитки и простые домашние заготовки. Напитки были связаны с хозяйством и не отделялись от повседневного стола.
</a:t>
            </a:r>
            <a:endParaRPr lang="en-US" sz="1073" dirty="0"/>
          </a:p>
        </p:txBody>
      </p:sp>
      <p:sp>
        <p:nvSpPr>
          <p:cNvPr id="15" name="Text 4"/>
          <p:cNvSpPr txBox="1"/>
          <p:nvPr/>
        </p:nvSpPr>
        <p:spPr>
          <a:xfrm>
            <a:off x="28458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Постные дни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25836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православные посты меню становилось строже: исключались многие мясные блюда, а место занимали рыба, каши, хлеб и овощные припасы. Ритм питания задавался церковным календарём.
</a:t>
            </a:r>
            <a:endParaRPr lang="en-US" sz="1072" dirty="0"/>
          </a:p>
        </p:txBody>
      </p:sp>
      <p:sp>
        <p:nvSpPr>
          <p:cNvPr id="17" name="Text 6"/>
          <p:cNvSpPr txBox="1"/>
          <p:nvPr/>
        </p:nvSpPr>
        <p:spPr>
          <a:xfrm>
            <a:off x="50852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стол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230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чаще ели свежие продукты, овощи, зелень и рыбу из ближайших водоёмов. Тёплый сезон был временем более разнообразного стола и меньшей зависимости от запасов.
</a:t>
            </a:r>
            <a:endParaRPr lang="en-US" sz="1072" dirty="0"/>
          </a:p>
        </p:txBody>
      </p:sp>
      <p:sp>
        <p:nvSpPr>
          <p:cNvPr id="19" name="Text 8"/>
          <p:cNvSpPr txBox="1"/>
          <p:nvPr/>
        </p:nvSpPr>
        <p:spPr>
          <a:xfrm>
            <a:off x="73246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запасы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70624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возрастала роль сушёной рыбы, круп, солений и хранившихся припасов. В поздний период к обычным напиткам добавился чай, особенно в более зажиточной среде.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культура от XVI к XIX веку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шли неравномерно: быстрее всего менялись одежда и бытовые привычки, а семейные нормы и религиозная основа оставались более устойчивыми.
</a:t>
            </a:r>
            <a:pPr algn="l" indent="0" marL="0">
              <a:lnSpc>
                <a:spcPct val="100000"/>
              </a:lnSpc>
              <a:buNone/>
            </a:pPr>
            <a:r>
              <a:rPr lang="en-US" sz="14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XVIII–XIX векам усилились внешние влияния и государственная служба, но обрядность и семейная структура сохранили преемственность. Традиция не исчезла, а приспособилась к новым условиям.
</a:t>
            </a:r>
            <a:pPr algn="l" indent="0" marL="0">
              <a:lnSpc>
                <a:spcPct val="100000"/>
              </a:lnSpc>
              <a:buNone/>
            </a:pPr>
            <a:r>
              <a:rPr lang="en-US" sz="14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историческим и этнографическим материалам XVI–XIX веков
</a:t>
            </a:r>
            <a:endParaRPr lang="en-US" sz="14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959980"/>
            <a:ext cx="4759500" cy="15188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известны эти детали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изучения культуры донских казаков важны разные типы источников: они дополняют друг друга и позволяют увидеть не только нормы, но и повседневную практику.
</a:t>
            </a:r>
            <a:pPr algn="l" indent="0" marL="0">
              <a:lnSpc>
                <a:spcPct val="100000"/>
              </a:lnSpc>
              <a:buNone/>
            </a:pPr>
            <a:r>
              <a:rPr lang="en-US" sz="130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надёжную картину даёт сопоставление вещей, текстов и наблюдений. Один источник редко показывает всю культуру целиком.
</a:t>
            </a:r>
            <a:pPr algn="l" indent="0" marL="0">
              <a:lnSpc>
                <a:spcPct val="100000"/>
              </a:lnSpc>
              <a:buNone/>
            </a:pPr>
            <a:r>
              <a:rPr lang="en-US" sz="130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Музейные коллекции, архивные документы, этнографические описания и полевые записи
</a:t>
            </a:r>
            <a:endParaRPr lang="en-US" sz="13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Пограничная и узнаваемая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Донская казачья культура складывалась на границе мира степи и государственности, поэтому в ней особенно заметны служба, вера, семейная дисциплина и устойчивые повседневные привычки.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2026-07-26T08:09:53Z</dcterms:created>
  <dcterms:modified xsi:type="dcterms:W3CDTF">2026-07-26T08:09:53Z</dcterms:modified>
</cp:coreProperties>
</file>