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9625" y="270000"/>
            <a:ext cx="34803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289625" y="701025"/>
            <a:ext cx="4088700" cy="18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Великая депрессия и наступление тоталитаризма: ключевые темы урока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89632" y="3759006"/>
            <a:ext cx="3504600" cy="111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крупнейшего кризиса XX века и его роли в формировании тоталитарных режимов.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200" y="270000"/>
            <a:ext cx="3516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и начало масштабного мирового кризиса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6200" y="2114275"/>
            <a:ext cx="31170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Великая депрессия началась в 1929 году с финансового краха на Уолл-стрит и быстро распространилась, повлияв на экономику многих стран и вызвав глобальные изменения.
</a:t>
            </a:r>
            <a:endParaRPr lang="en-US" sz="9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и развитие экономического кризиса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Спекулятивный рост рынка акций в 1920-х годах создал экономический пузырь, который лопнул, вызвав массовые финансовые потери и панику.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Неравномерное распределение доходов ограничивало внутренний спрос, что усилило экономическую нестабильность и сделало систему уязвимой к шокам.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задолженность предприятий и потребителей усугубила кризис ликвидности, что привело к массовым банкротствам и сокращению производства.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4822913" y="3220388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Слабая и неустойчивая банковская система не смогла сдержать банковские паники; закрытие более 11 тысяч банков усугубило общую экономическую ситуацию.
</a:t>
            </a:r>
            <a:endParaRPr lang="en-US" sz="95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Глобальное распространение и масштабы депрессии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нарушил международную торговлю, снизил мировой ВВП и глубоко затронул как развитые, так и развивающиеся страны.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серьёзное падение производства, особенно в Германии и США, что подтверждает масштаб и глубину экономического кризиса.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экономические данные, 1929–1932 гг.
</a:t>
            </a:r>
            <a:endParaRPr lang="en-US" sz="75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1842274"/>
            <a:ext cx="4794300" cy="16286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7900" y="270000"/>
            <a:ext cx="3249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последствия Великой депрессии в США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625625" y="1581524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показатели социальной и экономической катастрофы в стране на пике кризиса.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621075" y="2690599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Резкий рост безработицы и банкротств выявил глубокую системную нестабильность, повлиявшую на миллионы американцев.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7213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Отчеты Бюро трудовой статистики США
</a:t>
            </a:r>
            <a:endParaRPr lang="en-US" sz="75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8CC5F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300646"/>
            <a:ext cx="3099600" cy="28423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95550" y="2300810"/>
            <a:ext cx="3187500" cy="28419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депрессии на экономику и политику Германии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1061780"/>
            <a:ext cx="30996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безработицы и промышленного упадка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1932 году в Германии безработица достигла 6 миллионов человек, а более 177 тысяч предприятий прекратили деятельность, что дестабилизировало экономику и повлияло на государственный строй.
</a:t>
            </a:r>
            <a:endParaRPr lang="en-US" sz="1057" dirty="0"/>
          </a:p>
        </p:txBody>
      </p:sp>
      <p:sp>
        <p:nvSpPr>
          <p:cNvPr id="8" name="Text 2"/>
          <p:cNvSpPr txBox="1"/>
          <p:nvPr/>
        </p:nvSpPr>
        <p:spPr>
          <a:xfrm>
            <a:off x="3879208" y="1061780"/>
            <a:ext cx="30996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Политический кризис и усиление радикализма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Экономический крах подорвал доверие к демократическим институтам Веймарской республики и создал благоприятные условия для формирования и подъёма НСДАП и других экстремистских движений.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Великобритании на вызовы Великой депрессии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ответ на сокращение экспорта и массовые банкротства введена протекционистская политика с целью защиты отечественных производителей и стабилизации рынка.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Развиваются государственные социальные программы, включая реформу служб трудоустройства, направленные на поддержку безработных и снижение социальной напряжённости.
</a:t>
            </a:r>
            <a:endParaRPr lang="en-US" sz="957" dirty="0"/>
          </a:p>
        </p:txBody>
      </p:sp>
      <p:sp>
        <p:nvSpPr>
          <p:cNvPr id="6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существенно расширило своё экономическое влияние, стимулируя инвестиции и реформируя финансовую систему для преодоления кризиса.
</a:t>
            </a:r>
            <a:endParaRPr lang="en-US" sz="957" dirty="0"/>
          </a:p>
        </p:txBody>
      </p:sp>
      <p:sp>
        <p:nvSpPr>
          <p:cNvPr id="7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Франция: экономический кризис и политическая нестабильность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694050"/>
            <a:ext cx="19629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1931: старт депрессии во Франции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Началось резкое снижение экспорта и падение сельскохозяйственного производства, что обострило экономические трудности.
</a:t>
            </a:r>
            <a:endParaRPr lang="en-US" sz="957" dirty="0"/>
          </a:p>
        </p:txBody>
      </p:sp>
      <p:sp>
        <p:nvSpPr>
          <p:cNvPr id="10" name="Text 3"/>
          <p:cNvSpPr txBox="1"/>
          <p:nvPr/>
        </p:nvSpPr>
        <p:spPr>
          <a:xfrm>
            <a:off x="2360800" y="1694050"/>
            <a:ext cx="19629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1932: рост безработицы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Безработица значительно увеличилась, усилив социальное напряжение и начав процесс социальной дестабилизации.
</a:t>
            </a:r>
            <a:endParaRPr lang="en-US" sz="957" dirty="0"/>
          </a:p>
        </p:txBody>
      </p:sp>
      <p:sp>
        <p:nvSpPr>
          <p:cNvPr id="11" name="Text 4"/>
          <p:cNvSpPr txBox="1"/>
          <p:nvPr/>
        </p:nvSpPr>
        <p:spPr>
          <a:xfrm>
            <a:off x="4451600" y="1694050"/>
            <a:ext cx="19629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1933: усиление влияния левых движений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Коммунистические и социалистические партия получили поддержку в ответ на экономические трудности и слабость правительства.
</a:t>
            </a:r>
            <a:endParaRPr lang="en-US" sz="957" dirty="0"/>
          </a:p>
        </p:txBody>
      </p:sp>
      <p:sp>
        <p:nvSpPr>
          <p:cNvPr id="12" name="Text 5"/>
          <p:cNvSpPr txBox="1"/>
          <p:nvPr/>
        </p:nvSpPr>
        <p:spPr>
          <a:xfrm>
            <a:off x="6542400" y="1694050"/>
            <a:ext cx="19629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1934: рост правого радикализма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Экстремистские правые силы, включая «Патриотический фронт», активизировали свою деятельность в условиях политического кризиса.
</a:t>
            </a:r>
            <a:endParaRPr lang="en-US" sz="95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6820" y="1270137"/>
            <a:ext cx="5197200" cy="169518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6820" y="3134626"/>
            <a:ext cx="5197200" cy="16951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Италия: экономическая и политическая динамика периода депрессии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9967" y="1269325"/>
            <a:ext cx="3099600" cy="157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безработицы и экономические трудности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1933 году в Италии насчитывалось около 2,5 миллионов безработных, что влияло на социальное положение и экономическую стабильность страны.
</a:t>
            </a:r>
            <a:endParaRPr lang="en-US" sz="1157" dirty="0"/>
          </a:p>
        </p:txBody>
      </p:sp>
      <p:sp>
        <p:nvSpPr>
          <p:cNvPr id="8" name="Text 3"/>
          <p:cNvSpPr txBox="1"/>
          <p:nvPr/>
        </p:nvSpPr>
        <p:spPr>
          <a:xfrm>
            <a:off x="259325" y="3133811"/>
            <a:ext cx="3099600" cy="157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Ужесточение государственного контроля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Правительство Муссолини усилило контроль над экономикой и политикой, ввело государственные инвестиции и ограничило независимость профсоюзов и гражданских институтов.
</a:t>
            </a:r>
            <a:endParaRPr lang="en-US" sz="115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последствия Великой депрессии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Безработица достигла критических уровней, затронув четверть трудоспособного населения и вызвав массовые социальные проблемы.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Банкротства малого и среднего бизнеса стали массовым явлением, существенно снизив экономическую активность и жизненный уровень семей.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Сотни тысяч семей в США лишились жилья, что спровоцировало рост нищеты и появление переселённых поселений на окраинах городов.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4822913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Серьёзно снизилась рождаемость, одновременно вырос уровень социальной напряжённости и протестных настроений в обществе.
</a:t>
            </a:r>
            <a:endParaRPr lang="en-US" sz="95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Политические настроения: кризис демократии и рост радикализма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Глубокий экономический кризис спровоцировал массовое недовольство традиционными демократическими институтами, вызвав сомнения в их эффективности и стабильности.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Избиратели всё активнее поддерживали антипарламентские, националистические и коммунистические движения, воспринимая их как альтернативу прежнему порядку и способ решения проблем.
</a:t>
            </a:r>
            <a:endParaRPr lang="en-US" sz="957" dirty="0"/>
          </a:p>
        </p:txBody>
      </p:sp>
      <p:sp>
        <p:nvSpPr>
          <p:cNvPr id="6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фоне хаоса выросла популярность лидеров, обещавших жесткий порядок и национальное возрождение: Гитлер в Германии, Муссолини в Италии, а также Сталин в СССР.
</a:t>
            </a:r>
            <a:endParaRPr lang="en-US" sz="957" dirty="0"/>
          </a:p>
        </p:txBody>
      </p:sp>
      <p:sp>
        <p:nvSpPr>
          <p:cNvPr id="7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34056" y="919100"/>
            <a:ext cx="5076088" cy="2037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анализ: Германия, Италия, СССР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83838" y="371110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сравнивает три страны по ключевым демографическим, экономическим и политическим показателям периода Великой депрессии.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111162" y="3686502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трудности способствовали укреплению авторитарных режимов с разными методами управления и политическими приоритетами.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783850" y="31497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исследования периода 1929–1939 гг.
</a:t>
            </a:r>
            <a:endParaRPr lang="en-US" sz="75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8CC5F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300646"/>
            <a:ext cx="3099600" cy="28423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95550" y="2300810"/>
            <a:ext cx="3187500" cy="28419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Гитлеровский режим: становление тоталитарного государства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1061780"/>
            <a:ext cx="30996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Укрепление НСДАП среди широких слоёв населения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1930-х годов НСДАП активно привлекала поддержку безработных и среднего класса, обещая выход из кризиса и национальное возрождение. Популярность партии стремительно росла благодаря ясным программам и агрессивной пропаганде.
</a:t>
            </a:r>
            <a:endParaRPr lang="en-US" sz="1057" dirty="0"/>
          </a:p>
        </p:txBody>
      </p:sp>
      <p:sp>
        <p:nvSpPr>
          <p:cNvPr id="8" name="Text 2"/>
          <p:cNvSpPr txBox="1"/>
          <p:nvPr/>
        </p:nvSpPr>
        <p:spPr>
          <a:xfrm>
            <a:off x="3879208" y="1061780"/>
            <a:ext cx="30996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системы тотального контроля и репрессий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Гестапо и система концлагерей стали инструментами подавления оппозиции. Массовые аресты политических противников сопровождались активным использованием СМИ для формирования образа вождя и навязывания сталого общественного мнения.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02049" y="0"/>
            <a:ext cx="3239802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7265" y="2256588"/>
            <a:ext cx="39756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период кризиса в Италии парламентская власть ослабла, уступая место корпоративной системе управления. Участие армии и полиции в государственном аппарате возросло, обеспечивая контроль над оппозицией и обществом.
</a:t>
            </a:r>
            <a:endParaRPr lang="en-US" sz="957" dirty="0"/>
          </a:p>
        </p:txBody>
      </p:sp>
      <p:sp>
        <p:nvSpPr>
          <p:cNvPr id="7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270000"/>
            <a:ext cx="54741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Италия: депрессия и укрепление фашизма
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417265" y="3715325"/>
            <a:ext cx="39756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 личности Б. Муссолини стал центральным элементом идеологии режима, а экономика была поставлена под полный государственный контроль для поддержания порядка и стабильности.
</a:t>
            </a:r>
            <a:endParaRPr lang="en-US" sz="95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13522" y="0"/>
            <a:ext cx="322975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3350" y="3566887"/>
            <a:ext cx="38517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Укрепление политического режима и репрессии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Сталин усилил свою власть, устраняя внутрипартийную оппозицию и усиливая репрессивный аппарат, что стало главной чертой советского тоталитаризма в 1930-е годы.
</a:t>
            </a:r>
            <a:endParaRPr lang="en-US" sz="1057" dirty="0"/>
          </a:p>
        </p:txBody>
      </p:sp>
      <p:sp>
        <p:nvSpPr>
          <p:cNvPr id="5" name="Text 1"/>
          <p:cNvSpPr txBox="1"/>
          <p:nvPr/>
        </p:nvSpPr>
        <p:spPr>
          <a:xfrm>
            <a:off x="443350" y="2352976"/>
            <a:ext cx="38517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реформы и индустриализация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влияние мирового кризиса, СССР активно проводил индустриализацию и аграрные реформы, создавая централизованное управляемое хозяйство для экономической независимости.
</a:t>
            </a:r>
            <a:endParaRPr lang="en-US" sz="1057" dirty="0"/>
          </a:p>
        </p:txBody>
      </p:sp>
      <p:sp>
        <p:nvSpPr>
          <p:cNvPr id="6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70000"/>
            <a:ext cx="53760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СССР: индустриализация и тоталитаризм в условиях мирового кризиса
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4624" y="1377928"/>
            <a:ext cx="189000" cy="216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34351" y="1384828"/>
            <a:ext cx="202200" cy="202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38027" y="3204777"/>
            <a:ext cx="202200" cy="202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934351" y="3204778"/>
            <a:ext cx="202200" cy="2022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11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 и методы тоталитарных государств
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809625" y="137792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репрессии и террор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и подавление инакомыслия поддерживались через аресты, пытки и казни, формируя общественное подчинение и устрашая потенциальных оппонентов.
</a:t>
            </a:r>
            <a:endParaRPr lang="en-US" sz="1045" dirty="0"/>
          </a:p>
        </p:txBody>
      </p:sp>
      <p:sp>
        <p:nvSpPr>
          <p:cNvPr id="13" name="Text 3"/>
          <p:cNvSpPr txBox="1"/>
          <p:nvPr/>
        </p:nvSpPr>
        <p:spPr>
          <a:xfrm>
            <a:off x="4305900" y="137792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над СМИ и цензура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Режимы строго контролировали информацию, переписывали историю и ограничивали доступ к независимым источникам для формирования нужной государственной идеологии.
</a:t>
            </a:r>
            <a:endParaRPr lang="en-US" sz="1045" dirty="0"/>
          </a:p>
        </p:txBody>
      </p:sp>
      <p:sp>
        <p:nvSpPr>
          <p:cNvPr id="14" name="Text 4"/>
          <p:cNvSpPr txBox="1"/>
          <p:nvPr/>
        </p:nvSpPr>
        <p:spPr>
          <a:xfrm>
            <a:off x="809637" y="3197874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Пропаганда и культ личности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радио, кинематографа и массовых мероприятий создавало образ лидера как непогрешимого национального спасителя и объединяло общество.
</a:t>
            </a:r>
            <a:endParaRPr lang="en-US" sz="1045" dirty="0"/>
          </a:p>
        </p:txBody>
      </p:sp>
      <p:sp>
        <p:nvSpPr>
          <p:cNvPr id="15" name="Text 5"/>
          <p:cNvSpPr txBox="1"/>
          <p:nvPr/>
        </p:nvSpPr>
        <p:spPr>
          <a:xfrm>
            <a:off x="4305900" y="319787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Разрушение гражданских институтов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подавляло автономные организации, контролировало образование и деятельность профсоюзов, устраняя альтернативные центры влияния и критики.
</a:t>
            </a:r>
            <a:endParaRPr lang="en-US" sz="104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18588" y="0"/>
            <a:ext cx="312427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5850" y="2643472"/>
            <a:ext cx="38517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Рузвельт инициировал программы создания рабочих мест и банковскую реформу, стабилизируя экономику и восстанавливая доверие граждан к финансовой системе страны.
</a:t>
            </a:r>
            <a:endParaRPr lang="en-US" sz="957" dirty="0"/>
          </a:p>
        </p:txBody>
      </p:sp>
      <p:sp>
        <p:nvSpPr>
          <p:cNvPr id="6" name="Text 1"/>
          <p:cNvSpPr txBox="1"/>
          <p:nvPr/>
        </p:nvSpPr>
        <p:spPr>
          <a:xfrm>
            <a:off x="665850" y="3580872"/>
            <a:ext cx="38517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социальные гарантии, включая страхование безработных и пенсии, укрепили социальную защиту населения, что помогло сохранить демократические принципы в период кризиса.
</a:t>
            </a:r>
            <a:endParaRPr lang="en-US" sz="957" dirty="0"/>
          </a:p>
        </p:txBody>
      </p:sp>
      <p:sp>
        <p:nvSpPr>
          <p:cNvPr id="7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70000"/>
            <a:ext cx="54741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США: Новый курс Франклина Рузвельта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депрессии на регионы вне Европы и США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565750"/>
            <a:ext cx="2517900" cy="25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Японии экономический спад усилил власть военных, что привело к росту милитаризма и агрессивной внешней политики в следующие годы.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313050" y="1565750"/>
            <a:ext cx="2517900" cy="25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странах Восточной Европы, таких как Польша и Венгрия, депрессия способствовала укреплению авторитарных режимов и ослаблению демократических институтов.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6356100" y="1565750"/>
            <a:ext cx="2517900" cy="25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Латинская Америка испытала экономическое падение, что вызвало массовые протесты и укрепление военных режимов в борьбе с социально-политической нестабильностью.
</a:t>
            </a:r>
            <a:endParaRPr lang="en-US" sz="95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7479" y="0"/>
            <a:ext cx="473664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6200" y="270000"/>
            <a:ext cx="3516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итоги: изменение политической карты мира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460500" y="2524642"/>
            <a:ext cx="3679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1939 году тоталитарные режимы укоренились в ряде стран, радикально меняя политическую структуру Европы и Азии, усиливая международную напряжённость.
</a:t>
            </a:r>
            <a:endParaRPr lang="en-US" sz="957" dirty="0"/>
          </a:p>
        </p:txBody>
      </p:sp>
      <p:sp>
        <p:nvSpPr>
          <p:cNvPr id="8" name="Text 3"/>
          <p:cNvSpPr txBox="1"/>
          <p:nvPr/>
        </p:nvSpPr>
        <p:spPr>
          <a:xfrm>
            <a:off x="460500" y="3715327"/>
            <a:ext cx="3679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изменения послужили предпосылкой для начала Второй мировой войны и оказали долгосрочное влияние на социально-политическое развитие всего мира.
</a:t>
            </a:r>
            <a:endParaRPr lang="en-US" sz="95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89625" y="1084998"/>
            <a:ext cx="70128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уроки Великой депрессии и эпохи тоталитаризма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89625" y="2690125"/>
            <a:ext cx="44871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Великая депрессия показала, насколько хрупка мировая экономика и как быстро кризисы могут подрывать демократические институты, открывая путь экстремизму и тоталитаризму, что требует постоянного внимания и защиты.
</a:t>
            </a:r>
            <a:endParaRPr lang="en-US" sz="105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2026-05-11T04:44:31Z</dcterms:created>
  <dcterms:modified xsi:type="dcterms:W3CDTF">2026-05-11T04:44:31Z</dcterms:modified>
</cp:coreProperties>
</file>