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Продуктивность сообщества в экосистеме: основная идея и 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32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экосистема создаёт и накапливает органическое вещество?
</a:t>
            </a:r>
            <a:endParaRPr lang="en-US" sz="2985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продуктивность — ключ к пониманию экосистем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сообщества рассматривает, как виды связаны между собой и со средой. Продуктивность показывает, сколько биомассы создаётся за определённое время, поэтому по ней судят о силе экосистемы и её устойчивости.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продуктивности в биогеоценозе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42397" y="1656077"/>
            <a:ext cx="35479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продукция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органическое вещество, которое создают автотрофы — прежде всего зелёные растения и водоросли. Именно они первыми превращают энергию света в химическую энергию пищи.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42397" y="3174029"/>
            <a:ext cx="35479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Вторичная продукция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называют прирост биомассы гетеротрофов, главным образом консументов. Она зависит от того, сколько пищи поступает с нижних трофических уровней и насколько эффективно она усваивается.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20210" y="1656078"/>
            <a:ext cx="3553085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Валовая и чистая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Валовая первичная продукция включает весь объём образованного вещества, а чистая — часть, остающуюся после затрат на дыхание самих продуцентов. Именно она доступна другим организмам.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819855" y="3174029"/>
            <a:ext cx="35479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виды продуктивности показывают, как солнечная энергия закрепляется в органических соединениях и далее может передаваться по пищевым цепям, поддерживая жизнь сообщества.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продуктивности разных природных зон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Показаны относительные различия между экосистемами, а не точные полевые измерения. Разброс объясняется сочетанием климата, влаги, освещённости и доступности минеральных веществ.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Максимальные значения характерны для тёплых и влажных зон, а минимальные — для территорий с дефицитом воды, холода или питательных элементов.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экологии; относительные значения для сравнения природных зон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как фабрика органики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лист работает как маленькая биофабрика: он улавливает свет, поглощает углекислый газ и использует воду для синтеза глюкозы. Именно так в экосистеме возникает первичная продукция, от которой зависят все остальные уровни питания.
</a:t>
            </a:r>
            <a:endParaRPr lang="en-US" sz="1223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9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Невидимая энергия роста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хлоропластах световая энергия преобразуется в химическую, а затем запасается в органических веществах. Для растения это не просто процесс обмена веществ, а основа роста, формирования тканей и накопления биомассы.
</a:t>
            </a:r>
            <a:endParaRPr lang="en-US" sz="1269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4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как 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Побочным продуктом фотосинтеза становится кислород. Он поступает в атмосферу и обеспечивает дыхание большинства живых организмов, поэтому фотосинтез одновременно поддерживает и питание, и газовый состав среды.
</a:t>
            </a:r>
            <a:endParaRPr lang="en-US" sz="1314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 — источник первичной продукции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987541"/>
            <a:ext cx="4176900" cy="17506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Показатели, по которым оценивают продуктивность сообщества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Продуктивность определяют по количеству создаваемого органического вещества, его накоплению и скорости обновления, а не по числу организмов.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продукция и годовой прирост, тем активнее экосистема накапливает вещество и энергию. Численность видов сама по себе этого не показывает.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экологии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650" y="1744875"/>
            <a:ext cx="721200" cy="72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162" y="1744875"/>
            <a:ext cx="721200" cy="72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11738" y="1744875"/>
            <a:ext cx="721200" cy="721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продуцентов, консументов и редуцентов в круговороте вещества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125812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водоросли и другие автотрофы создают органические вещества из неорганических соединений. Они формируют основу всех пищевых цепей и обеспечивают поступление энергии в сообщество.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15243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получают энергию, поедая растения или других животных. Часть вещества они превращают в собственную биомассу, а часть теряют при дыхании, движении и обмене веществ.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904675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 грибы разлагают мёртвые остатки до минеральных веществ. Благодаря этому элементы снова становятся доступными растениям, и круговорот в экосистеме не прерывается.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энергии от Солнца к живым организмам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превращение солнечной энергии в химическую и её передачу по трофическим уровням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ограничивающие продуктивность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Освещённость определяет интенсивность фотосинтеза, особенно у растений и водорослей. При недостатке света уменьшается образование органического вещества, а значит, падает и общая продуктивность сообщества.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Температурный режим влияет на скорость биохимических реакций и продолжительность активного роста. В холодных районах продуктивность сдерживается коротким летом и медленным обменом веществ.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850901" y="3188446"/>
            <a:ext cx="1988397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засушливых экосистемах именно дефицит влаги чаще всего становится главным ограничителем. Без воды растения не могут поддерживать фотосинтез, транспорт веществ и нормальный рост тканей.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3610003" y="3188446"/>
            <a:ext cx="1988397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Минеральное 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Азот, фосфор и другие элементы нужны для построения белков, нуклеиновых кислот и мембран. Их нехватка особенно заметна в бедных почвах и малопродуктивных водоёмах.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6374171" y="3188446"/>
            <a:ext cx="1988397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водных экосистемах важны прозрачность воды, глубина проникновения света и доступность биогенных элементов. Поэтому одинаковая площадь может давать разную продуктивность в зависимости от условий.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снижает продуктивность экосистем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экосистемах один и тот же фактор действует по-разному: важен не просто уровень воздействия, а то, чего среде больше всего не хватает.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снижение вызывает лимитирующий ресурс: вода в пустынях, тепло на севере, фосфор и азот во многих водоёмах.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экологии; сравнительная оценка лимитирующих факторов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958" y="1594232"/>
            <a:ext cx="3854864" cy="19123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729" y="1594232"/>
            <a:ext cx="3854864" cy="19123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703345"/>
            <a:ext cx="3872379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Густой лес с мощным запасом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экосистемах с высокой продуктивностью растения быстро наращивают листья, побеги и корни, поэтому накапливается большая биомасса. Плотный многоярусный лес выглядит как зеленая масса, в которой каждый ярус участвует в создании нового органического вещества.
</a:t>
            </a:r>
            <a:endParaRPr lang="en-US" sz="1107" dirty="0"/>
          </a:p>
        </p:txBody>
      </p:sp>
      <p:sp>
        <p:nvSpPr>
          <p:cNvPr id="10" name="Text 1"/>
          <p:cNvSpPr txBox="1"/>
          <p:nvPr/>
        </p:nvSpPr>
        <p:spPr>
          <a:xfrm>
            <a:off x="4716984" y="3703343"/>
            <a:ext cx="3872380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Влажный луг и заросли водных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влажном лугу или в мелководье растения растут особенно активно: света достаточно, а вода и минеральные вещества доступны почти постоянно. Из-за этого покров становится густым, а прирост биомассы заметен уже в течение одного сезона.
</a:t>
            </a:r>
            <a:endParaRPr lang="en-US" sz="1178" dirty="0"/>
          </a:p>
        </p:txBody>
      </p:sp>
      <p:sp>
        <p:nvSpPr>
          <p:cNvPr id="11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Биомасса как видимый след высокой продуктивности
</a:t>
            </a:r>
            <a:endParaRPr lang="en-US" sz="2700" dirty="0"/>
          </a:p>
        </p:txBody>
      </p:sp>
      <p:sp>
        <p:nvSpPr>
          <p:cNvPr id="12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964866"/>
            <a:ext cx="3604200" cy="12137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и вторичная продукция: в чем различие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кто создает органическое вещество и как оно накапливается в экосистеме.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продукция формирует основу всего сообщества, а вторичная зависит от уже созданной растительной массы и эффективности ее использования животными.
</a:t>
            </a:r>
            <a:pPr algn="l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экологии; обобщение по биогеоценологии
</a:t>
            </a:r>
            <a:endParaRPr lang="en-US" sz="102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50" y="923925"/>
            <a:ext cx="2802600" cy="3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10%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энергии обычно переходит к следующему уровню пищевой цепи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затрачивается на дыхание, движение и теплообмен, поэтому до следующего звена доходит лишь небольшая доля.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экологической пирамиды; школьный курс экологии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пирамида биомассы и энергии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показывает, что каждый новый трофический уровень получает меньше ресурсов, чем предыдущий. Это ограничивает длину пищевых цепей и численность верхних хищников.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уровень, тем меньше доступная энергия и биомасса; устойчивее всего всегда основание пирамиды — продуценты.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Обобщенная схема экологической пирамиды; школьный курс экологии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продуктивность в течение года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137470" y="3441333"/>
            <a:ext cx="3117844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весна — лето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период максимального фотосинтеза в умеренном климате. Достаток тепла, света и влаги обеспечивает быстрый прирост листьев, побегов и новой биомассы.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701053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весна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Света становится больше, но температура еще умеренная. Водный и минеральный режим начинают улучшаться, поэтому растения постепенно выходят из покоя и запускают рост.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715613" y="3441333"/>
            <a:ext cx="3130096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рост почти прекращается, особенно на суше. В водоемах продуктивность тоже снижается, но весеннее и осеннее перемешивание может позже вернуть питательные вещества в верхние слои.
</a:t>
            </a:r>
            <a:endParaRPr lang="en-US" sz="1427" dirty="0"/>
          </a:p>
        </p:txBody>
      </p:sp>
      <p:sp>
        <p:nvSpPr>
          <p:cNvPr id="14" name="Text 5"/>
          <p:cNvSpPr txBox="1"/>
          <p:nvPr/>
        </p:nvSpPr>
        <p:spPr>
          <a:xfrm>
            <a:off x="4284826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светового дня и понижение температуры замедляют фотосинтез. У многих растений начинается листопад, а накопление органического вещества резко уменьшается.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6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меняет продуктивность сообществ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два противоположных пути воздействия: повышение урожайности и снижение естественной устойчивости экосистем.
</a:t>
            </a:r>
            <a:endParaRPr lang="en-US" sz="2666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847" y="1694650"/>
            <a:ext cx="640238" cy="731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8128" y="1726767"/>
            <a:ext cx="750900" cy="6674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847" y="3141338"/>
            <a:ext cx="640238" cy="73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7716" y="3141338"/>
            <a:ext cx="731700" cy="731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продуктивность особенно высока, а где — низка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420874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тропические леса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 обилие осадков обеспечивают почти непрерывный рост растений. Поэтому здесь формируются мощная биомасса, многоярусная структура и высокая скорость образования органического вещества.
</a:t>
            </a:r>
            <a:endParaRPr lang="en-US" sz="1418" dirty="0"/>
          </a:p>
        </p:txBody>
      </p:sp>
      <p:sp>
        <p:nvSpPr>
          <p:cNvPr id="11" name="Text 3"/>
          <p:cNvSpPr txBox="1"/>
          <p:nvPr/>
        </p:nvSpPr>
        <p:spPr>
          <a:xfrm>
            <a:off x="5659499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 и шельф
</a:t>
            </a:r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мелководных морских районах свет проникает глубоко, а питательные вещества легче поступают в верхние слои. Это поддерживает богатые сообщества водорослей, беспозвоночных и рыб.
</a:t>
            </a:r>
            <a:endParaRPr lang="en-US" sz="1462" dirty="0"/>
          </a:p>
        </p:txBody>
      </p:sp>
      <p:sp>
        <p:nvSpPr>
          <p:cNvPr id="12" name="Text 4"/>
          <p:cNvSpPr txBox="1"/>
          <p:nvPr/>
        </p:nvSpPr>
        <p:spPr>
          <a:xfrm>
            <a:off x="1420874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и арктические пустыни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 температуры, короткое лето и слабое почвенное питание резко ограничивают рост растений. Биомасса накапливается медленно, а период активной жизни очень короток.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5659499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и олиготрофные озера
</a:t>
            </a:r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воды или минеральных веществ делает первичную продукцию низкой. Даже при большом пространстве экосистема создает мало биомассы за единицу времени.
</a:t>
            </a:r>
            <a:endParaRPr lang="en-US" sz="146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040" y="1604050"/>
            <a:ext cx="2771264" cy="28180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862964" y="1729033"/>
            <a:ext cx="3509011" cy="7364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продуценты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морях и океанах основную первичную продукцию создают фитопланктон и микроскопические водоросли. Именно они быстро реагируют на изменение освещенности и поступление питательных веществ.
</a:t>
            </a:r>
            <a:endParaRPr lang="en-US" sz="1078" dirty="0"/>
          </a:p>
        </p:txBody>
      </p:sp>
      <p:sp>
        <p:nvSpPr>
          <p:cNvPr id="12" name="Text 2"/>
          <p:cNvSpPr txBox="1"/>
          <p:nvPr/>
        </p:nvSpPr>
        <p:spPr>
          <a:xfrm>
            <a:off x="869950" y="2672540"/>
            <a:ext cx="3509012" cy="7364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продуктивность выше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богатые участки — прибрежные зоны, эстуарии и районы апвеллинга. Здесь в поверхностные слои поступают соединения азота и фосфора, нужные для бурного роста водорослей.
</a:t>
            </a:r>
            <a:endParaRPr lang="en-US" sz="1078" dirty="0"/>
          </a:p>
        </p:txBody>
      </p:sp>
      <p:sp>
        <p:nvSpPr>
          <p:cNvPr id="13" name="Text 3"/>
          <p:cNvSpPr txBox="1"/>
          <p:nvPr/>
        </p:nvSpPr>
        <p:spPr>
          <a:xfrm>
            <a:off x="862965" y="3614590"/>
            <a:ext cx="3509011" cy="7364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продуктивности вод зависит численность зоопланктона, рыб и морских птиц. Поэтому изменение состава воды или уменьшение притока питательных веществ сразу отражается на всей пищевой сети.
</a:t>
            </a:r>
            <a:endParaRPr lang="en-US" sz="1078" dirty="0"/>
          </a:p>
        </p:txBody>
      </p:sp>
      <p:sp>
        <p:nvSpPr>
          <p:cNvPr id="14" name="Text 4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Продуктивность водных экосистем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6053" y="1691650"/>
            <a:ext cx="731700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6453" y="3173454"/>
            <a:ext cx="750900" cy="6674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4303" y="1691638"/>
            <a:ext cx="731700" cy="731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4303" y="3141350"/>
            <a:ext cx="731700" cy="7317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продуктивность сообщества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2017816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урожайности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продуктивности помогают понять, сколько биомассы может дать поле, лес или пастбище. Это важно для выбора культур, расчета сбора и планирования ухода.
</a:t>
            </a:r>
            <a:endParaRPr lang="en-US" sz="1349" dirty="0"/>
          </a:p>
        </p:txBody>
      </p:sp>
      <p:sp>
        <p:nvSpPr>
          <p:cNvPr id="12" name="Text 3"/>
          <p:cNvSpPr txBox="1"/>
          <p:nvPr/>
        </p:nvSpPr>
        <p:spPr>
          <a:xfrm>
            <a:off x="2017816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Лесное и рыбное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продуктивности позволяет планировать вырубки, посадки, зарыбление и режим охраны водоемов. Иначе можно быстро превысить пределы, которые система способна восполнить.
</a:t>
            </a:r>
            <a:endParaRPr lang="en-US" sz="1349" dirty="0"/>
          </a:p>
        </p:txBody>
      </p:sp>
      <p:sp>
        <p:nvSpPr>
          <p:cNvPr id="13" name="Text 4"/>
          <p:cNvSpPr txBox="1"/>
          <p:nvPr/>
        </p:nvSpPr>
        <p:spPr>
          <a:xfrm>
            <a:off x="5608741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прогноз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изменению продуктивности можно судить о состоянии почв, воды и растительного покрова. Такие данные используют для оценки рисков деградации и восстановления экосистем.
</a:t>
            </a:r>
            <a:endParaRPr lang="en-US" sz="1349" dirty="0"/>
          </a:p>
        </p:txBody>
      </p:sp>
      <p:sp>
        <p:nvSpPr>
          <p:cNvPr id="14" name="Text 5"/>
          <p:cNvSpPr txBox="1"/>
          <p:nvPr/>
        </p:nvSpPr>
        <p:spPr>
          <a:xfrm>
            <a:off x="5608741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понимать, что именно ограничивает рост сообществ, проще защищать уязвимые территории. Это помогает сохранять биоразнообразие и поддерживать устойчивость природных комплексов.
</a:t>
            </a:r>
            <a:endParaRPr lang="en-US" sz="134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Продуктивность — это язык устойчивости экосистемы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Продуктивность показывает, насколько эффективно сообщество создает и сохраняет органическое вещество. От этого зависит не только урожай и биомасса, но и устойчивость всей биосферы.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2026-06-02T01:40:05Z</dcterms:created>
  <dcterms:modified xsi:type="dcterms:W3CDTF">2026-06-02T01:40:05Z</dcterms:modified>
</cp:coreProperties>
</file>