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954238"/>
            <a:ext cx="41433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Демократизация — это путь с разными маршрутами и скоростью.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3375" y="1127875"/>
            <a:ext cx="5853600" cy="1652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демократизации в мире
</a:t>
            </a:r>
            <a:endParaRPr lang="en-US" sz="3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демократизация важна сегодня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конца холодной войны демократия стала мировым ориентиром, но страны приходят к ней по-разному: через переговоры, реформы, кризисы и протесты.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03450"/>
            <a:ext cx="84240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демократии не «появляются» сразу
</a:t>
            </a:r>
            <a:endParaRPr lang="en-US" sz="3034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всё начинается с кризиса старого порядка: экономического, политического или социального. Именно он показывает, что прежние правила больше не работают и требуют перемен.
</a:t>
            </a:r>
            <a:endParaRPr lang="en-US" sz="1056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Кризис системы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власть ослабляет контроль, а общество получает больше пространства для обсуждения, критики и организации. Это открывает путь к более свободной политической конкуренции.
</a:t>
            </a:r>
            <a:endParaRPr lang="en-US" sz="1056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Либерализация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Переход к выборам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проводятся конкурентные выборы и появляются новые правила игры. Однако сам факт голосования ещё не гарантирует устойчивых демократических институтов.
</a:t>
            </a:r>
            <a:endParaRPr lang="en-US" sz="1059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этап — закрепление новых норм в судах, партиях и конституции. Демократия становится устойчивой только тогда, когда власть действительно сменяема и подотчётна.
</a:t>
            </a:r>
            <a:endParaRPr lang="en-US" sz="1056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Консолидация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2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и демократизация: базовые определения
</a:t>
            </a:r>
            <a:endParaRPr lang="en-US" sz="2452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9851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предполагает власть, которую ограничивают закон и общественный контроль. Решения принимаются не произвольно, а в рамках правил, понятных гражданам и применимых ко всем одинаково.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99825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демократия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310337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отличать форму от содержания: страна может проводить выборы, но при этом сохранять слабую защиту прав и ограниченный контроль над властью.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310311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различать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455100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Демократизация — это процесс расширения прав, участия и конкуренции. Она включает не один реформирующий закон, а целую цепочку политических и правовых изменений.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455074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демократизация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результатом перехода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3425" y="2149864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должны быть реальными, а не формальными: с альтернативными кандидатами, прозрачным подсчётом и возможностью смены власти без давления и фальсификаций.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03125" y="1927964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Честные выборы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03425" y="2741598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получают свободу слова, собраний и участия в политике. Без этих прав общество не может открыто обсуждать власть и влиять на её решения.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03125" y="2519698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свободы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503425" y="3333332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распределяется между парламентом, правительством и судами, чтобы ни один центр не мог сосредоточить всё управление в своих руках.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03125" y="3111432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властей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503425" y="3925066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Независимый суд защищает права и ограничивает произвол. Если закон применяется избирательно, демократические процедуры быстро теряют смысл.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03125" y="3703166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институты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4503425" y="4516800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меньшинств показывает, что права принадлежат не только большинству. Именно это делает демократию устойчивой и справедливой для разных групп общества.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4503125" y="4294900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для всех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37" y="1180978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180978"/>
            <a:ext cx="4644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3085978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3132418"/>
            <a:ext cx="464400" cy="37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понятий: реформы, переход, консолидация
</a:t>
            </a:r>
            <a:endParaRPr lang="en-US" sz="2654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меняют систему постепенно, без полного разрыва с прошлым. Революции, напротив, предполагают резкое и часто конфликтное обновление политического порядка.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703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 революции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 — это сам процесс смены режима, когда старые правила уже ослабевают, а новые ещё только формируются. В этот момент особенно важны компромиссы и временные договорённости.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697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Консолидация означает закрепление новых норм в повседневной политике. Выборы, суды и партии начинают работать предсказуемо, а граждане признают правила игры легитимными.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608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Консолидация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связаны, но не совпадают. Страна может провести выборы и всё ещё оставаться нестабильной, если институты не защищают свободы и смену власти.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602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одно и то же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демократизации: от кризиса к устойчивости
</a:t>
            </a:r>
            <a:endParaRPr lang="en-US" sz="245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последовательность: от политического кризиса к закреплению новых правил.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возникает запрос на реформы
</a:t>
            </a:r>
            <a:endParaRPr lang="en-US" sz="2944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524326"/>
            <a:ext cx="25332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экономика замедляется, растут безработица и недовольство. Люди начинают требовать не только помощи, но и более честных правил, которые позволяют влиять на решения власти.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979800"/>
            <a:ext cx="2533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спад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71225" y="3524326"/>
            <a:ext cx="25332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и новые профессиональные группы обычно активнее выступают за перемены. Они хотят социальных лифтов, прозрачных правил и возможности влиять на будущее страны.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71225" y="2979800"/>
            <a:ext cx="2533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поколения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17512" y="3524326"/>
            <a:ext cx="25332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Образованные люди чаще ожидают участия в политике и контроля над властью. Они лучше видят, как работают институты, и острее реагируют на произвол.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7512" y="2979800"/>
            <a:ext cx="2533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образования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71425" y="1744651"/>
            <a:ext cx="25332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собирают разные группы населения, которые легче объединяются и обсуждают общие проблемы. Урбанизация усиливает общественную самоорганизацию и делает протесты и дискуссии заметнее.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71425" y="1200125"/>
            <a:ext cx="2533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917712" y="1744651"/>
            <a:ext cx="25332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делает различия между группами общества заметнее. Если доступ к возможностям распределён несправедливо, растёт давление на власть с требованием реформ и равных прав.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1917712" y="1200125"/>
            <a:ext cx="2533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несправедливость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элит: переговоры и компромиссы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044977"/>
            <a:ext cx="26445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правящая группа не едина, часть элиты может поддержать перемены, чтобы сохранить стабильность и избежать более жёсткого конфликта. Такой раскол часто открывает путь к переговорам.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2470775"/>
            <a:ext cx="26445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 внутри элит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136450" y="3044977"/>
            <a:ext cx="26445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 не означает отказ от принципов; он помогает сделать переход управляемым. Иногда именно готовность уступать определяет, будет ли демократизация мирной и устойчивой.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136450" y="2470775"/>
            <a:ext cx="26445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 ради перехода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48225" y="3044977"/>
            <a:ext cx="26445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между старой властью и оппозицией позволяют согласовать новые правила без полномасштабного столкновения. Важны взаимные гарантии, которые снижают страх поражения и насилия.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48225" y="2470775"/>
            <a:ext cx="26445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правил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932" y="1276225"/>
            <a:ext cx="2713636" cy="3495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общества в демократизации
</a:t>
            </a:r>
            <a:endParaRPr lang="en-US" sz="2947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7795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Профсоюзы, молодёжные объединения и гражданские инициативы превращают частные проблемы в общественный запрос. Так давление снизу заставляет власть учитывать интересы разных групп, а не только узкого круга элит.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792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снизу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3170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расширяет круг людей, готовых участвовать в политике и обсуждать общественные решения. Чем выше политическая грамотность, тем сложнее скрывать злоупотребления и тем сильнее запрос на прозрачность.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3167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грамотность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95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протесты важны, но ими влияние общества не ограничивается. Не менее значимы петиции, местные собрания, независимые наблюдатели и общественные дискуссии, которые формируют устойчивую демократическую культуру.
</a:t>
            </a:r>
            <a:endParaRPr lang="en-US" sz="989" dirty="0"/>
          </a:p>
        </p:txBody>
      </p:sp>
      <p:sp>
        <p:nvSpPr>
          <p:cNvPr id="15" name="Text 7"/>
          <p:cNvSpPr txBox="1"/>
          <p:nvPr/>
        </p:nvSpPr>
        <p:spPr>
          <a:xfrm>
            <a:off x="47792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протесты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33170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видят смысл в правилах, выборы и права перестают быть формальностью. Общество поддерживает демократию, если считает её не абстрактной идеей, а способом защищать достоинство и справедливость.
</a:t>
            </a:r>
            <a:endParaRPr lang="en-US" sz="994" dirty="0"/>
          </a:p>
        </p:txBody>
      </p:sp>
      <p:sp>
        <p:nvSpPr>
          <p:cNvPr id="17" name="Text 9"/>
          <p:cNvSpPr txBox="1"/>
          <p:nvPr/>
        </p:nvSpPr>
        <p:spPr>
          <a:xfrm>
            <a:off x="333167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поддержка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850" y="1756850"/>
            <a:ext cx="4680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3600" y="1782850"/>
            <a:ext cx="468000" cy="41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7350" y="1756850"/>
            <a:ext cx="468000" cy="46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роли СМИ в демократизации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998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редакции делают решения власти публичными: журналисты задают вопросы, проверяют обещания и показывают, как принимаются важные решения. Это снижает риск скрытых злоупотреблений и укрепляет общественный контроль.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2097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Пресса подотчётности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5360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имеют доступ к данным, законам и заявлениям чиновников, монополия на «единственно верную» версию событий ослабевает. Открытая информация помогает сравнивать позиции и делать осознанный выбор.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6347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информации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073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слова не отменяет уязвимость к слухам и манипуляциям. Поэтому в демократической среде особенно важны проверка фактов, медиаграмотность и умение отличать аргумент от пропаганды.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69172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дезинформации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как механизм смены власти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формальные процедуры работают только тогда, когда у всех участников одинаковые правила и реальный шанс на конкуренцию.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усиливают доверие к результату; без любого из них выборы легче оспорить и использовать как прикрытие власти.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 основе стандартных требований к свободным и честным выборам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верховенство права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суды зависят от политической воли, закон перестаёт быть общим правилом. Независимый суд защищает граждан от произвола и делает конфликты решаемыми через процедуру, а не через давление.
</a:t>
            </a:r>
            <a:endParaRPr lang="en-US" sz="943" dirty="0"/>
          </a:p>
        </p:txBody>
      </p:sp>
      <p:sp>
        <p:nvSpPr>
          <p:cNvPr id="10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Независимый суд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граждан должны быть защищены не декларативно, а на практике: через доступ к адвокату, апелляцию и равное применение закона. Тогда выборы действительно ограничивают власть, а не маскируют её.
</a:t>
            </a:r>
            <a:endParaRPr lang="en-US" sz="943" dirty="0"/>
          </a:p>
        </p:txBody>
      </p:sp>
      <p:sp>
        <p:nvSpPr>
          <p:cNvPr id="12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прав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Антикоррупционные механизмы важны не только для наказания, но и для профилактики. Прозрачные закупки, декларации и контроль доходов снижают соблазн использовать должность как личный ресурс.
</a:t>
            </a:r>
            <a:endParaRPr lang="en-US" sz="943" dirty="0"/>
          </a:p>
        </p:txBody>
      </p:sp>
      <p:sp>
        <p:nvSpPr>
          <p:cNvPr id="14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злоупотреблений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 власти работают как система взаимного контроля.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ветви власти нужны, чтобы ни одна структура не могла сосредоточить всю власть в своих руках и игнорировать правила.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модель разделения властей в конституционном праве
</a:t>
            </a:r>
            <a:endParaRPr lang="en-US" sz="93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международная среда влияет на переход
</a:t>
            </a:r>
            <a:endParaRPr lang="en-US" sz="2924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стране наблюдатели следят за подсчётом голосов, а местные СМИ впервые без страха публикуют результаты по участкам. Для избирателя это не абстрактная помощь, а ощущение, что голос действительно увидят.
</a:t>
            </a:r>
            <a:endParaRPr lang="en-US" sz="1155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Наблюдатели на избирательных участках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реформам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обсуждают не только в столице: правозащитные организации проводят семинары, помогают писать новые законы и объясняют, как работают права человека. Поддержка извне усиливает местные инициативы, если её воспринимают как партнёрство.
</a:t>
            </a:r>
            <a:endParaRPr lang="en-US" sz="1059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 внешняя поддержка может обернуться и риском, если общество видит в ней давление сильной державы. Тогда переход превращается в спор о суверенитете, а не о новых правилах жизни.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помощь вызывает недоверие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барьеры на пути демократизации
</a:t>
            </a:r>
            <a:endParaRPr lang="en-US" sz="2944" dirty="0"/>
          </a:p>
        </p:txBody>
      </p:sp>
      <p:sp>
        <p:nvSpPr>
          <p:cNvPr id="10" name="Text 2"/>
          <p:cNvSpPr txBox="1"/>
          <p:nvPr/>
        </p:nvSpPr>
        <p:spPr>
          <a:xfrm>
            <a:off x="5142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Авторитарные элиты часто соглашаются на выборы только формально, стараясь сохранить контроль над ресурсами и силовыми структурами. В результате конкуренция остаётся ограниченной, а смена власти становится маловероятной.
</a:t>
            </a:r>
            <a:endParaRPr lang="en-US" sz="1224" dirty="0"/>
          </a:p>
        </p:txBody>
      </p:sp>
      <p:sp>
        <p:nvSpPr>
          <p:cNvPr id="11" name="Text 3"/>
          <p:cNvSpPr txBox="1"/>
          <p:nvPr/>
        </p:nvSpPr>
        <p:spPr>
          <a:xfrm>
            <a:off x="5142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элит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142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насилие запугивает избирателей и разрушает доверие к публичной политике. Когда страх становится привычным, люди уходят из участия, а демократические процедуры теряют смысл.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42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 насилие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9168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суды слабы, а партии не умеют представлять интересы граждан, новые правила не закрепляются. Институты оказываются слишком хрупкими, чтобы выдержать давление, кризисы и конфликты.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9168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Хрупкие институты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49168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поляризация делит общество на непримиримые лагеря, где компромисс выглядит предательством. Тогда даже законные процедуры воспринимаются как чужая победа, а не как общее правило.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49168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Разделённое общество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демократия теряет качество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сохраняются внешние признаки демократии при постепенном ослаблении реальных гарантий.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разных маршрута к демократии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кейса показывают, что переход к демократии не имеет единой модели. Важны не только условия старта, но и способность договориться о новых правилах.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успех зависел от сочетания элитного соглашения, общественного давления и создания институтов, способных пережить первый кризис.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примеров демократического перехода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приходится заплатить за переход
</a:t>
            </a:r>
            <a:endParaRPr lang="en-US" sz="2947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редко бывает безболезненным: обществу приходится соглашаться на временные компромиссы и неидеальные решения. Однако именно они иногда позволяют избежать насилия и сохранить шанс на дальнейшие реформы.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уступки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показатель успеха — не отсутствие конфликтов, а появление мирных правил их разрешения. Если спор решается через суды, выборы и переговоры, переход начинает работать на общество.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 спора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Амнистии и ограниченные гарантии для прежних элит могут вызывать споры, но иногда помогают снизить сопротивление старой системы. Важно, чтобы эти меры не разрушали будущую подотчётность власти.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компромиссы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часто реагирует на неопределённость спадом инвестиций, ростом цен и страхом перед переменами. Люди ощущают цену перехода сразу, а его политические результаты — только спустя время.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цена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Демократизация становится устойчивой только тогда, когда свободы поддержаны институтами, а участие граждан — понятными и честными правилами. Именно так случайные перемены превращаются в долгосрочный порядок.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 — это система, а не момент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2026-07-26T08:32:31Z</dcterms:created>
  <dcterms:modified xsi:type="dcterms:W3CDTF">2026-07-26T08:32:31Z</dcterms:modified>
</cp:coreProperties>
</file>