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jpe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jpe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jpe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jpe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slideLayout" Target="../slideLayouts/slideLayout1.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jpe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jpeg"/><Relationship Id="rId11" Type="http://schemas.openxmlformats.org/officeDocument/2006/relationships/image" Target="../media/image-18-11.png"/><Relationship Id="rId12" Type="http://schemas.openxmlformats.org/officeDocument/2006/relationships/slideLayout" Target="../slideLayouts/slideLayout1.xml"/><Relationship Id="rId1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jpeg"/><Relationship Id="rId8" Type="http://schemas.openxmlformats.org/officeDocument/2006/relationships/image" Target="../media/image-19-8.png"/><Relationship Id="rId9" Type="http://schemas.openxmlformats.org/officeDocument/2006/relationships/slideLayout" Target="../slideLayouts/slideLayout1.xml"/><Relationship Id="rId1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591284" y="798653"/>
            <a:ext cx="3219378" cy="3759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13148" y="1340068"/>
            <a:ext cx="5099400" cy="1293000"/>
          </a:xfrm>
          <a:prstGeom prst="rect">
            <a:avLst/>
          </a:prstGeom>
          <a:noFill/>
          <a:ln/>
        </p:spPr>
        <p:txBody>
          <a:bodyPr wrap="square" lIns="0" tIns="0" rIns="0" bIns="0" rtlCol="0" anchor="t"/>
          <a:lstStyle/>
          <a:p>
            <a:pPr algn="l" indent="0" marL="0">
              <a:lnSpc>
                <a:spcPct val="90000"/>
              </a:lnSpc>
              <a:buNone/>
            </a:pPr>
            <a:r>
              <a:rPr lang="en-US" sz="2700" b="1" dirty="0">
                <a:solidFill>
                  <a:srgbClr val="000000"/>
                </a:solidFill>
                <a:latin typeface="Arial" pitchFamily="34" charset="0"/>
                <a:ea typeface="Arial" pitchFamily="34" charset="-122"/>
                <a:cs typeface="Arial" pitchFamily="34" charset="-120"/>
              </a:rPr>
              <a:t>Мастера печатных дел
</a:t>
            </a:r>
            <a:endParaRPr lang="en-US" sz="2700" dirty="0"/>
          </a:p>
        </p:txBody>
      </p:sp>
      <p:sp>
        <p:nvSpPr>
          <p:cNvPr id="7" name="Text 1"/>
          <p:cNvSpPr txBox="1"/>
          <p:nvPr/>
        </p:nvSpPr>
        <p:spPr>
          <a:xfrm>
            <a:off x="587213" y="2932965"/>
            <a:ext cx="3978600" cy="762600"/>
          </a:xfrm>
          <a:prstGeom prst="rect">
            <a:avLst/>
          </a:prstGeom>
          <a:noFill/>
          <a:ln/>
        </p:spPr>
        <p:txBody>
          <a:bodyPr wrap="square" lIns="0" tIns="0" rIns="0" bIns="0" rtlCol="0" anchor="ctr"/>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Как буквы, краска и бумага научили мир читать?
</a:t>
            </a:r>
            <a:endParaRPr lang="en-US" sz="1500" dirty="0"/>
          </a:p>
        </p:txBody>
      </p:sp>
      <p:sp>
        <p:nvSpPr>
          <p:cNvPr id="8" name="Text 2"/>
          <p:cNvSpPr txBox="1"/>
          <p:nvPr/>
        </p:nvSpPr>
        <p:spPr>
          <a:xfrm>
            <a:off x="413148" y="4070025"/>
            <a:ext cx="4158900" cy="742500"/>
          </a:xfrm>
          <a:prstGeom prst="rect">
            <a:avLst/>
          </a:prstGeom>
          <a:noFill/>
          <a:ln/>
        </p:spPr>
        <p:txBody>
          <a:bodyPr wrap="square" lIns="0" tIns="0" rIns="0" bIns="0" rtlCol="0" anchor="b"/>
          <a:lstStyle/>
          <a:p>
            <a:pPr algn="l" indent="0" marL="0">
              <a:lnSpc>
                <a:spcPct val="100000"/>
              </a:lnSpc>
              <a:buNone/>
            </a:pPr>
            <a:r>
              <a:rPr lang="en-US" sz="1700" dirty="0">
                <a:solidFill>
                  <a:srgbClr val="000000"/>
                </a:solidFill>
                <a:latin typeface="Arial" pitchFamily="34" charset="0"/>
                <a:ea typeface="Arial" pitchFamily="34" charset="-122"/>
                <a:cs typeface="Arial" pitchFamily="34" charset="-120"/>
              </a:rPr>
              <a:t>
</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61367" y="1078226"/>
            <a:ext cx="3906600" cy="346024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2</a:t>
            </a:r>
            <a:endParaRPr lang="en-US" sz="700" dirty="0"/>
          </a:p>
        </p:txBody>
      </p:sp>
      <p:sp>
        <p:nvSpPr>
          <p:cNvPr id="7"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От рукописей к печати
</a:t>
            </a:r>
            <a:endParaRPr lang="en-US" sz="2400" dirty="0"/>
          </a:p>
        </p:txBody>
      </p:sp>
      <p:sp>
        <p:nvSpPr>
          <p:cNvPr id="8" name="Text 2"/>
          <p:cNvSpPr txBox="1"/>
          <p:nvPr/>
        </p:nvSpPr>
        <p:spPr>
          <a:xfrm>
            <a:off x="700373" y="2551792"/>
            <a:ext cx="3920100" cy="16866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Раньше книги переписывали вручную, и это занимало много времени. Они были редкими и дорогими. Потом появилась печать подвижными буквами, а вместе с ней — новые возможности для знаний и новостей.
</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997939" y="1085810"/>
            <a:ext cx="2761187" cy="3495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3</a:t>
            </a:r>
            <a:endParaRPr lang="en-US" sz="700" dirty="0"/>
          </a:p>
        </p:txBody>
      </p:sp>
      <p:sp>
        <p:nvSpPr>
          <p:cNvPr id="10" name="Text 1"/>
          <p:cNvSpPr txBox="1"/>
          <p:nvPr/>
        </p:nvSpPr>
        <p:spPr>
          <a:xfrm>
            <a:off x="413150" y="435775"/>
            <a:ext cx="7742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Иоганн Гутенберг и его важное изобретение
</a:t>
            </a:r>
            <a:endParaRPr lang="en-US" sz="2400" dirty="0"/>
          </a:p>
        </p:txBody>
      </p:sp>
      <p:sp>
        <p:nvSpPr>
          <p:cNvPr id="11" name="Text 2"/>
          <p:cNvSpPr txBox="1"/>
          <p:nvPr/>
        </p:nvSpPr>
        <p:spPr>
          <a:xfrm>
            <a:off x="62432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Новый способ печати
</a:t>
            </a:r>
            <a:endParaRPr lang="en-US" sz="1100" dirty="0"/>
          </a:p>
        </p:txBody>
      </p:sp>
      <p:sp>
        <p:nvSpPr>
          <p:cNvPr id="12" name="Text 3"/>
          <p:cNvSpPr txBox="1"/>
          <p:nvPr/>
        </p:nvSpPr>
        <p:spPr>
          <a:xfrm>
            <a:off x="62432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Около 1450 года Иоганн Гутенберг придумал печатный пресс и металлические подвижные буквы. Их можно было собирать в строки и быстро печатать много одинаковых страниц.
</a:t>
            </a:r>
            <a:endParaRPr lang="en-US" sz="900" dirty="0"/>
          </a:p>
        </p:txBody>
      </p:sp>
      <p:sp>
        <p:nvSpPr>
          <p:cNvPr id="13" name="Text 4"/>
          <p:cNvSpPr txBox="1"/>
          <p:nvPr/>
        </p:nvSpPr>
        <p:spPr>
          <a:xfrm>
            <a:off x="343287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Книга для истории
</a:t>
            </a:r>
            <a:endParaRPr lang="en-US" sz="1100" dirty="0"/>
          </a:p>
        </p:txBody>
      </p:sp>
      <p:sp>
        <p:nvSpPr>
          <p:cNvPr id="14" name="Text 5"/>
          <p:cNvSpPr txBox="1"/>
          <p:nvPr/>
        </p:nvSpPr>
        <p:spPr>
          <a:xfrm>
            <a:off x="343287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Самой знаменитой работой Гутенберга стала Библия Гутенберга. Она показала, что печатные книги могут быть красивыми, чёткими и созданными в большом количестве.
</a:t>
            </a:r>
            <a:endParaRPr lang="en-US" sz="900" dirty="0"/>
          </a:p>
        </p:txBody>
      </p:sp>
      <p:sp>
        <p:nvSpPr>
          <p:cNvPr id="15" name="Text 6"/>
          <p:cNvSpPr txBox="1"/>
          <p:nvPr/>
        </p:nvSpPr>
        <p:spPr>
          <a:xfrm>
            <a:off x="624325" y="343858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Больше книг для людей
</a:t>
            </a:r>
            <a:endParaRPr lang="en-US" sz="1100" dirty="0"/>
          </a:p>
        </p:txBody>
      </p:sp>
      <p:sp>
        <p:nvSpPr>
          <p:cNvPr id="16" name="Text 7"/>
          <p:cNvSpPr txBox="1"/>
          <p:nvPr/>
        </p:nvSpPr>
        <p:spPr>
          <a:xfrm>
            <a:off x="624325" y="373467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Новое изобретение сделало книги доступнее. Люди получили возможность читать больше, учиться быстрее и узнавать о мире не только из устных рассказов.
</a:t>
            </a:r>
            <a:endParaRPr lang="en-US" sz="900" dirty="0"/>
          </a:p>
        </p:txBody>
      </p:sp>
      <p:sp>
        <p:nvSpPr>
          <p:cNvPr id="17" name="Text 8"/>
          <p:cNvSpPr txBox="1"/>
          <p:nvPr/>
        </p:nvSpPr>
        <p:spPr>
          <a:xfrm>
            <a:off x="3432875" y="343858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Начало большой перемены
</a:t>
            </a:r>
            <a:endParaRPr lang="en-US" sz="1100" dirty="0"/>
          </a:p>
        </p:txBody>
      </p:sp>
      <p:sp>
        <p:nvSpPr>
          <p:cNvPr id="18" name="Text 9"/>
          <p:cNvSpPr txBox="1"/>
          <p:nvPr/>
        </p:nvSpPr>
        <p:spPr>
          <a:xfrm>
            <a:off x="3432875" y="373467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Печатный пресс изменил не только книги, но и всю передачу знаний. После него печать стала важной частью жизни городов, школ и библиотек.
</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93200" y="2007732"/>
            <a:ext cx="2681400" cy="2382885"/>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4</a:t>
            </a:r>
            <a:endParaRPr lang="en-US" sz="700" dirty="0"/>
          </a:p>
        </p:txBody>
      </p:sp>
      <p:sp>
        <p:nvSpPr>
          <p:cNvPr id="11" name="Text 1"/>
          <p:cNvSpPr txBox="1"/>
          <p:nvPr/>
        </p:nvSpPr>
        <p:spPr>
          <a:xfrm>
            <a:off x="3748025" y="5682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Буквы и набор
</a:t>
            </a:r>
            <a:endParaRPr lang="en-US" sz="1100" dirty="0"/>
          </a:p>
        </p:txBody>
      </p:sp>
      <p:sp>
        <p:nvSpPr>
          <p:cNvPr id="12" name="Text 2"/>
          <p:cNvSpPr txBox="1"/>
          <p:nvPr/>
        </p:nvSpPr>
        <p:spPr>
          <a:xfrm>
            <a:off x="3748025" y="8533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Сначала мастер ставил буквы в нужном порядке. Из маленьких металлических знаков складывалась строка, а из строк — целая страница с текстом.
</a:t>
            </a:r>
            <a:endParaRPr lang="en-US" sz="1000" dirty="0"/>
          </a:p>
        </p:txBody>
      </p:sp>
      <p:sp>
        <p:nvSpPr>
          <p:cNvPr id="13" name="Text 3"/>
          <p:cNvSpPr txBox="1"/>
          <p:nvPr/>
        </p:nvSpPr>
        <p:spPr>
          <a:xfrm>
            <a:off x="3748025" y="36708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Быстрее, чем пером
</a:t>
            </a:r>
            <a:endParaRPr lang="en-US" sz="1100" dirty="0"/>
          </a:p>
        </p:txBody>
      </p:sp>
      <p:sp>
        <p:nvSpPr>
          <p:cNvPr id="14" name="Text 4"/>
          <p:cNvSpPr txBox="1"/>
          <p:nvPr/>
        </p:nvSpPr>
        <p:spPr>
          <a:xfrm>
            <a:off x="3748025" y="39559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Один и тот же набор букв использовали снова и снова. Поэтому печать работала намного быстрее, чем переписывание книг от руки, и сил требовала меньше.
</a:t>
            </a:r>
            <a:endParaRPr lang="en-US" sz="1000" dirty="0"/>
          </a:p>
        </p:txBody>
      </p:sp>
      <p:sp>
        <p:nvSpPr>
          <p:cNvPr id="15" name="Text 5"/>
          <p:cNvSpPr txBox="1"/>
          <p:nvPr/>
        </p:nvSpPr>
        <p:spPr>
          <a:xfrm>
            <a:off x="3748025" y="26366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Пресс в работе
</a:t>
            </a:r>
            <a:endParaRPr lang="en-US" sz="1100" dirty="0"/>
          </a:p>
        </p:txBody>
      </p:sp>
      <p:sp>
        <p:nvSpPr>
          <p:cNvPr id="16" name="Text 6"/>
          <p:cNvSpPr txBox="1"/>
          <p:nvPr/>
        </p:nvSpPr>
        <p:spPr>
          <a:xfrm>
            <a:off x="3748025" y="29217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Печатный пресс помогал сделать оттиск ровным и одинаковым. Благодаря этому одну страницу можно было печатать много раз без ручного переписывания.
</a:t>
            </a:r>
            <a:endParaRPr lang="en-US" sz="1000" dirty="0"/>
          </a:p>
        </p:txBody>
      </p:sp>
      <p:sp>
        <p:nvSpPr>
          <p:cNvPr id="17" name="Text 7"/>
          <p:cNvSpPr txBox="1"/>
          <p:nvPr/>
        </p:nvSpPr>
        <p:spPr>
          <a:xfrm>
            <a:off x="3748025" y="16024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Краска и бумага
</a:t>
            </a:r>
            <a:endParaRPr lang="en-US" sz="1100" dirty="0"/>
          </a:p>
        </p:txBody>
      </p:sp>
      <p:sp>
        <p:nvSpPr>
          <p:cNvPr id="18" name="Text 8"/>
          <p:cNvSpPr txBox="1"/>
          <p:nvPr/>
        </p:nvSpPr>
        <p:spPr>
          <a:xfrm>
            <a:off x="3748025" y="18875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Затем буквы покрывали краской и прижимали к листу бумаги. Так на странице появлялся чёткий отпечаток, похожий на аккуратный след.
</a:t>
            </a:r>
            <a:endParaRPr lang="en-US" sz="1000" dirty="0"/>
          </a:p>
        </p:txBody>
      </p:sp>
      <p:sp>
        <p:nvSpPr>
          <p:cNvPr id="19" name="Text 9"/>
          <p:cNvSpPr txBox="1"/>
          <p:nvPr/>
        </p:nvSpPr>
        <p:spPr>
          <a:xfrm>
            <a:off x="534300" y="680025"/>
            <a:ext cx="2560500" cy="1200600"/>
          </a:xfrm>
          <a:prstGeom prst="rect">
            <a:avLst/>
          </a:prstGeom>
          <a:noFill/>
          <a:ln/>
        </p:spPr>
        <p:txBody>
          <a:bodyPr wrap="square" lIns="0" tIns="0" rIns="0" bIns="0" rtlCol="0" anchor="t"/>
          <a:lstStyle/>
          <a:p>
            <a:pPr algn="l" indent="0" marL="0">
              <a:lnSpc>
                <a:spcPct val="90000"/>
              </a:lnSpc>
              <a:buNone/>
            </a:pPr>
            <a:r>
              <a:rPr lang="en-US" sz="2400" b="1" dirty="0">
                <a:solidFill>
                  <a:srgbClr val="FFFFFF"/>
                </a:solidFill>
                <a:latin typeface="Arial" pitchFamily="34" charset="0"/>
                <a:ea typeface="Arial" pitchFamily="34" charset="-122"/>
                <a:cs typeface="Arial" pitchFamily="34" charset="-120"/>
              </a:rPr>
              <a:t>Из чего делали первую печатную страницу
</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47" y="1292983"/>
            <a:ext cx="8317800" cy="3182297"/>
          </a:xfrm>
          <a:prstGeom prst="rect">
            <a:avLst/>
          </a:prstGeom>
        </p:spPr>
      </p:pic>
      <p:sp>
        <p:nvSpPr>
          <p:cNvPr id="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5</a:t>
            </a:r>
            <a:endParaRPr lang="en-US" sz="700" dirty="0"/>
          </a:p>
        </p:txBody>
      </p:sp>
      <p:sp>
        <p:nvSpPr>
          <p:cNvPr id="5" name="Text 1"/>
          <p:cNvSpPr txBox="1"/>
          <p:nvPr/>
        </p:nvSpPr>
        <p:spPr>
          <a:xfrm>
            <a:off x="413147" y="435769"/>
            <a:ext cx="8317800" cy="3642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Путь страницы в типографии
</a:t>
            </a:r>
            <a:endParaRPr lang="en-US" sz="2400" dirty="0"/>
          </a:p>
        </p:txBody>
      </p:sp>
      <p:sp>
        <p:nvSpPr>
          <p:cNvPr id="6" name="Text 2"/>
          <p:cNvSpPr txBox="1"/>
          <p:nvPr/>
        </p:nvSpPr>
        <p:spPr>
          <a:xfrm>
            <a:off x="413147" y="845820"/>
            <a:ext cx="8133900" cy="2676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Как книга проходит все шаги от идеи до готового переплёта.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1306" y="1078226"/>
            <a:ext cx="3906600" cy="346024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6</a:t>
            </a:r>
            <a:endParaRPr lang="en-US" sz="700" dirty="0"/>
          </a:p>
        </p:txBody>
      </p:sp>
      <p:sp>
        <p:nvSpPr>
          <p:cNvPr id="10" name="Text 1"/>
          <p:cNvSpPr txBox="1"/>
          <p:nvPr/>
        </p:nvSpPr>
        <p:spPr>
          <a:xfrm>
            <a:off x="4859100" y="1212425"/>
            <a:ext cx="3854100" cy="2070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Иван Федоров
</a:t>
            </a:r>
            <a:endParaRPr lang="en-US" sz="1400" dirty="0"/>
          </a:p>
        </p:txBody>
      </p:sp>
      <p:sp>
        <p:nvSpPr>
          <p:cNvPr id="11" name="Text 2"/>
          <p:cNvSpPr txBox="1"/>
          <p:nvPr/>
        </p:nvSpPr>
        <p:spPr>
          <a:xfrm>
            <a:off x="4859025" y="1489228"/>
            <a:ext cx="3854100" cy="634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Иван Федоров стал первым известным русским печатником. Его имя связано с началом книгопечатания в России, а его труд помог книгам стать ближе к людям.
</a:t>
            </a:r>
            <a:endParaRPr lang="en-US" sz="1000" dirty="0"/>
          </a:p>
        </p:txBody>
      </p:sp>
      <p:sp>
        <p:nvSpPr>
          <p:cNvPr id="12" name="Text 3"/>
          <p:cNvSpPr txBox="1"/>
          <p:nvPr/>
        </p:nvSpPr>
        <p:spPr>
          <a:xfrm>
            <a:off x="4859100" y="3577775"/>
            <a:ext cx="3854100" cy="2070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Помощь читателям
</a:t>
            </a:r>
            <a:endParaRPr lang="en-US" sz="1400" dirty="0"/>
          </a:p>
        </p:txBody>
      </p:sp>
      <p:sp>
        <p:nvSpPr>
          <p:cNvPr id="13" name="Text 4"/>
          <p:cNvSpPr txBox="1"/>
          <p:nvPr/>
        </p:nvSpPr>
        <p:spPr>
          <a:xfrm>
            <a:off x="4859025" y="3854578"/>
            <a:ext cx="3854100" cy="634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Печатные книги сделали чтение доступнее для многих людей. Теперь знания можно было передавать быстрее, а хорошие книги — чаще видеть в домах и школах.
</a:t>
            </a:r>
            <a:endParaRPr lang="en-US" sz="1000" dirty="0"/>
          </a:p>
        </p:txBody>
      </p:sp>
      <p:sp>
        <p:nvSpPr>
          <p:cNvPr id="14" name="Text 5"/>
          <p:cNvSpPr txBox="1"/>
          <p:nvPr/>
        </p:nvSpPr>
        <p:spPr>
          <a:xfrm>
            <a:off x="4859100" y="2395100"/>
            <a:ext cx="3854100" cy="207000"/>
          </a:xfrm>
          <a:prstGeom prst="rect">
            <a:avLst/>
          </a:prstGeom>
          <a:noFill/>
          <a:ln/>
        </p:spPr>
        <p:txBody>
          <a:bodyPr wrap="square" lIns="0" tIns="0" rIns="0" bIns="0" rtlCol="0" anchor="ctr"/>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«Апостол» 1564 года
</a:t>
            </a:r>
            <a:endParaRPr lang="en-US" sz="1400" dirty="0"/>
          </a:p>
        </p:txBody>
      </p:sp>
      <p:sp>
        <p:nvSpPr>
          <p:cNvPr id="15" name="Text 6"/>
          <p:cNvSpPr txBox="1"/>
          <p:nvPr/>
        </p:nvSpPr>
        <p:spPr>
          <a:xfrm>
            <a:off x="4859025" y="2671903"/>
            <a:ext cx="3854100" cy="6342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 1564 году Иван Федоров вместе с Петром Мстиславцем выпустил книгу «Апостол». Это событие считают важным началом русского печатного дела.
</a:t>
            </a:r>
            <a:endParaRPr lang="en-US" sz="1000" dirty="0"/>
          </a:p>
        </p:txBody>
      </p:sp>
      <p:sp>
        <p:nvSpPr>
          <p:cNvPr id="16" name="Text 7"/>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Первые русские печатники
</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7</a:t>
            </a:r>
            <a:endParaRPr lang="en-US" sz="700" dirty="0"/>
          </a:p>
        </p:txBody>
      </p:sp>
      <p:sp>
        <p:nvSpPr>
          <p:cNvPr id="7" name="Text 1"/>
          <p:cNvSpPr txBox="1"/>
          <p:nvPr/>
        </p:nvSpPr>
        <p:spPr>
          <a:xfrm>
            <a:off x="413150" y="435775"/>
            <a:ext cx="7742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Каким должен быть печатник
</a:t>
            </a:r>
            <a:endParaRPr lang="en-US" sz="2400" dirty="0"/>
          </a:p>
        </p:txBody>
      </p:sp>
      <p:sp>
        <p:nvSpPr>
          <p:cNvPr id="8" name="Text 2"/>
          <p:cNvSpPr txBox="1"/>
          <p:nvPr/>
        </p:nvSpPr>
        <p:spPr>
          <a:xfrm>
            <a:off x="624325" y="2394575"/>
            <a:ext cx="2277900" cy="604575"/>
          </a:xfrm>
          <a:prstGeom prst="rect">
            <a:avLst/>
          </a:prstGeom>
          <a:noFill/>
          <a:ln/>
        </p:spPr>
        <p:txBody>
          <a:bodyPr wrap="square" lIns="0" tIns="0" rIns="0" bIns="0" rtlCol="0" anchor="ctr"/>
          <a:lstStyle/>
          <a:p>
            <a:pPr algn="l" indent="0" marL="0">
              <a:lnSpc>
                <a:spcPct val="90000"/>
              </a:lnSpc>
              <a:buNone/>
            </a:pPr>
            <a:r>
              <a:rPr lang="en-US" sz="1400" b="1" dirty="0">
                <a:solidFill>
                  <a:srgbClr val="FFFFFF"/>
                </a:solidFill>
                <a:latin typeface="Arial" pitchFamily="34" charset="0"/>
                <a:ea typeface="Arial" pitchFamily="34" charset="-122"/>
                <a:cs typeface="Arial" pitchFamily="34" charset="-120"/>
              </a:rPr>
              <a:t>Внимательные глаза
</a:t>
            </a:r>
            <a:endParaRPr lang="en-US" sz="1400" dirty="0"/>
          </a:p>
        </p:txBody>
      </p:sp>
      <p:sp>
        <p:nvSpPr>
          <p:cNvPr id="9" name="Text 3"/>
          <p:cNvSpPr txBox="1"/>
          <p:nvPr/>
        </p:nvSpPr>
        <p:spPr>
          <a:xfrm>
            <a:off x="624329" y="3043522"/>
            <a:ext cx="2277900" cy="1284519"/>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Печатник должен замечать каждую мелочь. Если буква стоит не там, где нужно, строка сразу выглядит неверно, и ошибку придётся исправлять.
</a:t>
            </a:r>
            <a:endParaRPr lang="en-US" sz="1200" dirty="0"/>
          </a:p>
        </p:txBody>
      </p:sp>
      <p:sp>
        <p:nvSpPr>
          <p:cNvPr id="10" name="Text 4"/>
          <p:cNvSpPr txBox="1"/>
          <p:nvPr/>
        </p:nvSpPr>
        <p:spPr>
          <a:xfrm>
            <a:off x="3432962" y="2394575"/>
            <a:ext cx="2277900" cy="604500"/>
          </a:xfrm>
          <a:prstGeom prst="rect">
            <a:avLst/>
          </a:prstGeom>
          <a:noFill/>
          <a:ln/>
        </p:spPr>
        <p:txBody>
          <a:bodyPr wrap="square" lIns="0" tIns="0" rIns="0" bIns="0" rtlCol="0" anchor="ctr"/>
          <a:lstStyle/>
          <a:p>
            <a:pPr algn="l" indent="0" marL="0">
              <a:lnSpc>
                <a:spcPct val="90000"/>
              </a:lnSpc>
              <a:buNone/>
            </a:pPr>
            <a:r>
              <a:rPr lang="en-US" sz="1400" b="1" dirty="0">
                <a:solidFill>
                  <a:srgbClr val="FFFFFF"/>
                </a:solidFill>
                <a:latin typeface="Arial" pitchFamily="34" charset="0"/>
                <a:ea typeface="Arial" pitchFamily="34" charset="-122"/>
                <a:cs typeface="Arial" pitchFamily="34" charset="-120"/>
              </a:rPr>
              <a:t>Спокойные руки
</a:t>
            </a:r>
            <a:endParaRPr lang="en-US" sz="1400" dirty="0"/>
          </a:p>
        </p:txBody>
      </p:sp>
      <p:sp>
        <p:nvSpPr>
          <p:cNvPr id="11" name="Text 5"/>
          <p:cNvSpPr txBox="1"/>
          <p:nvPr/>
        </p:nvSpPr>
        <p:spPr>
          <a:xfrm>
            <a:off x="3432966" y="3043522"/>
            <a:ext cx="2277900" cy="12846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Работа в типографии требует терпения и аккуратности. Бумага, краска и машина любят точность, а не спешку, иначе страница может испортиться.
</a:t>
            </a:r>
            <a:endParaRPr lang="en-US" sz="1200" dirty="0"/>
          </a:p>
        </p:txBody>
      </p:sp>
      <p:sp>
        <p:nvSpPr>
          <p:cNvPr id="12" name="Text 6"/>
          <p:cNvSpPr txBox="1"/>
          <p:nvPr/>
        </p:nvSpPr>
        <p:spPr>
          <a:xfrm>
            <a:off x="6241600" y="2394575"/>
            <a:ext cx="2277900" cy="604500"/>
          </a:xfrm>
          <a:prstGeom prst="rect">
            <a:avLst/>
          </a:prstGeom>
          <a:noFill/>
          <a:ln/>
        </p:spPr>
        <p:txBody>
          <a:bodyPr wrap="square" lIns="0" tIns="0" rIns="0" bIns="0" rtlCol="0" anchor="ctr"/>
          <a:lstStyle/>
          <a:p>
            <a:pPr algn="l" indent="0" marL="0">
              <a:lnSpc>
                <a:spcPct val="90000"/>
              </a:lnSpc>
              <a:buNone/>
            </a:pPr>
            <a:r>
              <a:rPr lang="en-US" sz="1400" b="1" dirty="0">
                <a:solidFill>
                  <a:srgbClr val="FFFFFF"/>
                </a:solidFill>
                <a:latin typeface="Arial" pitchFamily="34" charset="0"/>
                <a:ea typeface="Arial" pitchFamily="34" charset="-122"/>
                <a:cs typeface="Arial" pitchFamily="34" charset="-120"/>
              </a:rPr>
              <a:t>Любовь к порядку
</a:t>
            </a:r>
            <a:endParaRPr lang="en-US" sz="1400" dirty="0"/>
          </a:p>
        </p:txBody>
      </p:sp>
      <p:sp>
        <p:nvSpPr>
          <p:cNvPr id="13" name="Text 7"/>
          <p:cNvSpPr txBox="1"/>
          <p:nvPr/>
        </p:nvSpPr>
        <p:spPr>
          <a:xfrm>
            <a:off x="6241604" y="3043522"/>
            <a:ext cx="2277900" cy="1284600"/>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Хороший печатник следит, чтобы всё было на своём месте. Тогда текст получается чётким, книга — красивой, а читатель — довольным и без сюрпризов.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8</a:t>
            </a:r>
            <a:endParaRPr lang="en-US" sz="700" dirty="0"/>
          </a:p>
        </p:txBody>
      </p:sp>
      <p:sp>
        <p:nvSpPr>
          <p:cNvPr id="9"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Как менялись печатные машины
</a:t>
            </a:r>
            <a:endParaRPr lang="en-US" sz="2400" dirty="0"/>
          </a:p>
        </p:txBody>
      </p:sp>
      <p:sp>
        <p:nvSpPr>
          <p:cNvPr id="10" name="Text 2"/>
          <p:cNvSpPr txBox="1"/>
          <p:nvPr/>
        </p:nvSpPr>
        <p:spPr>
          <a:xfrm>
            <a:off x="1393805" y="3100960"/>
            <a:ext cx="2442900" cy="1387500"/>
          </a:xfrm>
          <a:prstGeom prst="rect">
            <a:avLst/>
          </a:prstGeom>
          <a:noFill/>
          <a:ln/>
        </p:spPr>
        <p:txBody>
          <a:bodyPr wrap="square" lIns="0" tIns="0" rIns="0" bIns="0" rtlCol="0" anchor="t"/>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Сначала вручную
</a:t>
            </a:r>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Первые книги печатали медленно и очень осторожно. Мастерам приходилось многое делать руками, поэтому каждая страница требовала большого труда.
</a:t>
            </a:r>
            <a:endParaRPr lang="en-US" sz="1400" dirty="0"/>
          </a:p>
        </p:txBody>
      </p:sp>
      <p:sp>
        <p:nvSpPr>
          <p:cNvPr id="11" name="Text 3"/>
          <p:cNvSpPr txBox="1"/>
          <p:nvPr/>
        </p:nvSpPr>
        <p:spPr>
          <a:xfrm>
            <a:off x="4196537" y="3100960"/>
            <a:ext cx="2442900" cy="1387500"/>
          </a:xfrm>
          <a:prstGeom prst="rect">
            <a:avLst/>
          </a:prstGeom>
          <a:noFill/>
          <a:ln/>
        </p:spPr>
        <p:txBody>
          <a:bodyPr wrap="square" lIns="0" tIns="0" rIns="0" bIns="0" rtlCol="0" anchor="t"/>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Электрические машины
</a:t>
            </a:r>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Позже в типографиях появились электрические машины. Они ускорили печать ещё сильнее и помогли создавать большие тиражи за короткое время.
</a:t>
            </a:r>
            <a:endParaRPr lang="en-US" sz="1400" dirty="0"/>
          </a:p>
        </p:txBody>
      </p:sp>
      <p:sp>
        <p:nvSpPr>
          <p:cNvPr id="12" name="Text 4"/>
          <p:cNvSpPr txBox="1"/>
          <p:nvPr/>
        </p:nvSpPr>
        <p:spPr>
          <a:xfrm>
            <a:off x="2750048" y="1237794"/>
            <a:ext cx="2442900" cy="1387500"/>
          </a:xfrm>
          <a:prstGeom prst="rect">
            <a:avLst/>
          </a:prstGeom>
          <a:noFill/>
          <a:ln/>
        </p:spPr>
        <p:txBody>
          <a:bodyPr wrap="square" lIns="0" tIns="0" rIns="0" bIns="0" rtlCol="0" anchor="b"/>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Более быстрые станки
</a:t>
            </a:r>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100" dirty="0">
                <a:solidFill>
                  <a:srgbClr val="000000"/>
                </a:solidFill>
                <a:latin typeface="Arial" pitchFamily="34" charset="0"/>
                <a:ea typeface="Arial" pitchFamily="34" charset="-122"/>
                <a:cs typeface="Arial" pitchFamily="34" charset="-120"/>
              </a:rPr>
              <a:t>Потом появились станки, которые помогали печатать быстрее и ровнее. Работа стала удобнее, а книг можно было выпускать больше.
</a:t>
            </a:r>
            <a:endParaRPr lang="en-US" sz="1400" dirty="0"/>
          </a:p>
        </p:txBody>
      </p:sp>
      <p:sp>
        <p:nvSpPr>
          <p:cNvPr id="13" name="Text 5"/>
          <p:cNvSpPr txBox="1"/>
          <p:nvPr/>
        </p:nvSpPr>
        <p:spPr>
          <a:xfrm>
            <a:off x="5564684" y="1237794"/>
            <a:ext cx="2442900" cy="1387500"/>
          </a:xfrm>
          <a:prstGeom prst="rect">
            <a:avLst/>
          </a:prstGeom>
          <a:noFill/>
          <a:ln/>
        </p:spPr>
        <p:txBody>
          <a:bodyPr wrap="square" lIns="0" tIns="0" rIns="0" bIns="0" rtlCol="0" anchor="b"/>
          <a:lstStyle/>
          <a:p>
            <a:pPr algn="l" indent="0" marL="0">
              <a:lnSpc>
                <a:spcPct val="90000"/>
              </a:lnSpc>
              <a:buNone/>
            </a:pPr>
            <a:r>
              <a:rPr lang="en-US" sz="1400" b="1" dirty="0">
                <a:solidFill>
                  <a:srgbClr val="000000"/>
                </a:solidFill>
                <a:latin typeface="Arial" pitchFamily="34" charset="0"/>
                <a:ea typeface="Arial" pitchFamily="34" charset="-122"/>
                <a:cs typeface="Arial" pitchFamily="34" charset="-120"/>
              </a:rPr>
              <a:t>Цифровая печать
</a:t>
            </a:r>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100" dirty="0">
                <a:solidFill>
                  <a:srgbClr val="000000"/>
                </a:solidFill>
                <a:latin typeface="Arial" pitchFamily="34" charset="0"/>
                <a:ea typeface="Arial" pitchFamily="34" charset="-122"/>
                <a:cs typeface="Arial" pitchFamily="34" charset="-120"/>
              </a:rPr>
              <a:t>Сегодня во многих типографиях работают цифровые принтеры и печатные линии. Они быстро меняют задания и помогают делать даже небольшие тиражи.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76700" y="1075784"/>
            <a:ext cx="8380800" cy="1947881"/>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9</a:t>
            </a:r>
            <a:endParaRPr lang="en-US" sz="700" dirty="0"/>
          </a:p>
        </p:txBody>
      </p:sp>
      <p:sp>
        <p:nvSpPr>
          <p:cNvPr id="11" name="Text 1"/>
          <p:cNvSpPr txBox="1"/>
          <p:nvPr/>
        </p:nvSpPr>
        <p:spPr>
          <a:xfrm>
            <a:off x="413150" y="435775"/>
            <a:ext cx="7277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Что печатают сегодня
</a:t>
            </a:r>
            <a:endParaRPr lang="en-US" sz="2400" dirty="0"/>
          </a:p>
        </p:txBody>
      </p:sp>
      <p:sp>
        <p:nvSpPr>
          <p:cNvPr id="12" name="Text 2"/>
          <p:cNvSpPr txBox="1"/>
          <p:nvPr/>
        </p:nvSpPr>
        <p:spPr>
          <a:xfrm>
            <a:off x="510550"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Книги и учебники
</a:t>
            </a:r>
            <a:endParaRPr lang="en-US" sz="900" dirty="0"/>
          </a:p>
        </p:txBody>
      </p:sp>
      <p:sp>
        <p:nvSpPr>
          <p:cNvPr id="13" name="Text 3"/>
          <p:cNvSpPr txBox="1"/>
          <p:nvPr/>
        </p:nvSpPr>
        <p:spPr>
          <a:xfrm>
            <a:off x="510550"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Печать по-прежнему помогает выпускать книги, учебники и тетради. Именно из типографии они отправляются к школьникам, читателям и библиотекам.
</a:t>
            </a:r>
            <a:endParaRPr lang="en-US" sz="800" dirty="0"/>
          </a:p>
        </p:txBody>
      </p:sp>
      <p:sp>
        <p:nvSpPr>
          <p:cNvPr id="14" name="Text 4"/>
          <p:cNvSpPr txBox="1"/>
          <p:nvPr/>
        </p:nvSpPr>
        <p:spPr>
          <a:xfrm>
            <a:off x="6803425"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Афиши и открытки
</a:t>
            </a:r>
            <a:endParaRPr lang="en-US" sz="900" dirty="0"/>
          </a:p>
        </p:txBody>
      </p:sp>
      <p:sp>
        <p:nvSpPr>
          <p:cNvPr id="15" name="Text 5"/>
          <p:cNvSpPr txBox="1"/>
          <p:nvPr/>
        </p:nvSpPr>
        <p:spPr>
          <a:xfrm>
            <a:off x="6803425"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Плакаты, афиши и открытки тоже создаются с помощью печати. Они украшают улицы, праздники и домашние полки, а иногда даже поднимают настроение.
</a:t>
            </a:r>
            <a:endParaRPr lang="en-US" sz="800" dirty="0"/>
          </a:p>
        </p:txBody>
      </p:sp>
      <p:sp>
        <p:nvSpPr>
          <p:cNvPr id="16" name="Text 6"/>
          <p:cNvSpPr txBox="1"/>
          <p:nvPr/>
        </p:nvSpPr>
        <p:spPr>
          <a:xfrm>
            <a:off x="4705800"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Упаковка и этикетки
</a:t>
            </a:r>
            <a:endParaRPr lang="en-US" sz="900" dirty="0"/>
          </a:p>
        </p:txBody>
      </p:sp>
      <p:sp>
        <p:nvSpPr>
          <p:cNvPr id="17" name="Text 7"/>
          <p:cNvSpPr txBox="1"/>
          <p:nvPr/>
        </p:nvSpPr>
        <p:spPr>
          <a:xfrm>
            <a:off x="4705800"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На печатных машинах делают коробки, наклейки и этикетки. Они помогают красиво упаковать товары и подсказывают, что находится внутри.
</a:t>
            </a:r>
            <a:endParaRPr lang="en-US" sz="800" dirty="0"/>
          </a:p>
        </p:txBody>
      </p:sp>
      <p:sp>
        <p:nvSpPr>
          <p:cNvPr id="18" name="Text 8"/>
          <p:cNvSpPr txBox="1"/>
          <p:nvPr/>
        </p:nvSpPr>
        <p:spPr>
          <a:xfrm>
            <a:off x="2608175"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Газеты и журналы
</a:t>
            </a:r>
            <a:endParaRPr lang="en-US" sz="900" dirty="0"/>
          </a:p>
        </p:txBody>
      </p:sp>
      <p:sp>
        <p:nvSpPr>
          <p:cNvPr id="19" name="Text 9"/>
          <p:cNvSpPr txBox="1"/>
          <p:nvPr/>
        </p:nvSpPr>
        <p:spPr>
          <a:xfrm>
            <a:off x="2608175"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Газеты и журналы тоже печатают в типографиях. Благодаря этому люди могут узнавать новости, читать интересные истории и рассматривать яркие фотографии.
</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10</a:t>
            </a:r>
            <a:endParaRPr lang="en-US" sz="700" dirty="0"/>
          </a:p>
        </p:txBody>
      </p:sp>
      <p:sp>
        <p:nvSpPr>
          <p:cNvPr id="7" name="Text 1"/>
          <p:cNvSpPr txBox="1"/>
          <p:nvPr/>
        </p:nvSpPr>
        <p:spPr>
          <a:xfrm>
            <a:off x="534308" y="883599"/>
            <a:ext cx="2560500" cy="1671300"/>
          </a:xfrm>
          <a:prstGeom prst="rect">
            <a:avLst/>
          </a:prstGeom>
          <a:noFill/>
          <a:ln/>
        </p:spPr>
        <p:txBody>
          <a:bodyPr wrap="square" lIns="0" tIns="0" rIns="0" bIns="0" rtlCol="0" anchor="t"/>
          <a:lstStyle/>
          <a:p>
            <a:pPr algn="l" indent="0" marL="0">
              <a:lnSpc>
                <a:spcPct val="90000"/>
              </a:lnSpc>
              <a:buNone/>
            </a:pPr>
            <a:r>
              <a:rPr lang="en-US" sz="2400" b="1" dirty="0">
                <a:solidFill>
                  <a:srgbClr val="FFFFFF"/>
                </a:solidFill>
                <a:latin typeface="Arial" pitchFamily="34" charset="0"/>
                <a:ea typeface="Arial" pitchFamily="34" charset="-122"/>
                <a:cs typeface="Arial" pitchFamily="34" charset="-120"/>
              </a:rPr>
              <a:t>Почему книги стали важными для всех
</a:t>
            </a:r>
            <a:endParaRPr lang="en-US" sz="2400" dirty="0"/>
          </a:p>
        </p:txBody>
      </p:sp>
      <p:sp>
        <p:nvSpPr>
          <p:cNvPr id="8" name="Text 2"/>
          <p:cNvSpPr txBox="1"/>
          <p:nvPr/>
        </p:nvSpPr>
        <p:spPr>
          <a:xfrm>
            <a:off x="3981350" y="616900"/>
            <a:ext cx="4537200" cy="266700"/>
          </a:xfrm>
          <a:prstGeom prst="rect">
            <a:avLst/>
          </a:prstGeom>
          <a:noFill/>
          <a:ln/>
        </p:spPr>
        <p:txBody>
          <a:bodyPr wrap="square" lIns="0" tIns="0" rIns="0" bIns="0" rtlCol="0" anchor="ctr"/>
          <a:lstStyle/>
          <a:p>
            <a:pPr algn="l" indent="0" marL="0">
              <a:lnSpc>
                <a:spcPct val="90000"/>
              </a:lnSpc>
              <a:buNone/>
            </a:pPr>
            <a:r>
              <a:rPr lang="en-US" sz="1200" b="1" dirty="0">
                <a:solidFill>
                  <a:srgbClr val="000000"/>
                </a:solidFill>
                <a:latin typeface="Arial" pitchFamily="34" charset="0"/>
                <a:ea typeface="Arial" pitchFamily="34" charset="-122"/>
                <a:cs typeface="Arial" pitchFamily="34" charset="-120"/>
              </a:rPr>
              <a:t>Книги стали дешевле
</a:t>
            </a:r>
            <a:endParaRPr lang="en-US" sz="1200" dirty="0"/>
          </a:p>
        </p:txBody>
      </p:sp>
      <p:sp>
        <p:nvSpPr>
          <p:cNvPr id="9" name="Text 3"/>
          <p:cNvSpPr txBox="1"/>
          <p:nvPr/>
        </p:nvSpPr>
        <p:spPr>
          <a:xfrm>
            <a:off x="3981350" y="982275"/>
            <a:ext cx="4537200" cy="4956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Когда печать стала быстрее, книги начали стоить меньше. Их смогли покупать не только богатые люди, но и многие обычные семьи.
</a:t>
            </a:r>
            <a:endParaRPr lang="en-US" sz="1100" dirty="0"/>
          </a:p>
        </p:txBody>
      </p:sp>
      <p:sp>
        <p:nvSpPr>
          <p:cNvPr id="10" name="Text 4"/>
          <p:cNvSpPr txBox="1"/>
          <p:nvPr/>
        </p:nvSpPr>
        <p:spPr>
          <a:xfrm>
            <a:off x="3981350" y="3373900"/>
            <a:ext cx="4537200" cy="266700"/>
          </a:xfrm>
          <a:prstGeom prst="rect">
            <a:avLst/>
          </a:prstGeom>
          <a:noFill/>
          <a:ln/>
        </p:spPr>
        <p:txBody>
          <a:bodyPr wrap="square" lIns="0" tIns="0" rIns="0" bIns="0" rtlCol="0" anchor="ctr"/>
          <a:lstStyle/>
          <a:p>
            <a:pPr algn="l" indent="0" marL="0">
              <a:lnSpc>
                <a:spcPct val="90000"/>
              </a:lnSpc>
              <a:buNone/>
            </a:pPr>
            <a:r>
              <a:rPr lang="en-US" sz="1200" b="1" dirty="0">
                <a:solidFill>
                  <a:srgbClr val="000000"/>
                </a:solidFill>
                <a:latin typeface="Arial" pitchFamily="34" charset="0"/>
                <a:ea typeface="Arial" pitchFamily="34" charset="-122"/>
                <a:cs typeface="Arial" pitchFamily="34" charset="-120"/>
              </a:rPr>
              <a:t>Путешествие идей
</a:t>
            </a:r>
            <a:endParaRPr lang="en-US" sz="1200" dirty="0"/>
          </a:p>
        </p:txBody>
      </p:sp>
      <p:sp>
        <p:nvSpPr>
          <p:cNvPr id="11" name="Text 5"/>
          <p:cNvSpPr txBox="1"/>
          <p:nvPr/>
        </p:nvSpPr>
        <p:spPr>
          <a:xfrm>
            <a:off x="3981350" y="3739275"/>
            <a:ext cx="4537200" cy="4956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Печатные книги помогли знаниям быстро расходиться по разным городам и странам. Так люди могли учиться у других и делиться своими открытиями.
</a:t>
            </a:r>
            <a:endParaRPr lang="en-US" sz="1100" dirty="0"/>
          </a:p>
        </p:txBody>
      </p:sp>
      <p:sp>
        <p:nvSpPr>
          <p:cNvPr id="12" name="Text 6"/>
          <p:cNvSpPr txBox="1"/>
          <p:nvPr/>
        </p:nvSpPr>
        <p:spPr>
          <a:xfrm>
            <a:off x="3981350" y="1995400"/>
            <a:ext cx="4537200" cy="266700"/>
          </a:xfrm>
          <a:prstGeom prst="rect">
            <a:avLst/>
          </a:prstGeom>
          <a:noFill/>
          <a:ln/>
        </p:spPr>
        <p:txBody>
          <a:bodyPr wrap="square" lIns="0" tIns="0" rIns="0" bIns="0" rtlCol="0" anchor="ctr"/>
          <a:lstStyle/>
          <a:p>
            <a:pPr algn="l" indent="0" marL="0">
              <a:lnSpc>
                <a:spcPct val="90000"/>
              </a:lnSpc>
              <a:buNone/>
            </a:pPr>
            <a:r>
              <a:rPr lang="en-US" sz="1200" b="1" dirty="0">
                <a:solidFill>
                  <a:srgbClr val="000000"/>
                </a:solidFill>
                <a:latin typeface="Arial" pitchFamily="34" charset="0"/>
                <a:ea typeface="Arial" pitchFamily="34" charset="-122"/>
                <a:cs typeface="Arial" pitchFamily="34" charset="-120"/>
              </a:rPr>
              <a:t>Знания пришли в дом
</a:t>
            </a:r>
            <a:endParaRPr lang="en-US" sz="1200" dirty="0"/>
          </a:p>
        </p:txBody>
      </p:sp>
      <p:sp>
        <p:nvSpPr>
          <p:cNvPr id="13" name="Text 7"/>
          <p:cNvSpPr txBox="1"/>
          <p:nvPr/>
        </p:nvSpPr>
        <p:spPr>
          <a:xfrm>
            <a:off x="3981350" y="2360775"/>
            <a:ext cx="4537200" cy="495600"/>
          </a:xfrm>
          <a:prstGeom prst="rect">
            <a:avLst/>
          </a:prstGeom>
          <a:noFill/>
          <a:ln/>
        </p:spPr>
        <p:txBody>
          <a:bodyPr wrap="square" lIns="0" tIns="0" rIns="0" bIns="0" rtlCol="0" anchor="ctr"/>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Книги появились в школах, библиотеках и домах. Ребята и взрослые получили больше возможностей читать, учиться и узнавать новое каждый день.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997939" y="1085810"/>
            <a:ext cx="2761187" cy="3495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11</a:t>
            </a:r>
            <a:endParaRPr lang="en-US" sz="700" dirty="0"/>
          </a:p>
        </p:txBody>
      </p:sp>
      <p:sp>
        <p:nvSpPr>
          <p:cNvPr id="10" name="Text 1"/>
          <p:cNvSpPr txBox="1"/>
          <p:nvPr/>
        </p:nvSpPr>
        <p:spPr>
          <a:xfrm>
            <a:off x="413150" y="435775"/>
            <a:ext cx="7742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Люди, которые работают в типографии
</a:t>
            </a:r>
            <a:endParaRPr lang="en-US" sz="2400" dirty="0"/>
          </a:p>
        </p:txBody>
      </p:sp>
      <p:sp>
        <p:nvSpPr>
          <p:cNvPr id="11" name="Text 2"/>
          <p:cNvSpPr txBox="1"/>
          <p:nvPr/>
        </p:nvSpPr>
        <p:spPr>
          <a:xfrm>
            <a:off x="62432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Редактор проверяет текст
</a:t>
            </a:r>
            <a:endParaRPr lang="en-US" sz="1100" dirty="0"/>
          </a:p>
        </p:txBody>
      </p:sp>
      <p:sp>
        <p:nvSpPr>
          <p:cNvPr id="12" name="Text 3"/>
          <p:cNvSpPr txBox="1"/>
          <p:nvPr/>
        </p:nvSpPr>
        <p:spPr>
          <a:xfrm>
            <a:off x="62432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Он читает рукопись очень внимательно, исправляет ошибки и следит, чтобы мысли автора были понятны. Без такой проверки книга может выйти с неловкими неточностями и лишними повторами.
</a:t>
            </a:r>
            <a:endParaRPr lang="en-US" sz="900" dirty="0"/>
          </a:p>
        </p:txBody>
      </p:sp>
      <p:sp>
        <p:nvSpPr>
          <p:cNvPr id="13" name="Text 4"/>
          <p:cNvSpPr txBox="1"/>
          <p:nvPr/>
        </p:nvSpPr>
        <p:spPr>
          <a:xfrm>
            <a:off x="3432875" y="167503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Наборщик собирает строки
</a:t>
            </a:r>
            <a:endParaRPr lang="en-US" sz="1100" dirty="0"/>
          </a:p>
        </p:txBody>
      </p:sp>
      <p:sp>
        <p:nvSpPr>
          <p:cNvPr id="14" name="Text 5"/>
          <p:cNvSpPr txBox="1"/>
          <p:nvPr/>
        </p:nvSpPr>
        <p:spPr>
          <a:xfrm>
            <a:off x="3432875" y="197112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Этот специалист размещает буквы в нужном порядке, чтобы из отдельных знаков получились ровные строки. Работа кажется тихой, но требует отличной памяти и большой аккуратности.
</a:t>
            </a:r>
            <a:endParaRPr lang="en-US" sz="900" dirty="0"/>
          </a:p>
        </p:txBody>
      </p:sp>
      <p:sp>
        <p:nvSpPr>
          <p:cNvPr id="15" name="Text 6"/>
          <p:cNvSpPr txBox="1"/>
          <p:nvPr/>
        </p:nvSpPr>
        <p:spPr>
          <a:xfrm>
            <a:off x="624325" y="343858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Печатник запускает печать
</a:t>
            </a:r>
            <a:endParaRPr lang="en-US" sz="1100" dirty="0"/>
          </a:p>
        </p:txBody>
      </p:sp>
      <p:sp>
        <p:nvSpPr>
          <p:cNvPr id="16" name="Text 7"/>
          <p:cNvSpPr txBox="1"/>
          <p:nvPr/>
        </p:nvSpPr>
        <p:spPr>
          <a:xfrm>
            <a:off x="624325" y="373467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Печатник следит за машиной, краской и бумагой, чтобы каждая страница получилась чёткой. Он проверяет, ровно ли ложится оттиск, и вовремя замечает неполадки.
</a:t>
            </a:r>
            <a:endParaRPr lang="en-US" sz="900" dirty="0"/>
          </a:p>
        </p:txBody>
      </p:sp>
      <p:sp>
        <p:nvSpPr>
          <p:cNvPr id="17" name="Text 8"/>
          <p:cNvSpPr txBox="1"/>
          <p:nvPr/>
        </p:nvSpPr>
        <p:spPr>
          <a:xfrm>
            <a:off x="3432875" y="3438580"/>
            <a:ext cx="2277900" cy="2718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Переплётчик завершает книгу
</a:t>
            </a:r>
            <a:endParaRPr lang="en-US" sz="1100" dirty="0"/>
          </a:p>
        </p:txBody>
      </p:sp>
      <p:sp>
        <p:nvSpPr>
          <p:cNvPr id="18" name="Text 9"/>
          <p:cNvSpPr txBox="1"/>
          <p:nvPr/>
        </p:nvSpPr>
        <p:spPr>
          <a:xfrm>
            <a:off x="3432875" y="3734677"/>
            <a:ext cx="2277900" cy="7107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Когда листы уже напечатаны и высохли, переплётчик собирает их в правильном порядке, сшивает и оформляет обложку. Именно он помогает книге стать прочной и удобной для чтения.
</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70490" y="1072294"/>
            <a:ext cx="2782500" cy="185862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983442" y="1072294"/>
            <a:ext cx="2782500" cy="185862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180693" y="1072294"/>
            <a:ext cx="2782500" cy="1858623"/>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sp>
        <p:nvSpPr>
          <p:cNvPr id="13"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12</a:t>
            </a:r>
            <a:endParaRPr lang="en-US" sz="700" dirty="0"/>
          </a:p>
        </p:txBody>
      </p:sp>
      <p:sp>
        <p:nvSpPr>
          <p:cNvPr id="14"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Бумага и краска: маленькие помощники большой книги
</a:t>
            </a:r>
            <a:endParaRPr lang="en-US" sz="2400" dirty="0"/>
          </a:p>
        </p:txBody>
      </p:sp>
      <p:sp>
        <p:nvSpPr>
          <p:cNvPr id="15" name="Text 2"/>
          <p:cNvSpPr txBox="1"/>
          <p:nvPr/>
        </p:nvSpPr>
        <p:spPr>
          <a:xfrm>
            <a:off x="586568"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Лист, который держит строку
</a:t>
            </a:r>
            <a:endParaRPr lang="en-US" sz="900" dirty="0"/>
          </a:p>
        </p:txBody>
      </p:sp>
      <p:sp>
        <p:nvSpPr>
          <p:cNvPr id="16" name="Text 3"/>
          <p:cNvSpPr txBox="1"/>
          <p:nvPr/>
        </p:nvSpPr>
        <p:spPr>
          <a:xfrm>
            <a:off x="586568"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Хорошая бумага должна быть ровной, прочной и приятной на ощупь. Тогда буквы не расплываются, а страницы легко перелистываются. Для читателя это значит: книга выглядит аккуратно и долго остаётся красивой.
</a:t>
            </a:r>
            <a:endParaRPr lang="en-US" sz="800" dirty="0"/>
          </a:p>
        </p:txBody>
      </p:sp>
      <p:sp>
        <p:nvSpPr>
          <p:cNvPr id="17" name="Text 4"/>
          <p:cNvSpPr txBox="1"/>
          <p:nvPr/>
        </p:nvSpPr>
        <p:spPr>
          <a:xfrm>
            <a:off x="6199520"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Когда материалы работают вместе
</a:t>
            </a:r>
            <a:endParaRPr lang="en-US" sz="900" dirty="0"/>
          </a:p>
        </p:txBody>
      </p:sp>
      <p:sp>
        <p:nvSpPr>
          <p:cNvPr id="18" name="Text 5"/>
          <p:cNvSpPr txBox="1"/>
          <p:nvPr/>
        </p:nvSpPr>
        <p:spPr>
          <a:xfrm>
            <a:off x="6199520"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Бумага и краска должны подходить друг другу, как хорошие друзья. Тогда страницы получаются чёткими, а рисунки — яркими. Из такой книги приятно узнавать новое, не щурясь и не заглядывая слишком близко.
</a:t>
            </a:r>
            <a:endParaRPr lang="en-US" sz="800" dirty="0"/>
          </a:p>
        </p:txBody>
      </p:sp>
      <p:sp>
        <p:nvSpPr>
          <p:cNvPr id="19" name="Text 6"/>
          <p:cNvSpPr txBox="1"/>
          <p:nvPr/>
        </p:nvSpPr>
        <p:spPr>
          <a:xfrm>
            <a:off x="3396771"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Цвет, который не подводит
</a:t>
            </a:r>
            <a:endParaRPr lang="en-US" sz="900" dirty="0"/>
          </a:p>
        </p:txBody>
      </p:sp>
      <p:sp>
        <p:nvSpPr>
          <p:cNvPr id="20" name="Text 7"/>
          <p:cNvSpPr txBox="1"/>
          <p:nvPr/>
        </p:nvSpPr>
        <p:spPr>
          <a:xfrm>
            <a:off x="3396771"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Краска в типографии должна ложиться ровно и быстро высыхать. Если она слишком густая или бледная, текст становится трудно читать. Поэтому печатники выбирают состав очень внимательно, словно художники смешивают нужный оттенок.
</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47" y="1292983"/>
            <a:ext cx="8317800" cy="3182297"/>
          </a:xfrm>
          <a:prstGeom prst="rect">
            <a:avLst/>
          </a:prstGeom>
        </p:spPr>
      </p:pic>
      <p:sp>
        <p:nvSpPr>
          <p:cNvPr id="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13</a:t>
            </a:r>
            <a:endParaRPr lang="en-US" sz="700" dirty="0"/>
          </a:p>
        </p:txBody>
      </p:sp>
      <p:sp>
        <p:nvSpPr>
          <p:cNvPr id="5" name="Text 1"/>
          <p:cNvSpPr txBox="1"/>
          <p:nvPr/>
        </p:nvSpPr>
        <p:spPr>
          <a:xfrm>
            <a:off x="413147" y="435769"/>
            <a:ext cx="8317800" cy="3642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Путь книги от идеи до читателя
</a:t>
            </a:r>
            <a:endParaRPr lang="en-US" sz="2400" dirty="0"/>
          </a:p>
        </p:txBody>
      </p:sp>
      <p:sp>
        <p:nvSpPr>
          <p:cNvPr id="6" name="Text 2"/>
          <p:cNvSpPr txBox="1"/>
          <p:nvPr/>
        </p:nvSpPr>
        <p:spPr>
          <a:xfrm>
            <a:off x="413147" y="845820"/>
            <a:ext cx="8133900" cy="267600"/>
          </a:xfrm>
          <a:prstGeom prst="rect">
            <a:avLst/>
          </a:prstGeom>
          <a:noFill/>
          <a:ln/>
        </p:spPr>
        <p:txBody>
          <a:bodyPr wrap="square" lIns="0" tIns="0" rIns="0" bIns="0" rtlCol="0" anchor="t"/>
          <a:lstStyle/>
          <a:p>
            <a:pPr algn="l" indent="0" marL="0">
              <a:lnSpc>
                <a:spcPct val="90000"/>
              </a:lnSpc>
              <a:buNone/>
            </a:pPr>
            <a:r>
              <a:rPr lang="en-US" sz="1200" dirty="0">
                <a:solidFill>
                  <a:srgbClr val="000000"/>
                </a:solidFill>
                <a:latin typeface="Arial" pitchFamily="34" charset="0"/>
                <a:ea typeface="Arial" pitchFamily="34" charset="-122"/>
                <a:cs typeface="Arial" pitchFamily="34" charset="-120"/>
              </a:rPr>
              <a:t>Схема показывает, как рукопись проходит через несколько специалистов, пока не станет готовой книгой.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1306" y="1078226"/>
            <a:ext cx="3906600" cy="346024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14</a:t>
            </a:r>
            <a:endParaRPr lang="en-US" sz="700" dirty="0"/>
          </a:p>
        </p:txBody>
      </p:sp>
      <p:sp>
        <p:nvSpPr>
          <p:cNvPr id="11" name="Text 1"/>
          <p:cNvSpPr txBox="1"/>
          <p:nvPr/>
        </p:nvSpPr>
        <p:spPr>
          <a:xfrm>
            <a:off x="4859100" y="3798904"/>
            <a:ext cx="3854100" cy="2070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Проверка перед тиражом
</a:t>
            </a:r>
            <a:endParaRPr lang="en-US" sz="1300" dirty="0"/>
          </a:p>
        </p:txBody>
      </p:sp>
      <p:sp>
        <p:nvSpPr>
          <p:cNvPr id="12" name="Text 2"/>
          <p:cNvSpPr txBox="1"/>
          <p:nvPr/>
        </p:nvSpPr>
        <p:spPr>
          <a:xfrm>
            <a:off x="4859025" y="4042488"/>
            <a:ext cx="3854100" cy="4464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Сначала печатники делают один образец страницы, чтобы заметить недочёты. Только после этого запускают весь тираж. Это помогает не тратить бумагу зря и сохранять качество книги.
</a:t>
            </a:r>
            <a:endParaRPr lang="en-US" sz="900" dirty="0"/>
          </a:p>
        </p:txBody>
      </p:sp>
      <p:sp>
        <p:nvSpPr>
          <p:cNvPr id="13" name="Text 3"/>
          <p:cNvSpPr txBox="1"/>
          <p:nvPr/>
        </p:nvSpPr>
        <p:spPr>
          <a:xfrm>
            <a:off x="4859100" y="1160092"/>
            <a:ext cx="3854100" cy="2070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Смещение буквы
</a:t>
            </a:r>
            <a:endParaRPr lang="en-US" sz="1300" dirty="0"/>
          </a:p>
        </p:txBody>
      </p:sp>
      <p:sp>
        <p:nvSpPr>
          <p:cNvPr id="14" name="Text 4"/>
          <p:cNvSpPr txBox="1"/>
          <p:nvPr/>
        </p:nvSpPr>
        <p:spPr>
          <a:xfrm>
            <a:off x="4859025" y="1403676"/>
            <a:ext cx="3854100" cy="4464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Если хотя бы одна буква стоит чуть в стороне, строка сразу выглядит неровной. Читатель замечает это почти мгновенно, потому что глаза любят аккуратный порядок.
</a:t>
            </a:r>
            <a:endParaRPr lang="en-US" sz="900" dirty="0"/>
          </a:p>
        </p:txBody>
      </p:sp>
      <p:sp>
        <p:nvSpPr>
          <p:cNvPr id="15" name="Text 5"/>
          <p:cNvSpPr txBox="1"/>
          <p:nvPr/>
        </p:nvSpPr>
        <p:spPr>
          <a:xfrm>
            <a:off x="4859100" y="2039696"/>
            <a:ext cx="3854100" cy="2070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Лишняя краска
</a:t>
            </a:r>
            <a:endParaRPr lang="en-US" sz="1300" dirty="0"/>
          </a:p>
        </p:txBody>
      </p:sp>
      <p:sp>
        <p:nvSpPr>
          <p:cNvPr id="16" name="Text 6"/>
          <p:cNvSpPr txBox="1"/>
          <p:nvPr/>
        </p:nvSpPr>
        <p:spPr>
          <a:xfrm>
            <a:off x="4859025" y="2283280"/>
            <a:ext cx="3854100" cy="4464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Слишком много краски делает текст тёмным и расплывчатым. Бумага может испачкаться, а буквы потеряют чёткие края. Тогда страница уже не выглядит опрятной.
</a:t>
            </a:r>
            <a:endParaRPr lang="en-US" sz="900" dirty="0"/>
          </a:p>
        </p:txBody>
      </p:sp>
      <p:sp>
        <p:nvSpPr>
          <p:cNvPr id="17" name="Text 7"/>
          <p:cNvSpPr txBox="1"/>
          <p:nvPr/>
        </p:nvSpPr>
        <p:spPr>
          <a:xfrm>
            <a:off x="4859100" y="2919300"/>
            <a:ext cx="3854100" cy="207000"/>
          </a:xfrm>
          <a:prstGeom prst="rect">
            <a:avLst/>
          </a:prstGeom>
          <a:noFill/>
          <a:ln/>
        </p:spPr>
        <p:txBody>
          <a:bodyPr wrap="square" lIns="0" tIns="0" rIns="0" bIns="0" rtlCol="0" anchor="ctr"/>
          <a:lstStyle/>
          <a:p>
            <a:pPr algn="l" indent="0" marL="0">
              <a:lnSpc>
                <a:spcPct val="90000"/>
              </a:lnSpc>
              <a:buNone/>
            </a:pPr>
            <a:r>
              <a:rPr lang="en-US" sz="1300" b="1" dirty="0">
                <a:solidFill>
                  <a:srgbClr val="000000"/>
                </a:solidFill>
                <a:latin typeface="Arial" pitchFamily="34" charset="0"/>
                <a:ea typeface="Arial" pitchFamily="34" charset="-122"/>
                <a:cs typeface="Arial" pitchFamily="34" charset="-120"/>
              </a:rPr>
              <a:t>Пропущенное слово
</a:t>
            </a:r>
            <a:endParaRPr lang="en-US" sz="1300" dirty="0"/>
          </a:p>
        </p:txBody>
      </p:sp>
      <p:sp>
        <p:nvSpPr>
          <p:cNvPr id="18" name="Text 8"/>
          <p:cNvSpPr txBox="1"/>
          <p:nvPr/>
        </p:nvSpPr>
        <p:spPr>
          <a:xfrm>
            <a:off x="4859025" y="3162884"/>
            <a:ext cx="3854100" cy="446400"/>
          </a:xfrm>
          <a:prstGeom prst="rect">
            <a:avLst/>
          </a:prstGeom>
          <a:noFill/>
          <a:ln/>
        </p:spPr>
        <p:txBody>
          <a:bodyPr wrap="square" lIns="0" tIns="0" rIns="0" bIns="0" rtlCol="0" anchor="t"/>
          <a:lstStyle/>
          <a:p>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Если в строке не хватает слова, смысл фразы становится неполным. Такая ошибка бросается в глаза сильнее всего, поэтому печатники обязательно проверяют пробный оттиск.
</a:t>
            </a:r>
            <a:endParaRPr lang="en-US" sz="900" dirty="0"/>
          </a:p>
        </p:txBody>
      </p:sp>
      <p:sp>
        <p:nvSpPr>
          <p:cNvPr id="19" name="Text 9"/>
          <p:cNvSpPr txBox="1"/>
          <p:nvPr/>
        </p:nvSpPr>
        <p:spPr>
          <a:xfrm>
            <a:off x="413147" y="435769"/>
            <a:ext cx="79737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Почему печатные ошибки сразу заметны
</a:t>
            </a:r>
            <a:endParaRPr lang="en-US"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55869" y="1073475"/>
            <a:ext cx="3927300" cy="185626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569485" y="1073475"/>
            <a:ext cx="3927300" cy="185626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15</a:t>
            </a:r>
            <a:endParaRPr lang="en-US" sz="700" dirty="0"/>
          </a:p>
        </p:txBody>
      </p:sp>
      <p:sp>
        <p:nvSpPr>
          <p:cNvPr id="9"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Книга оживает в рисунках
</a:t>
            </a:r>
            <a:endParaRPr lang="en-US" sz="2400" dirty="0"/>
          </a:p>
        </p:txBody>
      </p:sp>
      <p:sp>
        <p:nvSpPr>
          <p:cNvPr id="10" name="Text 2"/>
          <p:cNvSpPr txBox="1"/>
          <p:nvPr/>
        </p:nvSpPr>
        <p:spPr>
          <a:xfrm>
            <a:off x="871950" y="3109175"/>
            <a:ext cx="3493500" cy="283800"/>
          </a:xfrm>
          <a:prstGeom prst="rect">
            <a:avLst/>
          </a:prstGeom>
          <a:noFill/>
          <a:ln/>
        </p:spPr>
        <p:txBody>
          <a:bodyPr wrap="square" lIns="0" tIns="0" rIns="0" bIns="0" rtlCol="0" anchor="ctr"/>
          <a:lstStyle/>
          <a:p>
            <a:pPr algn="l" indent="0" marL="0">
              <a:lnSpc>
                <a:spcPct val="90000"/>
              </a:lnSpc>
              <a:buNone/>
            </a:pPr>
            <a:r>
              <a:rPr lang="en-US" sz="1400" b="1" dirty="0">
                <a:solidFill>
                  <a:srgbClr val="FFFFFF"/>
                </a:solidFill>
                <a:latin typeface="Arial" pitchFamily="34" charset="0"/>
                <a:ea typeface="Arial" pitchFamily="34" charset="-122"/>
                <a:cs typeface="Arial" pitchFamily="34" charset="-120"/>
              </a:rPr>
              <a:t>Обложка, которая зовёт открыть книгу
</a:t>
            </a:r>
            <a:endParaRPr lang="en-US" sz="1400" dirty="0"/>
          </a:p>
        </p:txBody>
      </p:sp>
      <p:sp>
        <p:nvSpPr>
          <p:cNvPr id="11" name="Text 3"/>
          <p:cNvSpPr txBox="1"/>
          <p:nvPr/>
        </p:nvSpPr>
        <p:spPr>
          <a:xfrm>
            <a:off x="871950" y="3570900"/>
            <a:ext cx="3493500" cy="726000"/>
          </a:xfrm>
          <a:prstGeom prst="rect">
            <a:avLst/>
          </a:prstGeom>
          <a:noFill/>
          <a:ln/>
        </p:spPr>
        <p:txBody>
          <a:bodyPr wrap="square" lIns="0" tIns="0" rIns="0" bIns="0" rtlCol="0" anchor="t"/>
          <a:lstStyle/>
          <a:p>
            <a:pPr algn="l" indent="0" marL="0">
              <a:lnSpc>
                <a:spcPct val="90000"/>
              </a:lnSpc>
              <a:buNone/>
            </a:pPr>
            <a:r>
              <a:rPr lang="en-US" sz="1106" dirty="0">
                <a:solidFill>
                  <a:srgbClr val="FFFFFF"/>
                </a:solidFill>
                <a:latin typeface="Arial" pitchFamily="34" charset="0"/>
                <a:ea typeface="Arial" pitchFamily="34" charset="-122"/>
                <a:cs typeface="Arial" pitchFamily="34" charset="-120"/>
              </a:rPr>
              <a:t>Художник сначала придумывает, как будет выглядеть обложка, чтобы книга сразу заинтересовала читателя. На ней могут появиться герои, узор или важная деталь сюжета. Такая картинка помогает понять настроение книги ещё до первой страницы.
</a:t>
            </a:r>
            <a:endParaRPr lang="en-US" sz="1106" dirty="0"/>
          </a:p>
        </p:txBody>
      </p:sp>
      <p:sp>
        <p:nvSpPr>
          <p:cNvPr id="12" name="Text 4"/>
          <p:cNvSpPr txBox="1"/>
          <p:nvPr/>
        </p:nvSpPr>
        <p:spPr>
          <a:xfrm>
            <a:off x="4785575" y="3109175"/>
            <a:ext cx="3493500" cy="283800"/>
          </a:xfrm>
          <a:prstGeom prst="rect">
            <a:avLst/>
          </a:prstGeom>
          <a:noFill/>
          <a:ln/>
        </p:spPr>
        <p:txBody>
          <a:bodyPr wrap="square" lIns="0" tIns="0" rIns="0" bIns="0" rtlCol="0" anchor="ctr"/>
          <a:lstStyle/>
          <a:p>
            <a:pPr algn="l" indent="0" marL="0">
              <a:lnSpc>
                <a:spcPct val="90000"/>
              </a:lnSpc>
              <a:buNone/>
            </a:pPr>
            <a:r>
              <a:rPr lang="en-US" sz="1241" b="1" dirty="0">
                <a:solidFill>
                  <a:srgbClr val="FFFFFF"/>
                </a:solidFill>
                <a:latin typeface="Arial" pitchFamily="34" charset="0"/>
                <a:ea typeface="Arial" pitchFamily="34" charset="-122"/>
                <a:cs typeface="Arial" pitchFamily="34" charset="-120"/>
              </a:rPr>
              <a:t>Иллюстрации, которые помогают понять смысл
</a:t>
            </a:r>
            <a:endParaRPr lang="en-US" sz="1241" dirty="0"/>
          </a:p>
        </p:txBody>
      </p:sp>
      <p:sp>
        <p:nvSpPr>
          <p:cNvPr id="13" name="Text 5"/>
          <p:cNvSpPr txBox="1"/>
          <p:nvPr/>
        </p:nvSpPr>
        <p:spPr>
          <a:xfrm>
            <a:off x="4785579" y="3570900"/>
            <a:ext cx="3297600" cy="726000"/>
          </a:xfrm>
          <a:prstGeom prst="rect">
            <a:avLst/>
          </a:prstGeom>
          <a:noFill/>
          <a:ln/>
        </p:spPr>
        <p:txBody>
          <a:bodyPr wrap="square" lIns="0" tIns="0" rIns="0" bIns="0" rtlCol="0" anchor="t"/>
          <a:lstStyle/>
          <a:p>
            <a:pPr algn="l" indent="0" marL="0">
              <a:lnSpc>
                <a:spcPct val="90000"/>
              </a:lnSpc>
              <a:buNone/>
            </a:pPr>
            <a:r>
              <a:rPr lang="en-US" sz="1058" dirty="0">
                <a:solidFill>
                  <a:srgbClr val="FFFFFF"/>
                </a:solidFill>
                <a:latin typeface="Arial" pitchFamily="34" charset="0"/>
                <a:ea typeface="Arial" pitchFamily="34" charset="-122"/>
                <a:cs typeface="Arial" pitchFamily="34" charset="-120"/>
              </a:rPr>
              <a:t>Внутри книги рисунки подсказывают, как выглядят персонажи, предметы и места действия. Особенно это полезно в детских книгах, где картинка помогает не потеряться в тексте. Иногда один рисунок рассказывает почти столько же, сколько целый абзац.
</a:t>
            </a:r>
            <a:endParaRPr lang="en-US" sz="105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241688" y="1226125"/>
            <a:ext cx="405000" cy="4050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49631" y="1226125"/>
            <a:ext cx="354375" cy="405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574704" y="2971106"/>
            <a:ext cx="354375" cy="405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433003" y="1248625"/>
            <a:ext cx="405000" cy="3600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3458315" y="2971106"/>
            <a:ext cx="354375" cy="405000"/>
          </a:xfrm>
          <a:prstGeom prst="rect">
            <a:avLst/>
          </a:prstGeom>
        </p:spPr>
      </p:pic>
      <p:pic>
        <p:nvPicPr>
          <p:cNvPr id="13" name="Image 11" descr="preencoded.png">    </p:cNvPr>
          <p:cNvPicPr>
            <a:picLocks noChangeAspect="1"/>
          </p:cNvPicPr>
          <p:nvPr/>
        </p:nvPicPr>
        <p:blipFill>
          <a:blip r:embed="rId12"/>
          <a:stretch>
            <a:fillRect/>
          </a:stretch>
        </p:blipFill>
        <p:spPr>
          <a:xfrm>
            <a:off x="0" y="0"/>
            <a:ext cx="9144000" cy="5143500"/>
          </a:xfrm>
          <a:prstGeom prst="rect">
            <a:avLst/>
          </a:prstGeom>
        </p:spPr>
      </p:pic>
      <p:sp>
        <p:nvSpPr>
          <p:cNvPr id="14"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16</a:t>
            </a:r>
            <a:endParaRPr lang="en-US" sz="700" dirty="0"/>
          </a:p>
        </p:txBody>
      </p:sp>
      <p:sp>
        <p:nvSpPr>
          <p:cNvPr id="15"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Где мы встречаем печать каждый день
</a:t>
            </a:r>
            <a:endParaRPr lang="en-US" sz="2400" dirty="0"/>
          </a:p>
        </p:txBody>
      </p:sp>
      <p:sp>
        <p:nvSpPr>
          <p:cNvPr id="16" name="Text 2"/>
          <p:cNvSpPr txBox="1"/>
          <p:nvPr/>
        </p:nvSpPr>
        <p:spPr>
          <a:xfrm>
            <a:off x="6241688" y="171398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Газеты и журналы
</a:t>
            </a:r>
            <a:endParaRPr lang="en-US" sz="1100" dirty="0"/>
          </a:p>
        </p:txBody>
      </p:sp>
      <p:sp>
        <p:nvSpPr>
          <p:cNvPr id="17" name="Text 3"/>
          <p:cNvSpPr txBox="1"/>
          <p:nvPr/>
        </p:nvSpPr>
        <p:spPr>
          <a:xfrm>
            <a:off x="6241688" y="213134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Газеты рассказывают новости, а журналы делятся историями и интересными фактами. Их печатают большими тиражами, чтобы много людей могли прочитать свежую информацию.
</a:t>
            </a:r>
            <a:endParaRPr lang="en-US" sz="900" dirty="0"/>
          </a:p>
        </p:txBody>
      </p:sp>
      <p:sp>
        <p:nvSpPr>
          <p:cNvPr id="18" name="Text 4"/>
          <p:cNvSpPr txBox="1"/>
          <p:nvPr/>
        </p:nvSpPr>
        <p:spPr>
          <a:xfrm>
            <a:off x="624318" y="171398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Учебники и тетради
</a:t>
            </a:r>
            <a:endParaRPr lang="en-US" sz="1100" dirty="0"/>
          </a:p>
        </p:txBody>
      </p:sp>
      <p:sp>
        <p:nvSpPr>
          <p:cNvPr id="19" name="Text 5"/>
          <p:cNvSpPr txBox="1"/>
          <p:nvPr/>
        </p:nvSpPr>
        <p:spPr>
          <a:xfrm>
            <a:off x="624318" y="213134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Без печати школьникам было бы трудно учиться: на страницах учебников есть задания, правила и рисунки. Тетради тоже делают печатные машины, чтобы в них было удобно писать.
</a:t>
            </a:r>
            <a:endParaRPr lang="en-US" sz="900" dirty="0"/>
          </a:p>
        </p:txBody>
      </p:sp>
      <p:sp>
        <p:nvSpPr>
          <p:cNvPr id="20" name="Text 6"/>
          <p:cNvSpPr txBox="1"/>
          <p:nvPr/>
        </p:nvSpPr>
        <p:spPr>
          <a:xfrm>
            <a:off x="624318" y="345896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Упаковка товаров
</a:t>
            </a:r>
            <a:endParaRPr lang="en-US" sz="1100" dirty="0"/>
          </a:p>
        </p:txBody>
      </p:sp>
      <p:sp>
        <p:nvSpPr>
          <p:cNvPr id="21" name="Text 7"/>
          <p:cNvSpPr txBox="1"/>
          <p:nvPr/>
        </p:nvSpPr>
        <p:spPr>
          <a:xfrm>
            <a:off x="624318" y="387632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000000"/>
                </a:solidFill>
                <a:latin typeface="Arial" pitchFamily="34" charset="0"/>
                <a:ea typeface="Arial" pitchFamily="34" charset="-122"/>
                <a:cs typeface="Arial" pitchFamily="34" charset="-120"/>
              </a:rPr>
              <a:t>На коробках и пакетах печатают названия, рисунки и важные сведения о товаре. Это помогает покупателю быстро найти нужный продукт и понять, что внутри.
</a:t>
            </a:r>
            <a:endParaRPr lang="en-US" sz="900" dirty="0"/>
          </a:p>
        </p:txBody>
      </p:sp>
      <p:sp>
        <p:nvSpPr>
          <p:cNvPr id="22" name="Text 8"/>
          <p:cNvSpPr txBox="1"/>
          <p:nvPr/>
        </p:nvSpPr>
        <p:spPr>
          <a:xfrm>
            <a:off x="3433003" y="1713982"/>
            <a:ext cx="22779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Билеты и квитанции
</a:t>
            </a:r>
            <a:endParaRPr lang="en-US" sz="1100" dirty="0"/>
          </a:p>
        </p:txBody>
      </p:sp>
      <p:sp>
        <p:nvSpPr>
          <p:cNvPr id="23" name="Text 9"/>
          <p:cNvSpPr txBox="1"/>
          <p:nvPr/>
        </p:nvSpPr>
        <p:spPr>
          <a:xfrm>
            <a:off x="3433003" y="2131345"/>
            <a:ext cx="22779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Печатные билеты помогают попасть на поезд, автобус или в театр. Квитанции и другие бумажные документы тоже печатают, чтобы их было легко читать и хранить.
</a:t>
            </a:r>
            <a:endParaRPr lang="en-US" sz="900" dirty="0"/>
          </a:p>
        </p:txBody>
      </p:sp>
      <p:sp>
        <p:nvSpPr>
          <p:cNvPr id="24" name="Text 10"/>
          <p:cNvSpPr txBox="1"/>
          <p:nvPr/>
        </p:nvSpPr>
        <p:spPr>
          <a:xfrm>
            <a:off x="3433003" y="3458962"/>
            <a:ext cx="3836400" cy="351300"/>
          </a:xfrm>
          <a:prstGeom prst="rect">
            <a:avLst/>
          </a:prstGeom>
          <a:noFill/>
          <a:ln/>
        </p:spPr>
        <p:txBody>
          <a:bodyPr wrap="square" lIns="0" tIns="0" rIns="0" bIns="0" rtlCol="0" anchor="ctr"/>
          <a:lstStyle/>
          <a:p>
            <a:pPr algn="l" indent="0" marL="0">
              <a:lnSpc>
                <a:spcPct val="90000"/>
              </a:lnSpc>
              <a:buNone/>
            </a:pPr>
            <a:r>
              <a:rPr lang="en-US" sz="1100" b="1" dirty="0">
                <a:solidFill>
                  <a:srgbClr val="FFFFFF"/>
                </a:solidFill>
                <a:latin typeface="Arial" pitchFamily="34" charset="0"/>
                <a:ea typeface="Arial" pitchFamily="34" charset="-122"/>
                <a:cs typeface="Arial" pitchFamily="34" charset="-120"/>
              </a:rPr>
              <a:t>Наклейки и открытки
</a:t>
            </a:r>
            <a:endParaRPr lang="en-US" sz="1100" dirty="0"/>
          </a:p>
        </p:txBody>
      </p:sp>
      <p:sp>
        <p:nvSpPr>
          <p:cNvPr id="25" name="Text 11"/>
          <p:cNvSpPr txBox="1"/>
          <p:nvPr/>
        </p:nvSpPr>
        <p:spPr>
          <a:xfrm>
            <a:off x="3433004" y="3876325"/>
            <a:ext cx="3607800" cy="550500"/>
          </a:xfrm>
          <a:prstGeom prst="rect">
            <a:avLst/>
          </a:prstGeom>
          <a:noFill/>
          <a:ln/>
        </p:spPr>
        <p:txBody>
          <a:bodyPr wrap="square" lIns="0" tIns="0" rIns="0" bIns="0" rtlCol="0" anchor="t"/>
          <a:lstStyle/>
          <a:p>
            <a:pPr algn="l" indent="0" marL="0">
              <a:lnSpc>
                <a:spcPct val="90000"/>
              </a:lnSpc>
              <a:buNone/>
            </a:pPr>
            <a:r>
              <a:rPr lang="en-US" sz="900" dirty="0">
                <a:solidFill>
                  <a:srgbClr val="FFFFFF"/>
                </a:solidFill>
                <a:latin typeface="Arial" pitchFamily="34" charset="0"/>
                <a:ea typeface="Arial" pitchFamily="34" charset="-122"/>
                <a:cs typeface="Arial" pitchFamily="34" charset="-120"/>
              </a:rPr>
              <a:t>Наклейки украшают вещи, а открытки дарят настроение и тёплые слова. Даже такие маленькие печатные изделия проходят через типографию и радуют людей каждый день.
</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93200" y="2007732"/>
            <a:ext cx="2681400" cy="2382885"/>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17</a:t>
            </a:r>
            <a:endParaRPr lang="en-US" sz="700" dirty="0"/>
          </a:p>
        </p:txBody>
      </p:sp>
      <p:sp>
        <p:nvSpPr>
          <p:cNvPr id="11" name="Text 1"/>
          <p:cNvSpPr txBox="1"/>
          <p:nvPr/>
        </p:nvSpPr>
        <p:spPr>
          <a:xfrm>
            <a:off x="3748025" y="5682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Быстрая настройка
</a:t>
            </a:r>
            <a:endParaRPr lang="en-US" sz="1100" dirty="0"/>
          </a:p>
        </p:txBody>
      </p:sp>
      <p:sp>
        <p:nvSpPr>
          <p:cNvPr id="12" name="Text 2"/>
          <p:cNvSpPr txBox="1"/>
          <p:nvPr/>
        </p:nvSpPr>
        <p:spPr>
          <a:xfrm>
            <a:off x="3748025" y="8533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Современные машины могут быстро подстраиваться под новый цвет, формат и размер тиража. Это удобно, когда нужно напечатать и большую партию, и совсем немного экземпляров.
</a:t>
            </a:r>
            <a:endParaRPr lang="en-US" sz="1000" dirty="0"/>
          </a:p>
        </p:txBody>
      </p:sp>
      <p:sp>
        <p:nvSpPr>
          <p:cNvPr id="13" name="Text 3"/>
          <p:cNvSpPr txBox="1"/>
          <p:nvPr/>
        </p:nvSpPr>
        <p:spPr>
          <a:xfrm>
            <a:off x="3748025" y="36708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Точность и удобство
</a:t>
            </a:r>
            <a:endParaRPr lang="en-US" sz="1100" dirty="0"/>
          </a:p>
        </p:txBody>
      </p:sp>
      <p:sp>
        <p:nvSpPr>
          <p:cNvPr id="14" name="Text 4"/>
          <p:cNvSpPr txBox="1"/>
          <p:nvPr/>
        </p:nvSpPr>
        <p:spPr>
          <a:xfrm>
            <a:off x="3748025" y="39559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Современная печать делает страницы чёткими, а изображения — аккуратными. Благодаря новым машинам книги и другие издания появляются быстрее и выглядят очень опрятно.
</a:t>
            </a:r>
            <a:endParaRPr lang="en-US" sz="1000" dirty="0"/>
          </a:p>
        </p:txBody>
      </p:sp>
      <p:sp>
        <p:nvSpPr>
          <p:cNvPr id="15" name="Text 5"/>
          <p:cNvSpPr txBox="1"/>
          <p:nvPr/>
        </p:nvSpPr>
        <p:spPr>
          <a:xfrm>
            <a:off x="3748025" y="26366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Меньше лишних затрат
</a:t>
            </a:r>
            <a:endParaRPr lang="en-US" sz="1100" dirty="0"/>
          </a:p>
        </p:txBody>
      </p:sp>
      <p:sp>
        <p:nvSpPr>
          <p:cNvPr id="16" name="Text 6"/>
          <p:cNvSpPr txBox="1"/>
          <p:nvPr/>
        </p:nvSpPr>
        <p:spPr>
          <a:xfrm>
            <a:off x="3748025" y="29217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Точная настройка помогает экономить бумагу и краску. Если печатать аккуратно с первого раза, меньше материалов уходит впустую, а типография работает бережнее.
</a:t>
            </a:r>
            <a:endParaRPr lang="en-US" sz="1000" dirty="0"/>
          </a:p>
        </p:txBody>
      </p:sp>
      <p:sp>
        <p:nvSpPr>
          <p:cNvPr id="17" name="Text 7"/>
          <p:cNvSpPr txBox="1"/>
          <p:nvPr/>
        </p:nvSpPr>
        <p:spPr>
          <a:xfrm>
            <a:off x="3748025" y="1602496"/>
            <a:ext cx="4842300" cy="188400"/>
          </a:xfrm>
          <a:prstGeom prst="rect">
            <a:avLst/>
          </a:prstGeom>
          <a:noFill/>
          <a:ln/>
        </p:spPr>
        <p:txBody>
          <a:bodyPr wrap="square" lIns="0" tIns="0" rIns="0" bIns="0" rtlCol="0" anchor="ctr"/>
          <a:lstStyle/>
          <a:p>
            <a:pPr algn="l" indent="0" marL="0">
              <a:lnSpc>
                <a:spcPct val="90000"/>
              </a:lnSpc>
              <a:buNone/>
            </a:pPr>
            <a:r>
              <a:rPr lang="en-US" sz="1100" b="1" dirty="0">
                <a:solidFill>
                  <a:srgbClr val="000000"/>
                </a:solidFill>
                <a:latin typeface="Arial" pitchFamily="34" charset="0"/>
                <a:ea typeface="Arial" pitchFamily="34" charset="-122"/>
                <a:cs typeface="Arial" pitchFamily="34" charset="-120"/>
              </a:rPr>
              <a:t>Цифровая печать
</a:t>
            </a:r>
            <a:endParaRPr lang="en-US" sz="1100" dirty="0"/>
          </a:p>
        </p:txBody>
      </p:sp>
      <p:sp>
        <p:nvSpPr>
          <p:cNvPr id="18" name="Text 8"/>
          <p:cNvSpPr txBox="1"/>
          <p:nvPr/>
        </p:nvSpPr>
        <p:spPr>
          <a:xfrm>
            <a:off x="3748025" y="1887500"/>
            <a:ext cx="4877700" cy="416100"/>
          </a:xfrm>
          <a:prstGeom prst="rect">
            <a:avLst/>
          </a:prstGeom>
          <a:noFill/>
          <a:ln/>
        </p:spPr>
        <p:txBody>
          <a:bodyPr wrap="square" lIns="0" tIns="0" rIns="0" bIns="0" rtlCol="0" anchor="ctr"/>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Цифровые технологии позволяют печатать буклеты, школьные газеты и небольшие книги без долгой подготовки. Работа начинается быстрее, а результат можно увидеть почти сразу.
</a:t>
            </a:r>
            <a:endParaRPr lang="en-US" sz="1000" dirty="0"/>
          </a:p>
        </p:txBody>
      </p:sp>
      <p:sp>
        <p:nvSpPr>
          <p:cNvPr id="19" name="Text 9"/>
          <p:cNvSpPr txBox="1"/>
          <p:nvPr/>
        </p:nvSpPr>
        <p:spPr>
          <a:xfrm>
            <a:off x="534300" y="680025"/>
            <a:ext cx="2560500" cy="1200600"/>
          </a:xfrm>
          <a:prstGeom prst="rect">
            <a:avLst/>
          </a:prstGeom>
          <a:noFill/>
          <a:ln/>
        </p:spPr>
        <p:txBody>
          <a:bodyPr wrap="square" lIns="0" tIns="0" rIns="0" bIns="0" rtlCol="0" anchor="t"/>
          <a:lstStyle/>
          <a:p>
            <a:pPr algn="l" indent="0" marL="0">
              <a:lnSpc>
                <a:spcPct val="90000"/>
              </a:lnSpc>
              <a:buNone/>
            </a:pPr>
            <a:r>
              <a:rPr lang="en-US" sz="2400" b="1" dirty="0">
                <a:solidFill>
                  <a:srgbClr val="FFFFFF"/>
                </a:solidFill>
                <a:latin typeface="Arial" pitchFamily="34" charset="0"/>
                <a:ea typeface="Arial" pitchFamily="34" charset="-122"/>
                <a:cs typeface="Arial" pitchFamily="34" charset="-120"/>
              </a:rPr>
              <a:t>Современная печать стала умнее
</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70490" y="1072294"/>
            <a:ext cx="2782500" cy="185862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5983442" y="1072294"/>
            <a:ext cx="2782500" cy="185862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180693" y="1072294"/>
            <a:ext cx="2782500" cy="1858623"/>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sp>
        <p:nvSpPr>
          <p:cNvPr id="13"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18</a:t>
            </a:r>
            <a:endParaRPr lang="en-US" sz="700" dirty="0"/>
          </a:p>
        </p:txBody>
      </p:sp>
      <p:sp>
        <p:nvSpPr>
          <p:cNvPr id="14" name="Text 1"/>
          <p:cNvSpPr txBox="1"/>
          <p:nvPr/>
        </p:nvSpPr>
        <p:spPr>
          <a:xfrm>
            <a:off x="413147" y="435769"/>
            <a:ext cx="83178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Любопытные факты о печатном деле
</a:t>
            </a:r>
            <a:endParaRPr lang="en-US" sz="2400" dirty="0"/>
          </a:p>
        </p:txBody>
      </p:sp>
      <p:sp>
        <p:nvSpPr>
          <p:cNvPr id="15" name="Text 2"/>
          <p:cNvSpPr txBox="1"/>
          <p:nvPr/>
        </p:nvSpPr>
        <p:spPr>
          <a:xfrm>
            <a:off x="586568"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Пресс, который изменил мир
</a:t>
            </a:r>
            <a:endParaRPr lang="en-US" sz="900" dirty="0"/>
          </a:p>
        </p:txBody>
      </p:sp>
      <p:sp>
        <p:nvSpPr>
          <p:cNvPr id="16" name="Text 3"/>
          <p:cNvSpPr txBox="1"/>
          <p:nvPr/>
        </p:nvSpPr>
        <p:spPr>
          <a:xfrm>
            <a:off x="586568"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Печатный пресс Иоганна Гутенберга считают одним из самых важных изобретений в истории. Он помог делать много одинаковых страниц быстрее, чем при ручном переписывании. Для людей это было почти как маленькое чудо с буквами.
</a:t>
            </a:r>
            <a:endParaRPr lang="en-US" sz="800" dirty="0"/>
          </a:p>
        </p:txBody>
      </p:sp>
      <p:sp>
        <p:nvSpPr>
          <p:cNvPr id="17" name="Text 4"/>
          <p:cNvSpPr txBox="1"/>
          <p:nvPr/>
        </p:nvSpPr>
        <p:spPr>
          <a:xfrm>
            <a:off x="6199520"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От медленной страницы к быстрому тиражу
</a:t>
            </a:r>
            <a:endParaRPr lang="en-US" sz="900" dirty="0"/>
          </a:p>
        </p:txBody>
      </p:sp>
      <p:sp>
        <p:nvSpPr>
          <p:cNvPr id="18" name="Text 5"/>
          <p:cNvSpPr txBox="1"/>
          <p:nvPr/>
        </p:nvSpPr>
        <p:spPr>
          <a:xfrm>
            <a:off x="6199520"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Раньше на одну страницу уходило много времени, потому что всё приходилось выверять руками. Сегодня машины печатают гораздо быстрее, но внимательность по-прежнему нужна. Ошибку легче заметить сразу, чем потом исправлять весь тираж.
</a:t>
            </a:r>
            <a:endParaRPr lang="en-US" sz="800" dirty="0"/>
          </a:p>
        </p:txBody>
      </p:sp>
      <p:sp>
        <p:nvSpPr>
          <p:cNvPr id="19" name="Text 6"/>
          <p:cNvSpPr txBox="1"/>
          <p:nvPr/>
        </p:nvSpPr>
        <p:spPr>
          <a:xfrm>
            <a:off x="3396771" y="3109164"/>
            <a:ext cx="2393100" cy="283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«Апостол» — труд с терпением
</a:t>
            </a:r>
            <a:endParaRPr lang="en-US" sz="900" dirty="0"/>
          </a:p>
        </p:txBody>
      </p:sp>
      <p:sp>
        <p:nvSpPr>
          <p:cNvPr id="20" name="Text 7"/>
          <p:cNvSpPr txBox="1"/>
          <p:nvPr/>
        </p:nvSpPr>
        <p:spPr>
          <a:xfrm>
            <a:off x="3396771" y="3570889"/>
            <a:ext cx="2393100" cy="726000"/>
          </a:xfrm>
          <a:prstGeom prst="rect">
            <a:avLst/>
          </a:prstGeom>
          <a:noFill/>
          <a:ln/>
        </p:spPr>
        <p:txBody>
          <a:bodyPr wrap="square" lIns="0" tIns="0" rIns="0" bIns="0" rtlCol="0" anchor="t"/>
          <a:lstStyle/>
          <a:p>
            <a:pPr algn="l" indent="0" marL="0">
              <a:lnSpc>
                <a:spcPct val="90000"/>
              </a:lnSpc>
              <a:buNone/>
            </a:pPr>
            <a:r>
              <a:rPr lang="en-US" sz="800" dirty="0">
                <a:solidFill>
                  <a:srgbClr val="FFFFFF"/>
                </a:solidFill>
                <a:latin typeface="Arial" pitchFamily="34" charset="0"/>
                <a:ea typeface="Arial" pitchFamily="34" charset="-122"/>
                <a:cs typeface="Arial" pitchFamily="34" charset="-120"/>
              </a:rPr>
              <a:t>В России одной из первых знаменитых печатных книг стал «Апостол», выпущенный Иваном Фёдоровым и Петром Мстиславцем. Работа шла вручную и требовала большой аккуратности. Каждый лист был ценным, как сокровище.
</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76700" y="1075784"/>
            <a:ext cx="8380800" cy="1947881"/>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35530" y="4762976"/>
            <a:ext cx="295500" cy="99000"/>
          </a:xfrm>
          <a:prstGeom prst="rect">
            <a:avLst/>
          </a:prstGeom>
          <a:noFill/>
          <a:ln/>
        </p:spPr>
        <p:txBody>
          <a:bodyPr wrap="square" lIns="0" tIns="0" rIns="0" bIns="0" rtlCol="0" anchor="ctr"/>
          <a:lstStyle/>
          <a:p>
            <a:pPr algn="ctr" indent="0" marL="0">
              <a:lnSpc>
                <a:spcPct val="100000"/>
              </a:lnSpc>
              <a:buNone/>
            </a:pPr>
            <a:r>
              <a:rPr lang="en-US" sz="700" dirty="0">
                <a:solidFill>
                  <a:srgbClr val="FFFFFF"/>
                </a:solidFill>
                <a:latin typeface="Arial" pitchFamily="34" charset="0"/>
                <a:ea typeface="Arial" pitchFamily="34" charset="-122"/>
                <a:cs typeface="Arial" pitchFamily="34" charset="-120"/>
              </a:rPr>
              <a:t>19</a:t>
            </a:r>
            <a:endParaRPr lang="en-US" sz="700" dirty="0"/>
          </a:p>
        </p:txBody>
      </p:sp>
      <p:sp>
        <p:nvSpPr>
          <p:cNvPr id="11" name="Text 1"/>
          <p:cNvSpPr txBox="1"/>
          <p:nvPr/>
        </p:nvSpPr>
        <p:spPr>
          <a:xfrm>
            <a:off x="413150" y="435775"/>
            <a:ext cx="7277100" cy="604800"/>
          </a:xfrm>
          <a:prstGeom prst="rect">
            <a:avLst/>
          </a:prstGeom>
          <a:noFill/>
          <a:ln/>
        </p:spPr>
        <p:txBody>
          <a:bodyPr wrap="square" lIns="0" tIns="0" rIns="0" bIns="0" rtlCol="0" anchor="t"/>
          <a:lstStyle/>
          <a:p>
            <a:pPr algn="l" indent="0" marL="0">
              <a:lnSpc>
                <a:spcPct val="90000"/>
              </a:lnSpc>
              <a:buNone/>
            </a:pPr>
            <a:r>
              <a:rPr lang="en-US" sz="2400" b="1" dirty="0">
                <a:solidFill>
                  <a:srgbClr val="000000"/>
                </a:solidFill>
                <a:latin typeface="Arial" pitchFamily="34" charset="0"/>
                <a:ea typeface="Arial" pitchFamily="34" charset="-122"/>
                <a:cs typeface="Arial" pitchFamily="34" charset="-120"/>
              </a:rPr>
              <a:t>Чему учит труд мастеров печатных дел
</a:t>
            </a:r>
            <a:endParaRPr lang="en-US" sz="2400" dirty="0"/>
          </a:p>
        </p:txBody>
      </p:sp>
      <p:sp>
        <p:nvSpPr>
          <p:cNvPr id="12" name="Text 2"/>
          <p:cNvSpPr txBox="1"/>
          <p:nvPr/>
        </p:nvSpPr>
        <p:spPr>
          <a:xfrm>
            <a:off x="510550"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Терпение помогает
</a:t>
            </a:r>
            <a:endParaRPr lang="en-US" sz="900" dirty="0"/>
          </a:p>
        </p:txBody>
      </p:sp>
      <p:sp>
        <p:nvSpPr>
          <p:cNvPr id="13" name="Text 3"/>
          <p:cNvSpPr txBox="1"/>
          <p:nvPr/>
        </p:nvSpPr>
        <p:spPr>
          <a:xfrm>
            <a:off x="510550"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Печатное дело показывает, что хороший результат не появляется мгновенно. Нужно спокойно проверять каждую букву, страницу и лист, потому что спешка в типографии может испортить всю работу.
</a:t>
            </a:r>
            <a:endParaRPr lang="en-US" sz="800" dirty="0"/>
          </a:p>
        </p:txBody>
      </p:sp>
      <p:sp>
        <p:nvSpPr>
          <p:cNvPr id="14" name="Text 4"/>
          <p:cNvSpPr txBox="1"/>
          <p:nvPr/>
        </p:nvSpPr>
        <p:spPr>
          <a:xfrm>
            <a:off x="6803425"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Знания идут к людям
</a:t>
            </a:r>
            <a:endParaRPr lang="en-US" sz="900" dirty="0"/>
          </a:p>
        </p:txBody>
      </p:sp>
      <p:sp>
        <p:nvSpPr>
          <p:cNvPr id="15" name="Text 5"/>
          <p:cNvSpPr txBox="1"/>
          <p:nvPr/>
        </p:nvSpPr>
        <p:spPr>
          <a:xfrm>
            <a:off x="6803425"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Печатная книга помогает учиться, фантазировать и находить ответы на вопросы. Труд печатников соединяет знания и читателей, словно строит удобный мост из букв.
</a:t>
            </a:r>
            <a:endParaRPr lang="en-US" sz="800" dirty="0"/>
          </a:p>
        </p:txBody>
      </p:sp>
      <p:sp>
        <p:nvSpPr>
          <p:cNvPr id="16" name="Text 6"/>
          <p:cNvSpPr txBox="1"/>
          <p:nvPr/>
        </p:nvSpPr>
        <p:spPr>
          <a:xfrm>
            <a:off x="4705800"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Уважение к труду
</a:t>
            </a:r>
            <a:endParaRPr lang="en-US" sz="900" dirty="0"/>
          </a:p>
        </p:txBody>
      </p:sp>
      <p:sp>
        <p:nvSpPr>
          <p:cNvPr id="17" name="Text 7"/>
          <p:cNvSpPr txBox="1"/>
          <p:nvPr/>
        </p:nvSpPr>
        <p:spPr>
          <a:xfrm>
            <a:off x="4705800"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Когда книга готова, становится ясно: над ней работало много людей. Это учит ценить не только автора, но и всех специалистов, которые помогли книге появиться.
</a:t>
            </a:r>
            <a:endParaRPr lang="en-US" sz="800" dirty="0"/>
          </a:p>
        </p:txBody>
      </p:sp>
      <p:sp>
        <p:nvSpPr>
          <p:cNvPr id="18" name="Text 8"/>
          <p:cNvSpPr txBox="1"/>
          <p:nvPr/>
        </p:nvSpPr>
        <p:spPr>
          <a:xfrm>
            <a:off x="2608175" y="3205825"/>
            <a:ext cx="1806000" cy="307800"/>
          </a:xfrm>
          <a:prstGeom prst="rect">
            <a:avLst/>
          </a:prstGeom>
          <a:noFill/>
          <a:ln/>
        </p:spPr>
        <p:txBody>
          <a:bodyPr wrap="square" lIns="0" tIns="0" rIns="0" bIns="0" rtlCol="0" anchor="ctr"/>
          <a:lstStyle/>
          <a:p>
            <a:pPr algn="l" indent="0" marL="0">
              <a:lnSpc>
                <a:spcPct val="90000"/>
              </a:lnSpc>
              <a:buNone/>
            </a:pPr>
            <a:r>
              <a:rPr lang="en-US" sz="900" b="1" dirty="0">
                <a:solidFill>
                  <a:srgbClr val="FFFFFF"/>
                </a:solidFill>
                <a:latin typeface="Arial" pitchFamily="34" charset="0"/>
                <a:ea typeface="Arial" pitchFamily="34" charset="-122"/>
                <a:cs typeface="Arial" pitchFamily="34" charset="-120"/>
              </a:rPr>
              <a:t>Внимательность важна
</a:t>
            </a:r>
            <a:endParaRPr lang="en-US" sz="900" dirty="0"/>
          </a:p>
        </p:txBody>
      </p:sp>
      <p:sp>
        <p:nvSpPr>
          <p:cNvPr id="19" name="Text 9"/>
          <p:cNvSpPr txBox="1"/>
          <p:nvPr/>
        </p:nvSpPr>
        <p:spPr>
          <a:xfrm>
            <a:off x="2608175" y="3650825"/>
            <a:ext cx="1806000" cy="7656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Одна маленькая ошибка способна изменить целую строку. Поэтому мастера печатных дел смотрят на текст очень тщательно и замечают то, что другой человек мог бы пропустить.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13150" y="431475"/>
            <a:ext cx="7095300" cy="1026000"/>
          </a:xfrm>
          <a:prstGeom prst="rect">
            <a:avLst/>
          </a:prstGeom>
          <a:noFill/>
          <a:ln/>
        </p:spPr>
        <p:txBody>
          <a:bodyPr wrap="square" lIns="0" tIns="0" rIns="0" bIns="0" rtlCol="0" anchor="t"/>
          <a:lstStyle/>
          <a:p>
            <a:pPr algn="l" indent="0" marL="0">
              <a:lnSpc>
                <a:spcPct val="90000"/>
              </a:lnSpc>
              <a:buNone/>
            </a:pPr>
            <a:r>
              <a:rPr lang="en-US" sz="3300" b="1" dirty="0">
                <a:solidFill>
                  <a:srgbClr val="000000"/>
                </a:solidFill>
                <a:latin typeface="Arial" pitchFamily="34" charset="0"/>
                <a:ea typeface="Arial" pitchFamily="34" charset="-122"/>
                <a:cs typeface="Arial" pitchFamily="34" charset="-120"/>
              </a:rPr>
              <a:t>Главная сила печати
</a:t>
            </a:r>
            <a:endParaRPr lang="en-US" sz="3300" dirty="0"/>
          </a:p>
        </p:txBody>
      </p:sp>
      <p:sp>
        <p:nvSpPr>
          <p:cNvPr id="5" name="Text 1"/>
          <p:cNvSpPr txBox="1"/>
          <p:nvPr/>
        </p:nvSpPr>
        <p:spPr>
          <a:xfrm>
            <a:off x="3825200" y="1898450"/>
            <a:ext cx="4671300" cy="1861800"/>
          </a:xfrm>
          <a:prstGeom prst="rect">
            <a:avLst/>
          </a:prstGeom>
          <a:noFill/>
          <a:ln/>
        </p:spPr>
        <p:txBody>
          <a:bodyPr wrap="square" lIns="0" tIns="0" rIns="0" bIns="0" rtlCol="0" anchor="ctr"/>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Печать помогла знаниям стать ближе к людям и сделала книги доступными для многих. От первых мастеров до современных типографий она хранит слова, картинки и важные истории для новых поколений.
</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2026-05-26T10:29:55Z</dcterms:created>
  <dcterms:modified xsi:type="dcterms:W3CDTF">2026-05-26T10:29:55Z</dcterms:modified>
</cp:coreProperties>
</file>